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66"/>
  </p:notesMasterIdLst>
  <p:sldIdLst>
    <p:sldId id="256" r:id="rId2"/>
    <p:sldId id="436" r:id="rId3"/>
    <p:sldId id="260" r:id="rId4"/>
    <p:sldId id="437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304" r:id="rId14"/>
    <p:sldId id="323" r:id="rId15"/>
    <p:sldId id="269" r:id="rId16"/>
    <p:sldId id="270" r:id="rId17"/>
    <p:sldId id="317" r:id="rId18"/>
    <p:sldId id="318" r:id="rId19"/>
    <p:sldId id="319" r:id="rId20"/>
    <p:sldId id="321" r:id="rId21"/>
    <p:sldId id="322" r:id="rId22"/>
    <p:sldId id="307" r:id="rId23"/>
    <p:sldId id="308" r:id="rId24"/>
    <p:sldId id="309" r:id="rId25"/>
    <p:sldId id="274" r:id="rId26"/>
    <p:sldId id="277" r:id="rId27"/>
    <p:sldId id="279" r:id="rId28"/>
    <p:sldId id="335" r:id="rId29"/>
    <p:sldId id="336" r:id="rId30"/>
    <p:sldId id="283" r:id="rId31"/>
    <p:sldId id="434" r:id="rId32"/>
    <p:sldId id="411" r:id="rId33"/>
    <p:sldId id="412" r:id="rId34"/>
    <p:sldId id="413" r:id="rId35"/>
    <p:sldId id="414" r:id="rId36"/>
    <p:sldId id="415" r:id="rId37"/>
    <p:sldId id="416" r:id="rId38"/>
    <p:sldId id="418" r:id="rId39"/>
    <p:sldId id="419" r:id="rId40"/>
    <p:sldId id="420" r:id="rId41"/>
    <p:sldId id="421" r:id="rId42"/>
    <p:sldId id="422" r:id="rId43"/>
    <p:sldId id="423" r:id="rId44"/>
    <p:sldId id="424" r:id="rId45"/>
    <p:sldId id="425" r:id="rId46"/>
    <p:sldId id="426" r:id="rId47"/>
    <p:sldId id="427" r:id="rId48"/>
    <p:sldId id="428" r:id="rId49"/>
    <p:sldId id="330" r:id="rId50"/>
    <p:sldId id="331" r:id="rId51"/>
    <p:sldId id="342" r:id="rId52"/>
    <p:sldId id="339" r:id="rId53"/>
    <p:sldId id="340" r:id="rId54"/>
    <p:sldId id="429" r:id="rId55"/>
    <p:sldId id="344" r:id="rId56"/>
    <p:sldId id="345" r:id="rId57"/>
    <p:sldId id="430" r:id="rId58"/>
    <p:sldId id="343" r:id="rId59"/>
    <p:sldId id="347" r:id="rId60"/>
    <p:sldId id="431" r:id="rId61"/>
    <p:sldId id="432" r:id="rId62"/>
    <p:sldId id="433" r:id="rId63"/>
    <p:sldId id="358" r:id="rId64"/>
    <p:sldId id="299" r:id="rId6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534" autoAdjust="0"/>
  </p:normalViewPr>
  <p:slideViewPr>
    <p:cSldViewPr snapToGrid="0" snapToObjects="1">
      <p:cViewPr>
        <p:scale>
          <a:sx n="105" d="100"/>
          <a:sy n="105" d="100"/>
        </p:scale>
        <p:origin x="-1360" y="-54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printerSettings" Target="printerSettings/printerSettings1.bin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70271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96875" y="692150"/>
            <a:ext cx="6072188" cy="34163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63" name="Rectangle 3"/>
          <p:cNvSpPr>
            <a:spLocks noGrp="1"/>
          </p:cNvSpPr>
          <p:nvPr>
            <p:ph type="body" idx="1"/>
          </p:nvPr>
        </p:nvSpPr>
        <p:spPr bwMode="auto">
          <a:xfrm>
            <a:off x="908051" y="4333875"/>
            <a:ext cx="5033963" cy="4113213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96875" y="692150"/>
            <a:ext cx="6072188" cy="34163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63" name="Rectangle 3"/>
          <p:cNvSpPr>
            <a:spLocks noGrp="1"/>
          </p:cNvSpPr>
          <p:nvPr>
            <p:ph type="body" idx="1"/>
          </p:nvPr>
        </p:nvSpPr>
        <p:spPr bwMode="auto">
          <a:xfrm>
            <a:off x="908051" y="4333875"/>
            <a:ext cx="5033963" cy="4113213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96875" y="692150"/>
            <a:ext cx="6072188" cy="34163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63" name="Rectangle 3"/>
          <p:cNvSpPr>
            <a:spLocks noGrp="1"/>
          </p:cNvSpPr>
          <p:nvPr>
            <p:ph type="body" idx="1"/>
          </p:nvPr>
        </p:nvSpPr>
        <p:spPr bwMode="auto">
          <a:xfrm>
            <a:off x="908051" y="4333875"/>
            <a:ext cx="5033963" cy="4113213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96875" y="692150"/>
            <a:ext cx="6072188" cy="34163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63" name="Rectangle 3"/>
          <p:cNvSpPr>
            <a:spLocks noGrp="1"/>
          </p:cNvSpPr>
          <p:nvPr>
            <p:ph type="body" idx="1"/>
          </p:nvPr>
        </p:nvSpPr>
        <p:spPr bwMode="auto">
          <a:xfrm>
            <a:off x="908051" y="4333875"/>
            <a:ext cx="5033963" cy="4113213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96875" y="692150"/>
            <a:ext cx="6072188" cy="34163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63" name="Rectangle 3"/>
          <p:cNvSpPr>
            <a:spLocks noGrp="1"/>
          </p:cNvSpPr>
          <p:nvPr>
            <p:ph type="body" idx="1"/>
          </p:nvPr>
        </p:nvSpPr>
        <p:spPr bwMode="auto">
          <a:xfrm>
            <a:off x="908051" y="4333875"/>
            <a:ext cx="5033963" cy="4113213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12289" y="692681"/>
            <a:ext cx="6041201" cy="3416491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63" name="Rectangle 3"/>
          <p:cNvSpPr>
            <a:spLocks noGrp="1"/>
          </p:cNvSpPr>
          <p:nvPr>
            <p:ph type="body" idx="1"/>
          </p:nvPr>
        </p:nvSpPr>
        <p:spPr bwMode="auto">
          <a:xfrm>
            <a:off x="908051" y="4333875"/>
            <a:ext cx="5033963" cy="4113213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12289" y="692681"/>
            <a:ext cx="6041201" cy="3416491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63" name="Rectangle 3"/>
          <p:cNvSpPr>
            <a:spLocks noGrp="1"/>
          </p:cNvSpPr>
          <p:nvPr>
            <p:ph type="body" idx="1"/>
          </p:nvPr>
        </p:nvSpPr>
        <p:spPr bwMode="auto">
          <a:xfrm>
            <a:off x="908051" y="4333875"/>
            <a:ext cx="5033963" cy="4113213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12289" y="692681"/>
            <a:ext cx="6041201" cy="3416491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63" name="Rectangle 3"/>
          <p:cNvSpPr>
            <a:spLocks noGrp="1"/>
          </p:cNvSpPr>
          <p:nvPr>
            <p:ph type="body" idx="1"/>
          </p:nvPr>
        </p:nvSpPr>
        <p:spPr bwMode="auto">
          <a:xfrm>
            <a:off x="908051" y="4333875"/>
            <a:ext cx="5033963" cy="4113213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96875" y="692150"/>
            <a:ext cx="6072188" cy="34163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63" name="Rectangle 3"/>
          <p:cNvSpPr>
            <a:spLocks noGrp="1"/>
          </p:cNvSpPr>
          <p:nvPr>
            <p:ph type="body" idx="1"/>
          </p:nvPr>
        </p:nvSpPr>
        <p:spPr bwMode="auto">
          <a:xfrm>
            <a:off x="908051" y="4333875"/>
            <a:ext cx="5033963" cy="4113213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96875" y="692150"/>
            <a:ext cx="6072188" cy="34163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63" name="Rectangle 3"/>
          <p:cNvSpPr>
            <a:spLocks noGrp="1"/>
          </p:cNvSpPr>
          <p:nvPr>
            <p:ph type="body" idx="1"/>
          </p:nvPr>
        </p:nvSpPr>
        <p:spPr bwMode="auto">
          <a:xfrm>
            <a:off x="908051" y="4333875"/>
            <a:ext cx="5033963" cy="4113213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96875" y="692150"/>
            <a:ext cx="6072188" cy="34163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63" name="Rectangle 3"/>
          <p:cNvSpPr>
            <a:spLocks noGrp="1"/>
          </p:cNvSpPr>
          <p:nvPr>
            <p:ph type="body" idx="1"/>
          </p:nvPr>
        </p:nvSpPr>
        <p:spPr bwMode="auto">
          <a:xfrm>
            <a:off x="908051" y="4333875"/>
            <a:ext cx="5033963" cy="4113213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96875" y="692150"/>
            <a:ext cx="6072188" cy="34163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63" name="Rectangle 3"/>
          <p:cNvSpPr>
            <a:spLocks noGrp="1"/>
          </p:cNvSpPr>
          <p:nvPr>
            <p:ph type="body" idx="1"/>
          </p:nvPr>
        </p:nvSpPr>
        <p:spPr bwMode="auto">
          <a:xfrm>
            <a:off x="908051" y="4333875"/>
            <a:ext cx="5033963" cy="4113213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96875" y="692150"/>
            <a:ext cx="6072188" cy="34163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63" name="Rectangle 3"/>
          <p:cNvSpPr>
            <a:spLocks noGrp="1"/>
          </p:cNvSpPr>
          <p:nvPr>
            <p:ph type="body" idx="1"/>
          </p:nvPr>
        </p:nvSpPr>
        <p:spPr bwMode="auto">
          <a:xfrm>
            <a:off x="908051" y="4333875"/>
            <a:ext cx="5033963" cy="4113213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96875" y="692150"/>
            <a:ext cx="6072188" cy="34163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63" name="Rectangle 3"/>
          <p:cNvSpPr>
            <a:spLocks noGrp="1"/>
          </p:cNvSpPr>
          <p:nvPr>
            <p:ph type="body" idx="1"/>
          </p:nvPr>
        </p:nvSpPr>
        <p:spPr bwMode="auto">
          <a:xfrm>
            <a:off x="908051" y="4333875"/>
            <a:ext cx="5033963" cy="4113213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96875" y="692150"/>
            <a:ext cx="6072188" cy="34163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63" name="Rectangle 3"/>
          <p:cNvSpPr>
            <a:spLocks noGrp="1"/>
          </p:cNvSpPr>
          <p:nvPr>
            <p:ph type="body" idx="1"/>
          </p:nvPr>
        </p:nvSpPr>
        <p:spPr bwMode="auto">
          <a:xfrm>
            <a:off x="908051" y="4333875"/>
            <a:ext cx="5033963" cy="4113213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96875" y="692150"/>
            <a:ext cx="6072188" cy="34163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63" name="Rectangle 3"/>
          <p:cNvSpPr>
            <a:spLocks noGrp="1"/>
          </p:cNvSpPr>
          <p:nvPr>
            <p:ph type="body" idx="1"/>
          </p:nvPr>
        </p:nvSpPr>
        <p:spPr bwMode="auto">
          <a:xfrm>
            <a:off x="908051" y="4333875"/>
            <a:ext cx="5033963" cy="4113213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96875" y="692150"/>
            <a:ext cx="6072188" cy="34163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63" name="Rectangle 3"/>
          <p:cNvSpPr>
            <a:spLocks noGrp="1"/>
          </p:cNvSpPr>
          <p:nvPr>
            <p:ph type="body" idx="1"/>
          </p:nvPr>
        </p:nvSpPr>
        <p:spPr bwMode="auto">
          <a:xfrm>
            <a:off x="908051" y="4333875"/>
            <a:ext cx="5033963" cy="4113213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64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852" y="8685862"/>
            <a:ext cx="2971593" cy="456575"/>
          </a:xfrm>
          <a:prstGeom prst="rect">
            <a:avLst/>
          </a:prstGeom>
        </p:spPr>
        <p:txBody>
          <a:bodyPr lIns="89867" tIns="44934" rIns="89867" bIns="44934"/>
          <a:lstStyle/>
          <a:p>
            <a:pPr>
              <a:defRPr/>
            </a:pPr>
            <a:fld id="{1F17957F-53F3-4C38-ABED-795B4F1375AE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96875" y="692150"/>
            <a:ext cx="6072188" cy="34163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63" name="Rectangle 3"/>
          <p:cNvSpPr>
            <a:spLocks noGrp="1"/>
          </p:cNvSpPr>
          <p:nvPr>
            <p:ph type="body" idx="1"/>
          </p:nvPr>
        </p:nvSpPr>
        <p:spPr bwMode="auto">
          <a:xfrm>
            <a:off x="908051" y="4333875"/>
            <a:ext cx="5033963" cy="4113213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96875" y="692150"/>
            <a:ext cx="6072188" cy="34163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63" name="Rectangle 3"/>
          <p:cNvSpPr>
            <a:spLocks noGrp="1"/>
          </p:cNvSpPr>
          <p:nvPr>
            <p:ph type="body" idx="1"/>
          </p:nvPr>
        </p:nvSpPr>
        <p:spPr bwMode="auto">
          <a:xfrm>
            <a:off x="908051" y="4333875"/>
            <a:ext cx="5033963" cy="4113213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12289" y="692681"/>
            <a:ext cx="6041201" cy="3416491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63" name="Rectangle 3"/>
          <p:cNvSpPr>
            <a:spLocks noGrp="1"/>
          </p:cNvSpPr>
          <p:nvPr>
            <p:ph type="body" idx="1"/>
          </p:nvPr>
        </p:nvSpPr>
        <p:spPr bwMode="auto">
          <a:xfrm>
            <a:off x="908051" y="4333875"/>
            <a:ext cx="5033963" cy="4113213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Page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/>
          <p:nvPr/>
        </p:nvSpPr>
        <p:spPr>
          <a:xfrm>
            <a:off x="-7050" y="0"/>
            <a:ext cx="9158100" cy="5143499"/>
          </a:xfrm>
          <a:prstGeom prst="rect">
            <a:avLst/>
          </a:prstGeom>
          <a:solidFill>
            <a:srgbClr val="23323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3731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GB" sz="900" b="0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Shape 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4700" y="1295400"/>
            <a:ext cx="1431300" cy="3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659044" y="1951688"/>
            <a:ext cx="7611599" cy="102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657772" y="3303416"/>
            <a:ext cx="4380599" cy="38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12" name="Shape 12"/>
          <p:cNvSpPr txBox="1"/>
          <p:nvPr/>
        </p:nvSpPr>
        <p:spPr>
          <a:xfrm>
            <a:off x="48250" y="-520850"/>
            <a:ext cx="8088000" cy="383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chemeClr val="accent3"/>
                </a:solidFill>
              </a:rPr>
              <a:t>background image:  960x540 pixels - send to back of slide and set to 80% transparency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mall image and 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3731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GB" sz="900" b="0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Shape 66"/>
          <p:cNvSpPr/>
          <p:nvPr/>
        </p:nvSpPr>
        <p:spPr>
          <a:xfrm>
            <a:off x="0" y="0"/>
            <a:ext cx="9144000" cy="53999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" name="Shape 67" descr="pivotal_t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9" y="4855076"/>
            <a:ext cx="731399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137300" y="624700"/>
            <a:ext cx="9035699" cy="54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>
                <a:solidFill>
                  <a:srgbClr val="595959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108371" y="169550"/>
            <a:ext cx="9035699" cy="54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3586175" y="1214375"/>
            <a:ext cx="4628399" cy="323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buChar char="●"/>
              <a:defRPr sz="1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pact Slid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3731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GB" sz="900" b="0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Shape 73"/>
          <p:cNvSpPr/>
          <p:nvPr/>
        </p:nvSpPr>
        <p:spPr>
          <a:xfrm>
            <a:off x="-7050" y="0"/>
            <a:ext cx="9158100" cy="5143499"/>
          </a:xfrm>
          <a:prstGeom prst="rect">
            <a:avLst/>
          </a:prstGeom>
          <a:solidFill>
            <a:srgbClr val="23323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" name="Shape 74" descr="Pivotal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86414" y="4854091"/>
            <a:ext cx="712199" cy="1737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816825" y="990300"/>
            <a:ext cx="7589999" cy="25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76" name="Shape 76"/>
          <p:cNvSpPr txBox="1"/>
          <p:nvPr/>
        </p:nvSpPr>
        <p:spPr>
          <a:xfrm>
            <a:off x="48250" y="-520850"/>
            <a:ext cx="8469599" cy="383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chemeClr val="accent3"/>
                </a:solidFill>
              </a:rPr>
              <a:t>background image:  960x540 pixels - send to back of slide and set to 80% transparency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de by Side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0" y="0"/>
            <a:ext cx="9144000" cy="53999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3731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GB" sz="900" b="0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subTitle" idx="1"/>
          </p:nvPr>
        </p:nvSpPr>
        <p:spPr>
          <a:xfrm>
            <a:off x="4570144" y="798175"/>
            <a:ext cx="3856500" cy="54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>
                <a:solidFill>
                  <a:srgbClr val="595959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4568375" y="299675"/>
            <a:ext cx="4105800" cy="54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82" name="Shape 82"/>
          <p:cNvSpPr/>
          <p:nvPr/>
        </p:nvSpPr>
        <p:spPr>
          <a:xfrm>
            <a:off x="-21675" y="125"/>
            <a:ext cx="44598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83" name="Shape 83" descr="pivotal_t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9" y="4855076"/>
            <a:ext cx="731399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/>
          <p:nvPr/>
        </p:nvSpPr>
        <p:spPr>
          <a:xfrm>
            <a:off x="87800" y="2159700"/>
            <a:ext cx="4234199" cy="59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>
                <a:solidFill>
                  <a:srgbClr val="F3F3F3"/>
                </a:solidFill>
              </a:rPr>
              <a:t>cover this square with an image (540 x 480 pixels)</a:t>
            </a:r>
          </a:p>
        </p:txBody>
      </p:sp>
      <p:cxnSp>
        <p:nvCxnSpPr>
          <p:cNvPr id="85" name="Shape 85"/>
          <p:cNvCxnSpPr/>
          <p:nvPr/>
        </p:nvCxnSpPr>
        <p:spPr>
          <a:xfrm rot="10800000">
            <a:off x="129950" y="166275"/>
            <a:ext cx="874799" cy="1987799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6" name="Shape 86"/>
          <p:cNvCxnSpPr/>
          <p:nvPr/>
        </p:nvCxnSpPr>
        <p:spPr>
          <a:xfrm rot="10800000" flipH="1">
            <a:off x="3411825" y="151650"/>
            <a:ext cx="802500" cy="2016899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7" name="Shape 87"/>
          <p:cNvCxnSpPr/>
          <p:nvPr/>
        </p:nvCxnSpPr>
        <p:spPr>
          <a:xfrm>
            <a:off x="3390150" y="2616700"/>
            <a:ext cx="860100" cy="23925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" name="Shape 88"/>
          <p:cNvCxnSpPr/>
          <p:nvPr/>
        </p:nvCxnSpPr>
        <p:spPr>
          <a:xfrm flipH="1">
            <a:off x="202474" y="2616700"/>
            <a:ext cx="860100" cy="23709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9" name="Shape 89"/>
          <p:cNvSpPr txBox="1">
            <a:spLocks noGrp="1"/>
          </p:cNvSpPr>
          <p:nvPr>
            <p:ph type="body" idx="2"/>
          </p:nvPr>
        </p:nvSpPr>
        <p:spPr>
          <a:xfrm>
            <a:off x="4835865" y="1361960"/>
            <a:ext cx="3968400" cy="323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buChar char="●"/>
              <a:defRPr sz="1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de by Side_big number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4568375" y="1546900"/>
            <a:ext cx="4105800" cy="54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96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92" name="Shape 92"/>
          <p:cNvSpPr/>
          <p:nvPr/>
        </p:nvSpPr>
        <p:spPr>
          <a:xfrm>
            <a:off x="0" y="0"/>
            <a:ext cx="9144000" cy="53999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3731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GB" sz="900" b="0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ubTitle" idx="1"/>
          </p:nvPr>
        </p:nvSpPr>
        <p:spPr>
          <a:xfrm>
            <a:off x="4599058" y="2493800"/>
            <a:ext cx="3856500" cy="54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>
                <a:solidFill>
                  <a:srgbClr val="595959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95" name="Shape 95"/>
          <p:cNvSpPr/>
          <p:nvPr/>
        </p:nvSpPr>
        <p:spPr>
          <a:xfrm>
            <a:off x="-21675" y="125"/>
            <a:ext cx="44598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6" name="Shape 96" descr="pivotal_t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9" y="4855076"/>
            <a:ext cx="731399" cy="171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Shape 97"/>
          <p:cNvCxnSpPr/>
          <p:nvPr/>
        </p:nvCxnSpPr>
        <p:spPr>
          <a:xfrm rot="10800000">
            <a:off x="129950" y="166275"/>
            <a:ext cx="874799" cy="1987799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8" name="Shape 98"/>
          <p:cNvCxnSpPr/>
          <p:nvPr/>
        </p:nvCxnSpPr>
        <p:spPr>
          <a:xfrm rot="10800000" flipH="1">
            <a:off x="3411825" y="151650"/>
            <a:ext cx="802500" cy="2016899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9" name="Shape 99"/>
          <p:cNvCxnSpPr/>
          <p:nvPr/>
        </p:nvCxnSpPr>
        <p:spPr>
          <a:xfrm>
            <a:off x="3390150" y="2616700"/>
            <a:ext cx="860100" cy="23925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0" name="Shape 100"/>
          <p:cNvCxnSpPr/>
          <p:nvPr/>
        </p:nvCxnSpPr>
        <p:spPr>
          <a:xfrm flipH="1">
            <a:off x="202474" y="2616700"/>
            <a:ext cx="860100" cy="23709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1" name="Shape 101"/>
          <p:cNvSpPr txBox="1"/>
          <p:nvPr/>
        </p:nvSpPr>
        <p:spPr>
          <a:xfrm>
            <a:off x="87800" y="2159700"/>
            <a:ext cx="4234199" cy="59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F3F3F3"/>
                </a:solidFill>
              </a:rPr>
              <a:t>cover this square with an image (540 x 480 pixels)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de by Side - Text only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4572000" y="0"/>
            <a:ext cx="4572000" cy="5143499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Shape 104" descr="Pivotal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86414" y="4854091"/>
            <a:ext cx="712199" cy="17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3731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GB" sz="900" b="0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Shape 106"/>
          <p:cNvSpPr txBox="1">
            <a:spLocks noGrp="1"/>
          </p:cNvSpPr>
          <p:nvPr>
            <p:ph type="subTitle" idx="1"/>
          </p:nvPr>
        </p:nvSpPr>
        <p:spPr>
          <a:xfrm>
            <a:off x="152962" y="798175"/>
            <a:ext cx="3856500" cy="54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>
                <a:solidFill>
                  <a:srgbClr val="595959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151193" y="299675"/>
            <a:ext cx="4105800" cy="54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2"/>
          </p:nvPr>
        </p:nvSpPr>
        <p:spPr>
          <a:xfrm>
            <a:off x="421456" y="1340275"/>
            <a:ext cx="3968400" cy="323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buChar char="●"/>
              <a:defRPr sz="1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title" idx="3"/>
          </p:nvPr>
        </p:nvSpPr>
        <p:spPr>
          <a:xfrm>
            <a:off x="4805092" y="299675"/>
            <a:ext cx="4105800" cy="54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8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subTitle" idx="4"/>
          </p:nvPr>
        </p:nvSpPr>
        <p:spPr>
          <a:xfrm>
            <a:off x="4806862" y="798175"/>
            <a:ext cx="3856500" cy="54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5"/>
          </p:nvPr>
        </p:nvSpPr>
        <p:spPr>
          <a:xfrm>
            <a:off x="5067180" y="1340275"/>
            <a:ext cx="3968400" cy="323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Char char="●"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Char char="○"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Char char="■"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Char char="●"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Char char="○"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Char char="■"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Char char="●"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Char char="○"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 Slide_Visual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3731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GB" sz="900" b="0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Shape 114"/>
          <p:cNvSpPr/>
          <p:nvPr/>
        </p:nvSpPr>
        <p:spPr>
          <a:xfrm>
            <a:off x="-7050" y="0"/>
            <a:ext cx="9158100" cy="5143499"/>
          </a:xfrm>
          <a:prstGeom prst="rect">
            <a:avLst/>
          </a:prstGeom>
          <a:solidFill>
            <a:srgbClr val="23323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Shape 115" descr="Pivotal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86414" y="4854091"/>
            <a:ext cx="712199" cy="17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1011975" y="1910375"/>
            <a:ext cx="7011599" cy="8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37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117" name="Shape 117"/>
          <p:cNvSpPr txBox="1"/>
          <p:nvPr/>
        </p:nvSpPr>
        <p:spPr>
          <a:xfrm>
            <a:off x="48250" y="-520850"/>
            <a:ext cx="7172100" cy="383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chemeClr val="accent3"/>
                </a:solidFill>
              </a:rPr>
              <a:t>background image:  960x540 pixels - send to back of slide and set to 80% transparency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 Slide_Graphic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3731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GB" sz="900" b="0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-7050" y="0"/>
            <a:ext cx="9158100" cy="5143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Shape 121" descr="ending graphic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33650" y="1591250"/>
            <a:ext cx="6848951" cy="164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357187" y="128588"/>
            <a:ext cx="8491536" cy="2508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200" b="1" i="0" u="none" strike="noStrike" cap="none">
                <a:solidFill>
                  <a:srgbClr val="003D7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2200" b="1" i="0" u="none" strike="noStrike" cap="none">
                <a:solidFill>
                  <a:srgbClr val="003D7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2200" b="1" i="0" u="none" strike="noStrike" cap="none">
                <a:solidFill>
                  <a:srgbClr val="003D7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2200" b="1" i="0" u="none" strike="noStrike" cap="none">
                <a:solidFill>
                  <a:srgbClr val="003D7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2200" b="1" i="0" u="none" strike="noStrike" cap="none">
                <a:solidFill>
                  <a:srgbClr val="003D7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ftr" idx="11"/>
          </p:nvPr>
        </p:nvSpPr>
        <p:spPr>
          <a:xfrm>
            <a:off x="377825" y="4457700"/>
            <a:ext cx="8381999" cy="171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95D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95D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95D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95D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0095D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0095D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0095D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0095D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3731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GB" sz="900" b="0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659044" y="1638563"/>
            <a:ext cx="7611599" cy="102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36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657772" y="2664866"/>
            <a:ext cx="4380599" cy="38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17" name="Shape 17"/>
          <p:cNvSpPr/>
          <p:nvPr/>
        </p:nvSpPr>
        <p:spPr>
          <a:xfrm>
            <a:off x="0" y="0"/>
            <a:ext cx="9144000" cy="53999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Shape 18" descr="pivotal_t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9" y="4855076"/>
            <a:ext cx="731399" cy="17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 Blank logo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3731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GB" sz="900" b="0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Shape 21"/>
          <p:cNvSpPr/>
          <p:nvPr/>
        </p:nvSpPr>
        <p:spPr>
          <a:xfrm>
            <a:off x="0" y="0"/>
            <a:ext cx="9144000" cy="53999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Shape 22" descr="pivotal_t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9" y="4855076"/>
            <a:ext cx="731399" cy="17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 Slid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-7050" y="0"/>
            <a:ext cx="9158100" cy="5143499"/>
          </a:xfrm>
          <a:prstGeom prst="rect">
            <a:avLst/>
          </a:prstGeom>
          <a:solidFill>
            <a:srgbClr val="23323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3731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GB" sz="900" b="0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08371" y="169550"/>
            <a:ext cx="9035699" cy="54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800" b="1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pic>
        <p:nvPicPr>
          <p:cNvPr id="27" name="Shape 27" descr="Pivotal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86414" y="4854091"/>
            <a:ext cx="712199" cy="17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/>
          <p:nvPr/>
        </p:nvSpPr>
        <p:spPr>
          <a:xfrm>
            <a:off x="48250" y="-520850"/>
            <a:ext cx="8238299" cy="383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chemeClr val="accent3"/>
                </a:solidFill>
              </a:rPr>
              <a:t>background image:  960x540 pixels - send to back of slide and set to 80% transparency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ag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3731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GB" sz="900" b="0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Shape 31"/>
          <p:cNvSpPr/>
          <p:nvPr/>
        </p:nvSpPr>
        <p:spPr>
          <a:xfrm>
            <a:off x="0" y="0"/>
            <a:ext cx="9144000" cy="53999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Shape 32" descr="pivotal_t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9" y="4855076"/>
            <a:ext cx="731399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Shape 33"/>
          <p:cNvSpPr txBox="1">
            <a:spLocks noGrp="1"/>
          </p:cNvSpPr>
          <p:nvPr>
            <p:ph type="subTitle" idx="1"/>
          </p:nvPr>
        </p:nvSpPr>
        <p:spPr>
          <a:xfrm>
            <a:off x="137300" y="624700"/>
            <a:ext cx="9035699" cy="54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>
                <a:solidFill>
                  <a:srgbClr val="595959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108371" y="169550"/>
            <a:ext cx="9035699" cy="54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289150" y="1214375"/>
            <a:ext cx="7358699" cy="323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buChar char="●"/>
              <a:defRPr sz="1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age - multiple level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3731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GB" sz="900" b="0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Shape 38"/>
          <p:cNvSpPr/>
          <p:nvPr/>
        </p:nvSpPr>
        <p:spPr>
          <a:xfrm>
            <a:off x="0" y="0"/>
            <a:ext cx="9144000" cy="53999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" name="Shape 39" descr="pivotal_t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9" y="4855076"/>
            <a:ext cx="731399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137300" y="624700"/>
            <a:ext cx="9035699" cy="54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>
                <a:solidFill>
                  <a:srgbClr val="595959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108371" y="169550"/>
            <a:ext cx="9035699" cy="54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289150" y="1214375"/>
            <a:ext cx="7358699" cy="323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Char char="●"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Char char="‒"/>
              <a:defRPr sz="1200"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Char char="‒"/>
              <a:defRPr sz="1000"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Char char="●"/>
              <a:defRPr sz="1000"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Char char="○"/>
              <a:defRPr sz="1000"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Char char="■"/>
              <a:defRPr sz="1000"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Char char="●"/>
              <a:defRPr sz="1000"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Char char="○"/>
              <a:defRPr sz="1000"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Char char="■"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 conte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3731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GB" sz="900" b="0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Shape 45"/>
          <p:cNvSpPr/>
          <p:nvPr/>
        </p:nvSpPr>
        <p:spPr>
          <a:xfrm>
            <a:off x="0" y="0"/>
            <a:ext cx="9144000" cy="53999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" name="Shape 46" descr="pivotal_t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9" y="4855076"/>
            <a:ext cx="731399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Shape 47"/>
          <p:cNvSpPr txBox="1">
            <a:spLocks noGrp="1"/>
          </p:cNvSpPr>
          <p:nvPr>
            <p:ph type="subTitle" idx="1"/>
          </p:nvPr>
        </p:nvSpPr>
        <p:spPr>
          <a:xfrm>
            <a:off x="137300" y="624700"/>
            <a:ext cx="9035699" cy="54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>
                <a:solidFill>
                  <a:srgbClr val="595959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108371" y="169550"/>
            <a:ext cx="9035699" cy="54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2"/>
          </p:nvPr>
        </p:nvSpPr>
        <p:spPr>
          <a:xfrm>
            <a:off x="289150" y="1214375"/>
            <a:ext cx="3654299" cy="323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buChar char="●"/>
              <a:defRPr sz="1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3"/>
          </p:nvPr>
        </p:nvSpPr>
        <p:spPr>
          <a:xfrm>
            <a:off x="4565900" y="1214375"/>
            <a:ext cx="3654299" cy="323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buChar char="●"/>
              <a:defRPr sz="1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51" name="Shape 51"/>
          <p:cNvCxnSpPr/>
          <p:nvPr/>
        </p:nvCxnSpPr>
        <p:spPr>
          <a:xfrm>
            <a:off x="4261300" y="1203550"/>
            <a:ext cx="0" cy="3463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3731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GB" sz="900" b="0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Shape 54"/>
          <p:cNvSpPr/>
          <p:nvPr/>
        </p:nvSpPr>
        <p:spPr>
          <a:xfrm>
            <a:off x="0" y="0"/>
            <a:ext cx="9144000" cy="53999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Shape 55" descr="pivotal_t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9" y="4855076"/>
            <a:ext cx="731399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137300" y="624700"/>
            <a:ext cx="9035699" cy="54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>
                <a:solidFill>
                  <a:srgbClr val="595959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108371" y="169550"/>
            <a:ext cx="9035699" cy="54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 pag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3731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GB" sz="900" b="0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Shape 60"/>
          <p:cNvSpPr/>
          <p:nvPr/>
        </p:nvSpPr>
        <p:spPr>
          <a:xfrm>
            <a:off x="0" y="0"/>
            <a:ext cx="9144000" cy="53999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Shape 61" descr="pivotal_tea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79" y="4855076"/>
            <a:ext cx="731399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subTitle" idx="1"/>
          </p:nvPr>
        </p:nvSpPr>
        <p:spPr>
          <a:xfrm>
            <a:off x="137300" y="624700"/>
            <a:ext cx="9035699" cy="54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>
                <a:solidFill>
                  <a:srgbClr val="595959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8371" y="169550"/>
            <a:ext cx="9035699" cy="54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png"/><Relationship Id="rId5" Type="http://schemas.openxmlformats.org/officeDocument/2006/relationships/image" Target="../media/image19.jpeg"/><Relationship Id="rId6" Type="http://schemas.openxmlformats.org/officeDocument/2006/relationships/image" Target="../media/image16.wmf"/><Relationship Id="rId7" Type="http://schemas.openxmlformats.org/officeDocument/2006/relationships/image" Target="../media/image17.wmf"/><Relationship Id="rId8" Type="http://schemas.openxmlformats.org/officeDocument/2006/relationships/image" Target="../media/image20.jpe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6.wmf"/><Relationship Id="rId5" Type="http://schemas.openxmlformats.org/officeDocument/2006/relationships/image" Target="../media/image17.wmf"/><Relationship Id="rId6" Type="http://schemas.openxmlformats.org/officeDocument/2006/relationships/hyperlink" Target="http://java.sun.com/javase/6/docs/api/java/util/Map.html?is-external=true" TargetMode="External"/><Relationship Id="rId7" Type="http://schemas.openxmlformats.org/officeDocument/2006/relationships/hyperlink" Target="http://java.sun.com/javase/6/docs/api/java/util/concurrent/ConcurrentMap.html?is-external=true" TargetMode="External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png"/><Relationship Id="rId5" Type="http://schemas.openxmlformats.org/officeDocument/2006/relationships/image" Target="../media/image16.wmf"/><Relationship Id="rId6" Type="http://schemas.openxmlformats.org/officeDocument/2006/relationships/image" Target="../media/image21.jpeg"/><Relationship Id="rId7" Type="http://schemas.openxmlformats.org/officeDocument/2006/relationships/image" Target="../media/image19.jpeg"/><Relationship Id="rId8" Type="http://schemas.openxmlformats.org/officeDocument/2006/relationships/image" Target="../media/image17.wmf"/><Relationship Id="rId9" Type="http://schemas.openxmlformats.org/officeDocument/2006/relationships/image" Target="../media/image22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9.jpeg"/><Relationship Id="rId5" Type="http://schemas.openxmlformats.org/officeDocument/2006/relationships/image" Target="../media/image23.jpeg"/><Relationship Id="rId6" Type="http://schemas.openxmlformats.org/officeDocument/2006/relationships/image" Target="../media/image13.jpeg"/><Relationship Id="rId7" Type="http://schemas.openxmlformats.org/officeDocument/2006/relationships/image" Target="../media/image11.jpeg"/><Relationship Id="rId8" Type="http://schemas.openxmlformats.org/officeDocument/2006/relationships/image" Target="../media/image12.png"/><Relationship Id="rId9" Type="http://schemas.openxmlformats.org/officeDocument/2006/relationships/image" Target="../media/image24.jpe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9.jpeg"/><Relationship Id="rId5" Type="http://schemas.openxmlformats.org/officeDocument/2006/relationships/image" Target="../media/image25.jpeg"/><Relationship Id="rId6" Type="http://schemas.openxmlformats.org/officeDocument/2006/relationships/image" Target="../media/image24.jpeg"/><Relationship Id="rId7" Type="http://schemas.openxmlformats.org/officeDocument/2006/relationships/image" Target="../media/image23.jpeg"/><Relationship Id="rId8" Type="http://schemas.openxmlformats.org/officeDocument/2006/relationships/image" Target="../media/image16.wmf"/><Relationship Id="rId9" Type="http://schemas.openxmlformats.org/officeDocument/2006/relationships/image" Target="../media/image17.wmf"/><Relationship Id="rId10" Type="http://schemas.openxmlformats.org/officeDocument/2006/relationships/image" Target="../media/image11.jpeg"/><Relationship Id="rId11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9.jpeg"/><Relationship Id="rId5" Type="http://schemas.openxmlformats.org/officeDocument/2006/relationships/image" Target="../media/image25.jpeg"/><Relationship Id="rId6" Type="http://schemas.openxmlformats.org/officeDocument/2006/relationships/image" Target="../media/image24.jpeg"/><Relationship Id="rId7" Type="http://schemas.openxmlformats.org/officeDocument/2006/relationships/image" Target="../media/image23.jpeg"/><Relationship Id="rId8" Type="http://schemas.openxmlformats.org/officeDocument/2006/relationships/image" Target="../media/image11.jpeg"/><Relationship Id="rId9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9.jpeg"/><Relationship Id="rId5" Type="http://schemas.openxmlformats.org/officeDocument/2006/relationships/image" Target="../media/image24.jpeg"/><Relationship Id="rId6" Type="http://schemas.openxmlformats.org/officeDocument/2006/relationships/image" Target="../media/image23.jpeg"/><Relationship Id="rId7" Type="http://schemas.openxmlformats.org/officeDocument/2006/relationships/image" Target="../media/image11.jpeg"/><Relationship Id="rId8" Type="http://schemas.openxmlformats.org/officeDocument/2006/relationships/image" Target="../media/image12.png"/><Relationship Id="rId9" Type="http://schemas.openxmlformats.org/officeDocument/2006/relationships/image" Target="../media/image26.gif"/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14.jpeg"/><Relationship Id="rId5" Type="http://schemas.openxmlformats.org/officeDocument/2006/relationships/image" Target="../media/image16.wm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14.jpeg"/><Relationship Id="rId5" Type="http://schemas.openxmlformats.org/officeDocument/2006/relationships/image" Target="../media/image16.wm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14.jpeg"/><Relationship Id="rId5" Type="http://schemas.openxmlformats.org/officeDocument/2006/relationships/image" Target="../media/image29.gif"/><Relationship Id="rId6" Type="http://schemas.openxmlformats.org/officeDocument/2006/relationships/image" Target="../media/image16.wmf"/><Relationship Id="rId7" Type="http://schemas.openxmlformats.org/officeDocument/2006/relationships/image" Target="../media/image30.jpe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11.jpeg"/><Relationship Id="rId8" Type="http://schemas.openxmlformats.org/officeDocument/2006/relationships/image" Target="../media/image12.png"/><Relationship Id="rId9" Type="http://schemas.openxmlformats.org/officeDocument/2006/relationships/image" Target="../media/image13.jpe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png"/><Relationship Id="rId5" Type="http://schemas.openxmlformats.org/officeDocument/2006/relationships/image" Target="../media/image14.jpe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4" Type="http://schemas.openxmlformats.org/officeDocument/2006/relationships/image" Target="../media/image17.wmf"/><Relationship Id="rId5" Type="http://schemas.openxmlformats.org/officeDocument/2006/relationships/image" Target="../media/image18.jpe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Shape 129" descr="title background.png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25" y="0"/>
            <a:ext cx="914399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659044" y="1951688"/>
            <a:ext cx="7611599" cy="10262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3000" dirty="0"/>
              <a:t>GemFire </a:t>
            </a:r>
            <a:r>
              <a:rPr lang="en-GB" sz="3000" dirty="0" smtClean="0"/>
              <a:t>Technical Background for Operators</a:t>
            </a:r>
            <a:endParaRPr lang="en-GB" sz="3000" dirty="0"/>
          </a:p>
        </p:txBody>
      </p:sp>
      <p:sp>
        <p:nvSpPr>
          <p:cNvPr id="131" name="Shape 131"/>
          <p:cNvSpPr txBox="1">
            <a:spLocks noGrp="1"/>
          </p:cNvSpPr>
          <p:nvPr>
            <p:ph type="subTitle" idx="1"/>
          </p:nvPr>
        </p:nvSpPr>
        <p:spPr>
          <a:xfrm>
            <a:off x="657772" y="3303416"/>
            <a:ext cx="4380599" cy="383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4"/>
          <p:cNvSpPr>
            <a:spLocks noChangeArrowheads="1"/>
          </p:cNvSpPr>
          <p:nvPr/>
        </p:nvSpPr>
        <p:spPr bwMode="auto">
          <a:xfrm>
            <a:off x="922345" y="3257949"/>
            <a:ext cx="2155060" cy="1234679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Rectangle 4"/>
          <p:cNvSpPr>
            <a:spLocks noChangeArrowheads="1"/>
          </p:cNvSpPr>
          <p:nvPr/>
        </p:nvSpPr>
        <p:spPr bwMode="auto">
          <a:xfrm>
            <a:off x="3491714" y="3268267"/>
            <a:ext cx="2155060" cy="1234679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68" name="Rectangle 4"/>
          <p:cNvSpPr>
            <a:spLocks noChangeArrowheads="1"/>
          </p:cNvSpPr>
          <p:nvPr/>
        </p:nvSpPr>
        <p:spPr bwMode="auto">
          <a:xfrm>
            <a:off x="6053939" y="3268267"/>
            <a:ext cx="2155060" cy="1234679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92"/>
          <p:cNvGrpSpPr/>
          <p:nvPr/>
        </p:nvGrpSpPr>
        <p:grpSpPr>
          <a:xfrm>
            <a:off x="3026569" y="3581399"/>
            <a:ext cx="554831" cy="907258"/>
            <a:chOff x="3026569" y="3581399"/>
            <a:chExt cx="554831" cy="907258"/>
          </a:xfrm>
        </p:grpSpPr>
        <p:sp>
          <p:nvSpPr>
            <p:cNvPr id="80" name="Moon 79"/>
            <p:cNvSpPr/>
            <p:nvPr/>
          </p:nvSpPr>
          <p:spPr bwMode="auto">
            <a:xfrm rot="5400000">
              <a:off x="3133725" y="4025883"/>
              <a:ext cx="304800" cy="482600"/>
            </a:xfrm>
            <a:prstGeom prst="moon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81" name="Moon 80"/>
            <p:cNvSpPr/>
            <p:nvPr/>
          </p:nvSpPr>
          <p:spPr bwMode="auto">
            <a:xfrm rot="16200000" flipV="1">
              <a:off x="3133725" y="3509176"/>
              <a:ext cx="304800" cy="482600"/>
            </a:xfrm>
            <a:prstGeom prst="moon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 bwMode="auto">
            <a:xfrm>
              <a:off x="3047506" y="3779044"/>
              <a:ext cx="469194" cy="459582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85" name="Rectangle 84"/>
            <p:cNvSpPr/>
            <p:nvPr/>
          </p:nvSpPr>
          <p:spPr bwMode="auto">
            <a:xfrm>
              <a:off x="3026569" y="3581399"/>
              <a:ext cx="52387" cy="907257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86" name="Rectangle 85"/>
            <p:cNvSpPr/>
            <p:nvPr/>
          </p:nvSpPr>
          <p:spPr bwMode="auto">
            <a:xfrm>
              <a:off x="3495675" y="3581399"/>
              <a:ext cx="85725" cy="907258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87" name="Rectangle 86"/>
            <p:cNvSpPr/>
            <p:nvPr/>
          </p:nvSpPr>
          <p:spPr bwMode="auto">
            <a:xfrm>
              <a:off x="3064669" y="3731420"/>
              <a:ext cx="45719" cy="5715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 bwMode="auto">
            <a:xfrm>
              <a:off x="3459956" y="3707606"/>
              <a:ext cx="61913" cy="607219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50" name="AutoShape 44" descr="Left:  CustomersR"/>
          <p:cNvSpPr>
            <a:spLocks noChangeArrowheads="1"/>
          </p:cNvSpPr>
          <p:nvPr/>
        </p:nvSpPr>
        <p:spPr bwMode="auto">
          <a:xfrm>
            <a:off x="1075933" y="3525811"/>
            <a:ext cx="1958975" cy="17859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100000">
                <a:srgbClr val="000000"/>
              </a:gs>
              <a:gs pos="0">
                <a:srgbClr val="0000FF"/>
              </a:gs>
            </a:gsLst>
            <a:lin ang="10800000" scaled="1"/>
            <a:tileRect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err="1" smtClean="0">
                <a:solidFill>
                  <a:srgbClr val="FFFFFF"/>
                </a:solidFill>
              </a:rPr>
              <a:t>Customers</a:t>
            </a:r>
            <a:r>
              <a:rPr lang="en-US" sz="1050" b="1" baseline="-25000" dirty="0" err="1" smtClean="0">
                <a:solidFill>
                  <a:srgbClr val="FFFFFF"/>
                </a:solidFill>
              </a:rPr>
              <a:t>R</a:t>
            </a:r>
            <a:endParaRPr lang="en-US" sz="1050" b="1" baseline="-25000" dirty="0">
              <a:solidFill>
                <a:srgbClr val="FFFFFF"/>
              </a:solidFill>
            </a:endParaRPr>
          </a:p>
        </p:txBody>
      </p:sp>
      <p:sp>
        <p:nvSpPr>
          <p:cNvPr id="47" name="AutoShape 44" descr="Right:  CustomersR"/>
          <p:cNvSpPr>
            <a:spLocks noChangeArrowheads="1"/>
          </p:cNvSpPr>
          <p:nvPr/>
        </p:nvSpPr>
        <p:spPr bwMode="auto">
          <a:xfrm>
            <a:off x="6214678" y="3516296"/>
            <a:ext cx="1958975" cy="17859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20000">
                <a:srgbClr val="000000"/>
              </a:gs>
              <a:gs pos="50000">
                <a:srgbClr val="0000FF"/>
              </a:gs>
              <a:gs pos="80000">
                <a:srgbClr val="000000"/>
              </a:gs>
            </a:gsLst>
            <a:lin ang="0" scaled="1"/>
            <a:tileRect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err="1" smtClean="0">
                <a:solidFill>
                  <a:srgbClr val="FFFFFF"/>
                </a:solidFill>
              </a:rPr>
              <a:t>Customers</a:t>
            </a:r>
            <a:r>
              <a:rPr lang="en-US" sz="1050" b="1" baseline="-25000" dirty="0" err="1" smtClean="0">
                <a:solidFill>
                  <a:srgbClr val="FFFFFF"/>
                </a:solidFill>
              </a:rPr>
              <a:t>R</a:t>
            </a:r>
            <a:endParaRPr lang="en-US" sz="1050" b="1" baseline="-25000" dirty="0">
              <a:solidFill>
                <a:srgbClr val="FFFFFF"/>
              </a:solidFill>
            </a:endParaRPr>
          </a:p>
        </p:txBody>
      </p:sp>
      <p:grpSp>
        <p:nvGrpSpPr>
          <p:cNvPr id="4" name="Group 92"/>
          <p:cNvGrpSpPr/>
          <p:nvPr/>
        </p:nvGrpSpPr>
        <p:grpSpPr>
          <a:xfrm>
            <a:off x="5588794" y="3581399"/>
            <a:ext cx="554831" cy="907258"/>
            <a:chOff x="3026569" y="3581399"/>
            <a:chExt cx="554831" cy="907258"/>
          </a:xfrm>
        </p:grpSpPr>
        <p:sp>
          <p:nvSpPr>
            <p:cNvPr id="32" name="Moon 31"/>
            <p:cNvSpPr/>
            <p:nvPr/>
          </p:nvSpPr>
          <p:spPr bwMode="auto">
            <a:xfrm rot="5400000">
              <a:off x="3133725" y="4025883"/>
              <a:ext cx="304800" cy="482600"/>
            </a:xfrm>
            <a:prstGeom prst="moon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34" name="Moon 33"/>
            <p:cNvSpPr/>
            <p:nvPr/>
          </p:nvSpPr>
          <p:spPr bwMode="auto">
            <a:xfrm rot="16200000" flipV="1">
              <a:off x="3133725" y="3509176"/>
              <a:ext cx="304800" cy="482600"/>
            </a:xfrm>
            <a:prstGeom prst="moon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3026569" y="3581399"/>
              <a:ext cx="52387" cy="907257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3047506" y="3779044"/>
              <a:ext cx="469194" cy="459582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3495675" y="3581399"/>
              <a:ext cx="85725" cy="907258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3064669" y="3731420"/>
              <a:ext cx="45719" cy="5715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3459956" y="3707606"/>
              <a:ext cx="61913" cy="607219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44" name="AutoShape 44" descr="Left:  Customers"/>
          <p:cNvSpPr>
            <a:spLocks noChangeArrowheads="1"/>
          </p:cNvSpPr>
          <p:nvPr/>
        </p:nvSpPr>
        <p:spPr bwMode="auto">
          <a:xfrm>
            <a:off x="1028308" y="3371827"/>
            <a:ext cx="1958975" cy="178593"/>
          </a:xfrm>
          <a:prstGeom prst="roundRect">
            <a:avLst>
              <a:gd name="adj" fmla="val 16667"/>
            </a:avLst>
          </a:prstGeom>
          <a:gradFill>
            <a:gsLst>
              <a:gs pos="100000">
                <a:srgbClr val="0000FF"/>
              </a:gs>
              <a:gs pos="0">
                <a:srgbClr val="808080"/>
              </a:gs>
            </a:gsLst>
            <a:lin ang="10800000" scaled="1"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Customers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41" name="AutoShape 44" descr="Right:  CustomersR"/>
          <p:cNvSpPr>
            <a:spLocks noChangeArrowheads="1"/>
          </p:cNvSpPr>
          <p:nvPr/>
        </p:nvSpPr>
        <p:spPr bwMode="auto">
          <a:xfrm>
            <a:off x="3641281" y="3521066"/>
            <a:ext cx="1958975" cy="178593"/>
          </a:xfrm>
          <a:prstGeom prst="roundRect">
            <a:avLst>
              <a:gd name="adj" fmla="val 16667"/>
            </a:avLst>
          </a:prstGeom>
          <a:gradFill>
            <a:gsLst>
              <a:gs pos="100000">
                <a:srgbClr val="0000FF"/>
              </a:gs>
              <a:gs pos="0">
                <a:srgbClr val="000000"/>
              </a:gs>
            </a:gsLst>
            <a:lin ang="10800000" scaled="1"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err="1" smtClean="0">
                <a:solidFill>
                  <a:srgbClr val="FFFFFF"/>
                </a:solidFill>
              </a:rPr>
              <a:t>Customers</a:t>
            </a:r>
            <a:r>
              <a:rPr lang="en-US" sz="1050" b="1" baseline="-25000" dirty="0" err="1" smtClean="0">
                <a:solidFill>
                  <a:srgbClr val="FFFFFF"/>
                </a:solidFill>
              </a:rPr>
              <a:t>R</a:t>
            </a:r>
            <a:endParaRPr lang="en-US" sz="1050" b="1" baseline="-25000" dirty="0">
              <a:solidFill>
                <a:srgbClr val="FFFFFF"/>
              </a:solidFill>
            </a:endParaRPr>
          </a:p>
        </p:txBody>
      </p:sp>
      <p:sp>
        <p:nvSpPr>
          <p:cNvPr id="45" name="AutoShape 44" descr="Right:  Customers"/>
          <p:cNvSpPr>
            <a:spLocks noChangeArrowheads="1"/>
          </p:cNvSpPr>
          <p:nvPr/>
        </p:nvSpPr>
        <p:spPr bwMode="auto">
          <a:xfrm>
            <a:off x="6162299" y="3362325"/>
            <a:ext cx="1958975" cy="17859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100000">
                <a:srgbClr val="808080"/>
              </a:gs>
              <a:gs pos="0">
                <a:srgbClr val="0000FF"/>
              </a:gs>
            </a:gsLst>
            <a:lin ang="10800000" scaled="1"/>
            <a:tileRect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Customers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46" name="AutoShape 44"/>
          <p:cNvSpPr>
            <a:spLocks noChangeArrowheads="1"/>
          </p:cNvSpPr>
          <p:nvPr/>
        </p:nvSpPr>
        <p:spPr bwMode="auto">
          <a:xfrm>
            <a:off x="3590550" y="3362325"/>
            <a:ext cx="1958975" cy="17859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20000">
                <a:srgbClr val="808080"/>
              </a:gs>
              <a:gs pos="50000">
                <a:srgbClr val="0000FF"/>
              </a:gs>
              <a:gs pos="80000">
                <a:srgbClr val="808080"/>
              </a:gs>
            </a:gsLst>
            <a:lin ang="0" scaled="1"/>
            <a:tileRect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Customers</a:t>
            </a:r>
            <a:endParaRPr lang="en-US" sz="1050" b="1" dirty="0">
              <a:solidFill>
                <a:srgbClr val="FFFFFF"/>
              </a:solidFill>
            </a:endParaRPr>
          </a:p>
        </p:txBody>
      </p:sp>
      <p:grpSp>
        <p:nvGrpSpPr>
          <p:cNvPr id="154" name="Group 153"/>
          <p:cNvGrpSpPr/>
          <p:nvPr/>
        </p:nvGrpSpPr>
        <p:grpSpPr>
          <a:xfrm>
            <a:off x="1232407" y="592932"/>
            <a:ext cx="2185988" cy="1246585"/>
            <a:chOff x="1413382" y="592932"/>
            <a:chExt cx="2185988" cy="1246585"/>
          </a:xfrm>
        </p:grpSpPr>
        <p:grpSp>
          <p:nvGrpSpPr>
            <p:cNvPr id="144" name="Group 143"/>
            <p:cNvGrpSpPr/>
            <p:nvPr/>
          </p:nvGrpSpPr>
          <p:grpSpPr>
            <a:xfrm>
              <a:off x="1413382" y="592932"/>
              <a:ext cx="2185988" cy="1246585"/>
              <a:chOff x="1413382" y="592932"/>
              <a:chExt cx="2185988" cy="1246585"/>
            </a:xfrm>
          </p:grpSpPr>
          <p:grpSp>
            <p:nvGrpSpPr>
              <p:cNvPr id="145" name="Group 67"/>
              <p:cNvGrpSpPr/>
              <p:nvPr/>
            </p:nvGrpSpPr>
            <p:grpSpPr>
              <a:xfrm>
                <a:off x="1413382" y="592932"/>
                <a:ext cx="2185988" cy="1246585"/>
                <a:chOff x="3467100" y="1393032"/>
                <a:chExt cx="2185988" cy="1246585"/>
              </a:xfrm>
            </p:grpSpPr>
            <p:sp>
              <p:nvSpPr>
                <p:cNvPr id="147" name="Rectangle 4"/>
                <p:cNvSpPr>
                  <a:spLocks noChangeArrowheads="1"/>
                </p:cNvSpPr>
                <p:nvPr/>
              </p:nvSpPr>
              <p:spPr bwMode="auto">
                <a:xfrm>
                  <a:off x="3467100" y="1404938"/>
                  <a:ext cx="2156236" cy="1234679"/>
                </a:xfrm>
                <a:prstGeom prst="rect">
                  <a:avLst/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8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4851350" y="1393032"/>
                  <a:ext cx="801738" cy="230981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marL="171450" indent="-171450" algn="l">
                    <a:tabLst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</a:pPr>
                  <a:r>
                    <a:rPr lang="en-US" sz="900" b="1" dirty="0">
                      <a:solidFill>
                        <a:schemeClr val="tx1"/>
                      </a:solidFill>
                    </a:rPr>
                    <a:t>Application</a:t>
                  </a:r>
                </a:p>
              </p:txBody>
            </p:sp>
          </p:grpSp>
          <p:pic>
            <p:nvPicPr>
              <p:cNvPr id="146" name="Picture 145" descr="order managment app.jpg"/>
              <p:cNvPicPr>
                <a:picLocks noChangeAspect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>
              <a:xfrm>
                <a:off x="1800225" y="708355"/>
                <a:ext cx="771525" cy="448932"/>
              </a:xfrm>
              <a:prstGeom prst="rect">
                <a:avLst/>
              </a:prstGeom>
            </p:spPr>
          </p:pic>
        </p:grpSp>
        <p:sp>
          <p:nvSpPr>
            <p:cNvPr id="149" name="Rectangle 13"/>
            <p:cNvSpPr>
              <a:spLocks noChangeArrowheads="1"/>
            </p:cNvSpPr>
            <p:nvPr/>
          </p:nvSpPr>
          <p:spPr bwMode="auto">
            <a:xfrm>
              <a:off x="1419225" y="1762125"/>
              <a:ext cx="2143125" cy="71440"/>
            </a:xfrm>
            <a:prstGeom prst="rect">
              <a:avLst/>
            </a:prstGeom>
            <a:solidFill>
              <a:srgbClr val="33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endParaRPr lang="en-US" sz="12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603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Partition Redundancy Detail</a:t>
            </a:r>
            <a:endParaRPr lang="en-US" dirty="0"/>
          </a:p>
        </p:txBody>
      </p:sp>
      <p:sp>
        <p:nvSpPr>
          <p:cNvPr id="31" name="AutoShape 44" descr="Left:  Products"/>
          <p:cNvSpPr>
            <a:spLocks noChangeArrowheads="1"/>
          </p:cNvSpPr>
          <p:nvPr/>
        </p:nvSpPr>
        <p:spPr bwMode="auto">
          <a:xfrm>
            <a:off x="1028308" y="4257652"/>
            <a:ext cx="1958975" cy="178593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Products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40" name="AutoShape 44" descr="Right:  Products"/>
          <p:cNvSpPr>
            <a:spLocks noChangeArrowheads="1"/>
          </p:cNvSpPr>
          <p:nvPr/>
        </p:nvSpPr>
        <p:spPr bwMode="auto">
          <a:xfrm>
            <a:off x="6162299" y="4257679"/>
            <a:ext cx="1958975" cy="178593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Products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62" name="AutoShape 44"/>
          <p:cNvSpPr>
            <a:spLocks noChangeArrowheads="1"/>
          </p:cNvSpPr>
          <p:nvPr/>
        </p:nvSpPr>
        <p:spPr bwMode="auto">
          <a:xfrm>
            <a:off x="3590550" y="4257675"/>
            <a:ext cx="1958975" cy="178593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Products</a:t>
            </a:r>
            <a:endParaRPr lang="en-US" sz="1050" b="1" dirty="0">
              <a:solidFill>
                <a:srgbClr val="FFFFFF"/>
              </a:solidFill>
            </a:endParaRPr>
          </a:p>
        </p:txBody>
      </p:sp>
      <p:grpSp>
        <p:nvGrpSpPr>
          <p:cNvPr id="67" name="Group 128"/>
          <p:cNvGrpSpPr/>
          <p:nvPr/>
        </p:nvGrpSpPr>
        <p:grpSpPr>
          <a:xfrm>
            <a:off x="934156" y="3143251"/>
            <a:ext cx="2143125" cy="180974"/>
            <a:chOff x="934156" y="3143251"/>
            <a:chExt cx="2143125" cy="180974"/>
          </a:xfrm>
        </p:grpSpPr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934156" y="3262314"/>
              <a:ext cx="2143125" cy="61911"/>
            </a:xfrm>
            <a:prstGeom prst="rect">
              <a:avLst/>
            </a:prstGeom>
            <a:solidFill>
              <a:srgbClr val="33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endParaRPr lang="en-US" sz="1200" b="1" dirty="0">
                <a:solidFill>
                  <a:srgbClr val="FFFFFF"/>
                </a:solidFill>
              </a:endParaRPr>
            </a:p>
          </p:txBody>
        </p:sp>
        <p:pic>
          <p:nvPicPr>
            <p:cNvPr id="76" name="Picture 19" descr="BD21298_"/>
            <p:cNvPicPr>
              <a:picLocks noChangeAspect="1"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auto">
            <a:xfrm>
              <a:off x="1181099" y="3143251"/>
              <a:ext cx="165099" cy="123824"/>
            </a:xfrm>
            <a:prstGeom prst="rect">
              <a:avLst/>
            </a:prstGeom>
            <a:noFill/>
          </p:spPr>
        </p:pic>
      </p:grpSp>
      <p:grpSp>
        <p:nvGrpSpPr>
          <p:cNvPr id="69" name="Group 129"/>
          <p:cNvGrpSpPr/>
          <p:nvPr/>
        </p:nvGrpSpPr>
        <p:grpSpPr>
          <a:xfrm>
            <a:off x="3496381" y="3143251"/>
            <a:ext cx="2143125" cy="180974"/>
            <a:chOff x="934156" y="3143251"/>
            <a:chExt cx="2143125" cy="180974"/>
          </a:xfrm>
        </p:grpSpPr>
        <p:sp>
          <p:nvSpPr>
            <p:cNvPr id="73" name="Rectangle 13"/>
            <p:cNvSpPr>
              <a:spLocks noChangeArrowheads="1"/>
            </p:cNvSpPr>
            <p:nvPr/>
          </p:nvSpPr>
          <p:spPr bwMode="auto">
            <a:xfrm>
              <a:off x="934156" y="3262314"/>
              <a:ext cx="2143125" cy="61911"/>
            </a:xfrm>
            <a:prstGeom prst="rect">
              <a:avLst/>
            </a:prstGeom>
            <a:solidFill>
              <a:srgbClr val="33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endParaRPr lang="en-US" sz="1200" b="1" dirty="0">
                <a:solidFill>
                  <a:srgbClr val="FFFFFF"/>
                </a:solidFill>
              </a:endParaRPr>
            </a:p>
          </p:txBody>
        </p:sp>
        <p:pic>
          <p:nvPicPr>
            <p:cNvPr id="74" name="Picture 19" descr="BD21298_"/>
            <p:cNvPicPr>
              <a:picLocks noChangeAspect="1"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auto">
            <a:xfrm>
              <a:off x="1181099" y="3143251"/>
              <a:ext cx="165099" cy="123824"/>
            </a:xfrm>
            <a:prstGeom prst="rect">
              <a:avLst/>
            </a:prstGeom>
            <a:noFill/>
          </p:spPr>
        </p:pic>
      </p:grpSp>
      <p:grpSp>
        <p:nvGrpSpPr>
          <p:cNvPr id="70" name="Group 133"/>
          <p:cNvGrpSpPr/>
          <p:nvPr/>
        </p:nvGrpSpPr>
        <p:grpSpPr>
          <a:xfrm>
            <a:off x="6058606" y="3143251"/>
            <a:ext cx="2143125" cy="180974"/>
            <a:chOff x="934156" y="3143251"/>
            <a:chExt cx="2143125" cy="180974"/>
          </a:xfrm>
        </p:grpSpPr>
        <p:sp>
          <p:nvSpPr>
            <p:cNvPr id="71" name="Rectangle 13"/>
            <p:cNvSpPr>
              <a:spLocks noChangeArrowheads="1"/>
            </p:cNvSpPr>
            <p:nvPr/>
          </p:nvSpPr>
          <p:spPr bwMode="auto">
            <a:xfrm>
              <a:off x="934156" y="3262314"/>
              <a:ext cx="2143125" cy="61911"/>
            </a:xfrm>
            <a:prstGeom prst="rect">
              <a:avLst/>
            </a:prstGeom>
            <a:solidFill>
              <a:srgbClr val="33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endParaRPr lang="en-US" sz="1200" b="1" dirty="0">
                <a:solidFill>
                  <a:srgbClr val="FFFFFF"/>
                </a:solidFill>
              </a:endParaRPr>
            </a:p>
          </p:txBody>
        </p:sp>
        <p:pic>
          <p:nvPicPr>
            <p:cNvPr id="72" name="Picture 19" descr="BD21298_"/>
            <p:cNvPicPr>
              <a:picLocks noChangeAspect="1"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auto">
            <a:xfrm>
              <a:off x="1181099" y="3143251"/>
              <a:ext cx="165099" cy="123824"/>
            </a:xfrm>
            <a:prstGeom prst="rect">
              <a:avLst/>
            </a:prstGeom>
            <a:noFill/>
          </p:spPr>
        </p:pic>
      </p:grpSp>
      <p:grpSp>
        <p:nvGrpSpPr>
          <p:cNvPr id="79" name="Group 45"/>
          <p:cNvGrpSpPr>
            <a:grpSpLocks/>
          </p:cNvGrpSpPr>
          <p:nvPr/>
        </p:nvGrpSpPr>
        <p:grpSpPr bwMode="auto">
          <a:xfrm>
            <a:off x="1440367" y="1200151"/>
            <a:ext cx="701674" cy="621506"/>
            <a:chOff x="2237" y="2226"/>
            <a:chExt cx="442" cy="522"/>
          </a:xfrm>
        </p:grpSpPr>
        <p:sp>
          <p:nvSpPr>
            <p:cNvPr id="83" name="Line 46"/>
            <p:cNvSpPr>
              <a:spLocks noChangeShapeType="1"/>
            </p:cNvSpPr>
            <p:nvPr/>
          </p:nvSpPr>
          <p:spPr bwMode="auto">
            <a:xfrm>
              <a:off x="2463" y="2226"/>
              <a:ext cx="0" cy="5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Text Box 47"/>
            <p:cNvSpPr txBox="1">
              <a:spLocks noChangeArrowheads="1"/>
            </p:cNvSpPr>
            <p:nvPr/>
          </p:nvSpPr>
          <p:spPr bwMode="auto">
            <a:xfrm>
              <a:off x="2237" y="2398"/>
              <a:ext cx="442" cy="155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171450" indent="-171450" algn="l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600" b="1" dirty="0">
                  <a:solidFill>
                    <a:schemeClr val="tx1"/>
                  </a:solidFill>
                </a:rPr>
                <a:t>put(</a:t>
              </a:r>
              <a:r>
                <a:rPr lang="en-US" sz="600" b="1" dirty="0" err="1">
                  <a:solidFill>
                    <a:schemeClr val="tx1"/>
                  </a:solidFill>
                </a:rPr>
                <a:t>key,value</a:t>
              </a:r>
              <a:r>
                <a:rPr lang="en-US" sz="600" b="1" dirty="0">
                  <a:solidFill>
                    <a:schemeClr val="tx1"/>
                  </a:solidFill>
                </a:rPr>
                <a:t>)</a:t>
              </a:r>
            </a:p>
          </p:txBody>
        </p:sp>
      </p:grpSp>
      <p:cxnSp>
        <p:nvCxnSpPr>
          <p:cNvPr id="153" name="Straight Arrow Connector 152"/>
          <p:cNvCxnSpPr>
            <a:endCxn id="74" idx="0"/>
          </p:cNvCxnSpPr>
          <p:nvPr/>
        </p:nvCxnSpPr>
        <p:spPr bwMode="auto">
          <a:xfrm>
            <a:off x="1790700" y="1876425"/>
            <a:ext cx="2035174" cy="1266826"/>
          </a:xfrm>
          <a:prstGeom prst="straightConnector1">
            <a:avLst/>
          </a:prstGeom>
          <a:solidFill>
            <a:srgbClr val="0095D3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72" name="Straight Arrow Connector 171"/>
          <p:cNvCxnSpPr/>
          <p:nvPr/>
        </p:nvCxnSpPr>
        <p:spPr bwMode="auto">
          <a:xfrm rot="16200000" flipH="1">
            <a:off x="3589594" y="3920585"/>
            <a:ext cx="468332" cy="1061"/>
          </a:xfrm>
          <a:prstGeom prst="straightConnector1">
            <a:avLst/>
          </a:prstGeom>
          <a:solidFill>
            <a:srgbClr val="0095D3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Straight Arrow Connector 173"/>
          <p:cNvCxnSpPr/>
          <p:nvPr/>
        </p:nvCxnSpPr>
        <p:spPr bwMode="auto">
          <a:xfrm flipV="1">
            <a:off x="3819525" y="4155281"/>
            <a:ext cx="2536031" cy="2"/>
          </a:xfrm>
          <a:prstGeom prst="straightConnector1">
            <a:avLst/>
          </a:prstGeom>
          <a:solidFill>
            <a:srgbClr val="0095D3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/>
          <p:cNvCxnSpPr/>
          <p:nvPr/>
        </p:nvCxnSpPr>
        <p:spPr bwMode="auto">
          <a:xfrm>
            <a:off x="1245394" y="3956033"/>
            <a:ext cx="2582071" cy="0"/>
          </a:xfrm>
          <a:prstGeom prst="line">
            <a:avLst/>
          </a:prstGeom>
          <a:solidFill>
            <a:srgbClr val="0095D3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2" name="Straight Connector 131"/>
          <p:cNvCxnSpPr/>
          <p:nvPr/>
        </p:nvCxnSpPr>
        <p:spPr bwMode="auto">
          <a:xfrm rot="5400000">
            <a:off x="868351" y="3725851"/>
            <a:ext cx="708048" cy="0"/>
          </a:xfrm>
          <a:prstGeom prst="line">
            <a:avLst/>
          </a:prstGeom>
          <a:solidFill>
            <a:srgbClr val="0095D3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/>
          <p:cNvCxnSpPr/>
          <p:nvPr/>
        </p:nvCxnSpPr>
        <p:spPr bwMode="auto">
          <a:xfrm>
            <a:off x="1212850" y="4081438"/>
            <a:ext cx="2879725" cy="0"/>
          </a:xfrm>
          <a:prstGeom prst="line">
            <a:avLst/>
          </a:prstGeom>
          <a:solidFill>
            <a:srgbClr val="0095D3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09" name="Group 408"/>
          <p:cNvGrpSpPr/>
          <p:nvPr/>
        </p:nvGrpSpPr>
        <p:grpSpPr>
          <a:xfrm>
            <a:off x="3596100" y="3259926"/>
            <a:ext cx="323446" cy="448262"/>
            <a:chOff x="3596100" y="3259926"/>
            <a:chExt cx="323446" cy="448262"/>
          </a:xfrm>
        </p:grpSpPr>
        <p:sp>
          <p:nvSpPr>
            <p:cNvPr id="193" name="Oval 192"/>
            <p:cNvSpPr/>
            <p:nvPr/>
          </p:nvSpPr>
          <p:spPr bwMode="auto">
            <a:xfrm>
              <a:off x="3609979" y="3311572"/>
              <a:ext cx="297672" cy="105511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pic>
          <p:nvPicPr>
            <p:cNvPr id="195" name="Picture 194" descr="bucket.jpg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7241" r="17673" b="9914"/>
            <a:stretch>
              <a:fillRect/>
            </a:stretch>
          </p:blipFill>
          <p:spPr>
            <a:xfrm>
              <a:off x="3596100" y="3259926"/>
              <a:ext cx="323446" cy="447683"/>
            </a:xfrm>
            <a:prstGeom prst="rect">
              <a:avLst/>
            </a:prstGeom>
          </p:spPr>
        </p:pic>
        <p:sp>
          <p:nvSpPr>
            <p:cNvPr id="196" name="TextBox 195"/>
            <p:cNvSpPr txBox="1"/>
            <p:nvPr/>
          </p:nvSpPr>
          <p:spPr>
            <a:xfrm>
              <a:off x="3607997" y="3369634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b="1" dirty="0" smtClean="0">
                  <a:solidFill>
                    <a:srgbClr val="FFFFFF"/>
                  </a:solidFill>
                  <a:latin typeface="+mn-lt"/>
                  <a:ea typeface="+mn-ea"/>
                </a:rPr>
                <a:t>3</a:t>
              </a:r>
              <a:endParaRPr lang="en-US" sz="1600" dirty="0" smtClean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198" name="5-Point Star 197"/>
            <p:cNvSpPr/>
            <p:nvPr/>
          </p:nvSpPr>
          <p:spPr bwMode="auto">
            <a:xfrm>
              <a:off x="3726281" y="3345364"/>
              <a:ext cx="179931" cy="179930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223" name="Group 222"/>
          <p:cNvGrpSpPr/>
          <p:nvPr/>
        </p:nvGrpSpPr>
        <p:grpSpPr>
          <a:xfrm>
            <a:off x="4244754" y="3264688"/>
            <a:ext cx="323446" cy="448262"/>
            <a:chOff x="5108189" y="3579014"/>
            <a:chExt cx="323446" cy="448262"/>
          </a:xfrm>
        </p:grpSpPr>
        <p:sp>
          <p:nvSpPr>
            <p:cNvPr id="224" name="Oval 223"/>
            <p:cNvSpPr/>
            <p:nvPr/>
          </p:nvSpPr>
          <p:spPr bwMode="auto">
            <a:xfrm>
              <a:off x="5122068" y="3630660"/>
              <a:ext cx="297672" cy="105511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pic>
          <p:nvPicPr>
            <p:cNvPr id="225" name="Picture 224" descr="bucket.jpg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7241" r="17673" b="9914"/>
            <a:stretch>
              <a:fillRect/>
            </a:stretch>
          </p:blipFill>
          <p:spPr>
            <a:xfrm>
              <a:off x="5108189" y="3579014"/>
              <a:ext cx="323446" cy="447683"/>
            </a:xfrm>
            <a:prstGeom prst="rect">
              <a:avLst/>
            </a:prstGeom>
          </p:spPr>
        </p:pic>
        <p:sp>
          <p:nvSpPr>
            <p:cNvPr id="226" name="TextBox 225"/>
            <p:cNvSpPr txBox="1"/>
            <p:nvPr/>
          </p:nvSpPr>
          <p:spPr>
            <a:xfrm>
              <a:off x="5120086" y="3688722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b="1" dirty="0" smtClean="0">
                  <a:solidFill>
                    <a:srgbClr val="FFFFFF"/>
                  </a:solidFill>
                  <a:latin typeface="+mn-lt"/>
                  <a:ea typeface="+mn-ea"/>
                </a:rPr>
                <a:t>2</a:t>
              </a:r>
              <a:endParaRPr lang="en-US" sz="1600" dirty="0" smtClean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3920427" y="3259926"/>
            <a:ext cx="323446" cy="448262"/>
            <a:chOff x="5108189" y="3579014"/>
            <a:chExt cx="323446" cy="448262"/>
          </a:xfrm>
        </p:grpSpPr>
        <p:sp>
          <p:nvSpPr>
            <p:cNvPr id="220" name="Oval 219"/>
            <p:cNvSpPr/>
            <p:nvPr/>
          </p:nvSpPr>
          <p:spPr bwMode="auto">
            <a:xfrm>
              <a:off x="5122068" y="3630660"/>
              <a:ext cx="297672" cy="105511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pic>
          <p:nvPicPr>
            <p:cNvPr id="221" name="Picture 220" descr="bucket.jpg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7241" r="17673" b="9914"/>
            <a:stretch>
              <a:fillRect/>
            </a:stretch>
          </p:blipFill>
          <p:spPr>
            <a:xfrm>
              <a:off x="5108189" y="3579014"/>
              <a:ext cx="323446" cy="447683"/>
            </a:xfrm>
            <a:prstGeom prst="rect">
              <a:avLst/>
            </a:prstGeom>
          </p:spPr>
        </p:pic>
        <p:sp>
          <p:nvSpPr>
            <p:cNvPr id="222" name="TextBox 221"/>
            <p:cNvSpPr txBox="1"/>
            <p:nvPr/>
          </p:nvSpPr>
          <p:spPr>
            <a:xfrm>
              <a:off x="5120086" y="3688722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b="1" dirty="0" smtClean="0">
                  <a:solidFill>
                    <a:srgbClr val="FFFFFF"/>
                  </a:solidFill>
                  <a:latin typeface="+mn-lt"/>
                  <a:ea typeface="+mn-ea"/>
                </a:rPr>
                <a:t>1</a:t>
              </a:r>
              <a:endParaRPr lang="en-US" sz="1600" dirty="0" smtClean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419" name="Group 418"/>
          <p:cNvGrpSpPr/>
          <p:nvPr/>
        </p:nvGrpSpPr>
        <p:grpSpPr>
          <a:xfrm>
            <a:off x="6167850" y="3259926"/>
            <a:ext cx="323446" cy="448262"/>
            <a:chOff x="3596100" y="3259926"/>
            <a:chExt cx="323446" cy="448262"/>
          </a:xfrm>
        </p:grpSpPr>
        <p:sp>
          <p:nvSpPr>
            <p:cNvPr id="449" name="Oval 448"/>
            <p:cNvSpPr/>
            <p:nvPr/>
          </p:nvSpPr>
          <p:spPr bwMode="auto">
            <a:xfrm>
              <a:off x="3609979" y="3311572"/>
              <a:ext cx="297672" cy="105511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pic>
          <p:nvPicPr>
            <p:cNvPr id="450" name="Picture 449" descr="bucket.jpg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7241" r="17673" b="9914"/>
            <a:stretch>
              <a:fillRect/>
            </a:stretch>
          </p:blipFill>
          <p:spPr>
            <a:xfrm>
              <a:off x="3596100" y="3259926"/>
              <a:ext cx="323446" cy="447683"/>
            </a:xfrm>
            <a:prstGeom prst="rect">
              <a:avLst/>
            </a:prstGeom>
          </p:spPr>
        </p:pic>
        <p:sp>
          <p:nvSpPr>
            <p:cNvPr id="451" name="TextBox 450"/>
            <p:cNvSpPr txBox="1"/>
            <p:nvPr/>
          </p:nvSpPr>
          <p:spPr>
            <a:xfrm>
              <a:off x="3607997" y="3369634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b="1" dirty="0" smtClean="0">
                  <a:solidFill>
                    <a:srgbClr val="FFFFFF"/>
                  </a:solidFill>
                  <a:latin typeface="+mn-lt"/>
                  <a:ea typeface="+mn-ea"/>
                </a:rPr>
                <a:t>3</a:t>
              </a:r>
              <a:endParaRPr lang="en-US" sz="1600" dirty="0" smtClean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421" name="Group 420"/>
          <p:cNvGrpSpPr/>
          <p:nvPr/>
        </p:nvGrpSpPr>
        <p:grpSpPr>
          <a:xfrm>
            <a:off x="6492177" y="3259926"/>
            <a:ext cx="323446" cy="448262"/>
            <a:chOff x="3920427" y="3259926"/>
            <a:chExt cx="323446" cy="448262"/>
          </a:xfrm>
        </p:grpSpPr>
        <p:grpSp>
          <p:nvGrpSpPr>
            <p:cNvPr id="440" name="Group 439"/>
            <p:cNvGrpSpPr/>
            <p:nvPr/>
          </p:nvGrpSpPr>
          <p:grpSpPr>
            <a:xfrm>
              <a:off x="3920427" y="3259926"/>
              <a:ext cx="323446" cy="448262"/>
              <a:chOff x="5108189" y="3579014"/>
              <a:chExt cx="323446" cy="448262"/>
            </a:xfrm>
          </p:grpSpPr>
          <p:sp>
            <p:nvSpPr>
              <p:cNvPr id="442" name="Oval 441"/>
              <p:cNvSpPr/>
              <p:nvPr/>
            </p:nvSpPr>
            <p:spPr bwMode="auto">
              <a:xfrm>
                <a:off x="5122068" y="3630660"/>
                <a:ext cx="297672" cy="105511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443" name="Picture 442" descr="bucket.jpg"/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7241" r="17673" b="9914"/>
              <a:stretch>
                <a:fillRect/>
              </a:stretch>
            </p:blipFill>
            <p:spPr>
              <a:xfrm>
                <a:off x="5108189" y="3579014"/>
                <a:ext cx="323446" cy="447683"/>
              </a:xfrm>
              <a:prstGeom prst="rect">
                <a:avLst/>
              </a:prstGeom>
            </p:spPr>
          </p:pic>
          <p:sp>
            <p:nvSpPr>
              <p:cNvPr id="444" name="TextBox 443"/>
              <p:cNvSpPr txBox="1"/>
              <p:nvPr/>
            </p:nvSpPr>
            <p:spPr>
              <a:xfrm>
                <a:off x="5120086" y="3688722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b="1" dirty="0" smtClean="0">
                    <a:solidFill>
                      <a:srgbClr val="FFFFFF"/>
                    </a:solidFill>
                    <a:latin typeface="+mn-lt"/>
                    <a:ea typeface="+mn-ea"/>
                  </a:rPr>
                  <a:t>6</a:t>
                </a:r>
                <a:endParaRPr lang="en-US" sz="1600" dirty="0" smtClean="0">
                  <a:solidFill>
                    <a:srgbClr val="FFFFFF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441" name="5-Point Star 440"/>
            <p:cNvSpPr/>
            <p:nvPr/>
          </p:nvSpPr>
          <p:spPr bwMode="auto">
            <a:xfrm>
              <a:off x="4047749" y="3345364"/>
              <a:ext cx="179931" cy="179930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435" name="Group 434"/>
          <p:cNvGrpSpPr/>
          <p:nvPr/>
        </p:nvGrpSpPr>
        <p:grpSpPr>
          <a:xfrm>
            <a:off x="7140831" y="3267070"/>
            <a:ext cx="323446" cy="448262"/>
            <a:chOff x="5108189" y="3579014"/>
            <a:chExt cx="323446" cy="448262"/>
          </a:xfrm>
        </p:grpSpPr>
        <p:sp>
          <p:nvSpPr>
            <p:cNvPr id="437" name="Oval 436"/>
            <p:cNvSpPr/>
            <p:nvPr/>
          </p:nvSpPr>
          <p:spPr bwMode="auto">
            <a:xfrm>
              <a:off x="5122068" y="3630660"/>
              <a:ext cx="297672" cy="105511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pic>
          <p:nvPicPr>
            <p:cNvPr id="438" name="Picture 437" descr="bucket.jpg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7241" r="17673" b="9914"/>
            <a:stretch>
              <a:fillRect/>
            </a:stretch>
          </p:blipFill>
          <p:spPr>
            <a:xfrm>
              <a:off x="5108189" y="3579014"/>
              <a:ext cx="323446" cy="447683"/>
            </a:xfrm>
            <a:prstGeom prst="rect">
              <a:avLst/>
            </a:prstGeom>
          </p:spPr>
        </p:pic>
        <p:sp>
          <p:nvSpPr>
            <p:cNvPr id="439" name="TextBox 438"/>
            <p:cNvSpPr txBox="1"/>
            <p:nvPr/>
          </p:nvSpPr>
          <p:spPr>
            <a:xfrm>
              <a:off x="5120086" y="3688722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b="1" dirty="0" smtClean="0">
                  <a:solidFill>
                    <a:srgbClr val="FFFFFF"/>
                  </a:solidFill>
                  <a:latin typeface="+mn-lt"/>
                  <a:ea typeface="+mn-ea"/>
                </a:rPr>
                <a:t>5</a:t>
              </a:r>
              <a:endParaRPr lang="en-US" sz="1600" dirty="0" smtClean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454" name="Group 453"/>
          <p:cNvGrpSpPr/>
          <p:nvPr/>
        </p:nvGrpSpPr>
        <p:grpSpPr>
          <a:xfrm>
            <a:off x="1043400" y="3259926"/>
            <a:ext cx="323446" cy="448262"/>
            <a:chOff x="3596100" y="3259926"/>
            <a:chExt cx="323446" cy="448262"/>
          </a:xfrm>
        </p:grpSpPr>
        <p:sp>
          <p:nvSpPr>
            <p:cNvPr id="484" name="Oval 483"/>
            <p:cNvSpPr/>
            <p:nvPr/>
          </p:nvSpPr>
          <p:spPr bwMode="auto">
            <a:xfrm>
              <a:off x="3609979" y="3311572"/>
              <a:ext cx="297672" cy="105511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pic>
          <p:nvPicPr>
            <p:cNvPr id="485" name="Picture 484" descr="bucket.jpg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7241" r="17673" b="9914"/>
            <a:stretch>
              <a:fillRect/>
            </a:stretch>
          </p:blipFill>
          <p:spPr>
            <a:xfrm>
              <a:off x="3596100" y="3259926"/>
              <a:ext cx="323446" cy="447683"/>
            </a:xfrm>
            <a:prstGeom prst="rect">
              <a:avLst/>
            </a:prstGeom>
          </p:spPr>
        </p:pic>
        <p:sp>
          <p:nvSpPr>
            <p:cNvPr id="486" name="TextBox 485"/>
            <p:cNvSpPr txBox="1"/>
            <p:nvPr/>
          </p:nvSpPr>
          <p:spPr>
            <a:xfrm>
              <a:off x="3607997" y="3369634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b="1" dirty="0" smtClean="0">
                  <a:solidFill>
                    <a:srgbClr val="FFFFFF"/>
                  </a:solidFill>
                  <a:latin typeface="+mn-lt"/>
                  <a:ea typeface="+mn-ea"/>
                </a:rPr>
                <a:t>1</a:t>
              </a:r>
              <a:endParaRPr lang="en-US" sz="1600" dirty="0" smtClean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487" name="5-Point Star 486"/>
            <p:cNvSpPr/>
            <p:nvPr/>
          </p:nvSpPr>
          <p:spPr bwMode="auto">
            <a:xfrm>
              <a:off x="3726281" y="3345364"/>
              <a:ext cx="179931" cy="179930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455" name="Group 454"/>
          <p:cNvGrpSpPr/>
          <p:nvPr/>
        </p:nvGrpSpPr>
        <p:grpSpPr>
          <a:xfrm>
            <a:off x="1692054" y="3264688"/>
            <a:ext cx="323446" cy="448262"/>
            <a:chOff x="5108189" y="3579014"/>
            <a:chExt cx="323446" cy="448262"/>
          </a:xfrm>
        </p:grpSpPr>
        <p:sp>
          <p:nvSpPr>
            <p:cNvPr id="480" name="Oval 479"/>
            <p:cNvSpPr/>
            <p:nvPr/>
          </p:nvSpPr>
          <p:spPr bwMode="auto">
            <a:xfrm>
              <a:off x="5122068" y="3630660"/>
              <a:ext cx="297672" cy="105511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pic>
          <p:nvPicPr>
            <p:cNvPr id="481" name="Picture 480" descr="bucket.jpg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7241" r="17673" b="9914"/>
            <a:stretch>
              <a:fillRect/>
            </a:stretch>
          </p:blipFill>
          <p:spPr>
            <a:xfrm>
              <a:off x="5108189" y="3579014"/>
              <a:ext cx="323446" cy="447683"/>
            </a:xfrm>
            <a:prstGeom prst="rect">
              <a:avLst/>
            </a:prstGeom>
          </p:spPr>
        </p:pic>
        <p:sp>
          <p:nvSpPr>
            <p:cNvPr id="482" name="TextBox 481"/>
            <p:cNvSpPr txBox="1"/>
            <p:nvPr/>
          </p:nvSpPr>
          <p:spPr>
            <a:xfrm>
              <a:off x="5120086" y="3688722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b="1" dirty="0" smtClean="0">
                  <a:solidFill>
                    <a:srgbClr val="FFFFFF"/>
                  </a:solidFill>
                  <a:latin typeface="+mn-lt"/>
                  <a:ea typeface="+mn-ea"/>
                </a:rPr>
                <a:t>5</a:t>
              </a:r>
              <a:endParaRPr lang="en-US" sz="1600" dirty="0" smtClean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483" name="5-Point Star 482"/>
            <p:cNvSpPr/>
            <p:nvPr/>
          </p:nvSpPr>
          <p:spPr bwMode="auto">
            <a:xfrm>
              <a:off x="5238370" y="3664452"/>
              <a:ext cx="179931" cy="179930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475" name="Group 474"/>
          <p:cNvGrpSpPr/>
          <p:nvPr/>
        </p:nvGrpSpPr>
        <p:grpSpPr>
          <a:xfrm>
            <a:off x="1367727" y="3259926"/>
            <a:ext cx="323446" cy="448262"/>
            <a:chOff x="5108189" y="3579014"/>
            <a:chExt cx="323446" cy="448262"/>
          </a:xfrm>
        </p:grpSpPr>
        <p:sp>
          <p:nvSpPr>
            <p:cNvPr id="477" name="Oval 476"/>
            <p:cNvSpPr/>
            <p:nvPr/>
          </p:nvSpPr>
          <p:spPr bwMode="auto">
            <a:xfrm>
              <a:off x="5122068" y="3630660"/>
              <a:ext cx="297672" cy="105511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pic>
          <p:nvPicPr>
            <p:cNvPr id="478" name="Picture 477" descr="bucket.jpg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7241" r="17673" b="9914"/>
            <a:stretch>
              <a:fillRect/>
            </a:stretch>
          </p:blipFill>
          <p:spPr>
            <a:xfrm>
              <a:off x="5108189" y="3579014"/>
              <a:ext cx="323446" cy="447683"/>
            </a:xfrm>
            <a:prstGeom prst="rect">
              <a:avLst/>
            </a:prstGeom>
          </p:spPr>
        </p:pic>
        <p:sp>
          <p:nvSpPr>
            <p:cNvPr id="479" name="TextBox 478"/>
            <p:cNvSpPr txBox="1"/>
            <p:nvPr/>
          </p:nvSpPr>
          <p:spPr>
            <a:xfrm>
              <a:off x="5120086" y="3688722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b="1" dirty="0" smtClean="0">
                  <a:solidFill>
                    <a:srgbClr val="FFFFFF"/>
                  </a:solidFill>
                  <a:latin typeface="+mn-lt"/>
                  <a:ea typeface="+mn-ea"/>
                </a:rPr>
                <a:t>6</a:t>
              </a:r>
              <a:endParaRPr lang="en-US" sz="1600" dirty="0" smtClean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470" name="Group 469"/>
          <p:cNvGrpSpPr/>
          <p:nvPr/>
        </p:nvGrpSpPr>
        <p:grpSpPr>
          <a:xfrm>
            <a:off x="2016381" y="3267070"/>
            <a:ext cx="323446" cy="448262"/>
            <a:chOff x="5108189" y="3579014"/>
            <a:chExt cx="323446" cy="448262"/>
          </a:xfrm>
        </p:grpSpPr>
        <p:sp>
          <p:nvSpPr>
            <p:cNvPr id="472" name="Oval 471"/>
            <p:cNvSpPr/>
            <p:nvPr/>
          </p:nvSpPr>
          <p:spPr bwMode="auto">
            <a:xfrm>
              <a:off x="5122068" y="3630660"/>
              <a:ext cx="297672" cy="105511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pic>
          <p:nvPicPr>
            <p:cNvPr id="473" name="Picture 472" descr="bucket.jpg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7241" r="17673" b="9914"/>
            <a:stretch>
              <a:fillRect/>
            </a:stretch>
          </p:blipFill>
          <p:spPr>
            <a:xfrm>
              <a:off x="5108189" y="3579014"/>
              <a:ext cx="323446" cy="447683"/>
            </a:xfrm>
            <a:prstGeom prst="rect">
              <a:avLst/>
            </a:prstGeom>
          </p:spPr>
        </p:pic>
        <p:sp>
          <p:nvSpPr>
            <p:cNvPr id="474" name="TextBox 473"/>
            <p:cNvSpPr txBox="1"/>
            <p:nvPr/>
          </p:nvSpPr>
          <p:spPr>
            <a:xfrm>
              <a:off x="5120086" y="3688722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b="1" dirty="0" smtClean="0">
                  <a:solidFill>
                    <a:srgbClr val="FFFFFF"/>
                  </a:solidFill>
                  <a:latin typeface="+mn-lt"/>
                  <a:ea typeface="+mn-ea"/>
                </a:rPr>
                <a:t>4</a:t>
              </a:r>
              <a:endParaRPr lang="en-US" sz="1600" dirty="0" smtClean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502" name="Group 501"/>
          <p:cNvGrpSpPr/>
          <p:nvPr/>
        </p:nvGrpSpPr>
        <p:grpSpPr>
          <a:xfrm>
            <a:off x="3458082" y="3243437"/>
            <a:ext cx="428121" cy="152018"/>
            <a:chOff x="3620008" y="2669555"/>
            <a:chExt cx="428121" cy="152018"/>
          </a:xfrm>
        </p:grpSpPr>
        <p:sp>
          <p:nvSpPr>
            <p:cNvPr id="489" name="Line 10"/>
            <p:cNvSpPr>
              <a:spLocks noChangeShapeType="1"/>
            </p:cNvSpPr>
            <p:nvPr/>
          </p:nvSpPr>
          <p:spPr bwMode="auto">
            <a:xfrm>
              <a:off x="3714463" y="2725544"/>
              <a:ext cx="6358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490" name="Picture 20" descr="MCDD01775_0000[1]"/>
            <p:cNvPicPr>
              <a:picLocks noChangeAspect="1" noChangeArrowheads="1"/>
            </p:cNvPicPr>
            <p:nvPr/>
          </p:nvPicPr>
          <p:blipFill>
            <a:blip r:embed="rId6" cstate="email"/>
            <a:srcRect/>
            <a:stretch>
              <a:fillRect/>
            </a:stretch>
          </p:blipFill>
          <p:spPr bwMode="auto">
            <a:xfrm>
              <a:off x="3620008" y="2676985"/>
              <a:ext cx="104951" cy="97118"/>
            </a:xfrm>
            <a:prstGeom prst="rect">
              <a:avLst/>
            </a:prstGeom>
            <a:noFill/>
          </p:spPr>
        </p:pic>
        <p:grpSp>
          <p:nvGrpSpPr>
            <p:cNvPr id="501" name="Group 500"/>
            <p:cNvGrpSpPr/>
            <p:nvPr/>
          </p:nvGrpSpPr>
          <p:grpSpPr>
            <a:xfrm>
              <a:off x="3761185" y="2669555"/>
              <a:ext cx="286944" cy="152018"/>
              <a:chOff x="3761185" y="2669555"/>
              <a:chExt cx="286944" cy="152018"/>
            </a:xfrm>
          </p:grpSpPr>
          <p:pic>
            <p:nvPicPr>
              <p:cNvPr id="492" name="Picture 27" descr="MCED00214_0000[1]"/>
              <p:cNvPicPr>
                <a:picLocks noChangeAspect="1" noChangeArrowheads="1"/>
              </p:cNvPicPr>
              <p:nvPr/>
            </p:nvPicPr>
            <p:blipFill>
              <a:blip r:embed="rId7" cstate="email"/>
              <a:srcRect/>
              <a:stretch>
                <a:fillRect/>
              </a:stretch>
            </p:blipFill>
            <p:spPr bwMode="auto">
              <a:xfrm>
                <a:off x="3816272" y="2724381"/>
                <a:ext cx="96196" cy="97192"/>
              </a:xfrm>
              <a:prstGeom prst="rect">
                <a:avLst/>
              </a:prstGeom>
              <a:noFill/>
            </p:spPr>
          </p:pic>
          <p:pic>
            <p:nvPicPr>
              <p:cNvPr id="493" name="Picture 28" descr="MCED00214_0000[1]"/>
              <p:cNvPicPr>
                <a:picLocks noChangeAspect="1" noChangeArrowheads="1"/>
              </p:cNvPicPr>
              <p:nvPr/>
            </p:nvPicPr>
            <p:blipFill>
              <a:blip r:embed="rId7" cstate="email"/>
              <a:srcRect/>
              <a:stretch>
                <a:fillRect/>
              </a:stretch>
            </p:blipFill>
            <p:spPr bwMode="auto">
              <a:xfrm>
                <a:off x="3897668" y="2724381"/>
                <a:ext cx="96196" cy="97192"/>
              </a:xfrm>
              <a:prstGeom prst="rect">
                <a:avLst/>
              </a:prstGeom>
              <a:noFill/>
            </p:spPr>
          </p:pic>
          <p:pic>
            <p:nvPicPr>
              <p:cNvPr id="495" name="Picture 30" descr="MCED00214_0000[1]"/>
              <p:cNvPicPr>
                <a:picLocks noChangeAspect="1" noChangeArrowheads="1"/>
              </p:cNvPicPr>
              <p:nvPr/>
            </p:nvPicPr>
            <p:blipFill>
              <a:blip r:embed="rId7" cstate="email"/>
              <a:srcRect/>
              <a:stretch>
                <a:fillRect/>
              </a:stretch>
            </p:blipFill>
            <p:spPr bwMode="auto">
              <a:xfrm>
                <a:off x="3951933" y="2669555"/>
                <a:ext cx="96196" cy="97192"/>
              </a:xfrm>
              <a:prstGeom prst="rect">
                <a:avLst/>
              </a:prstGeom>
              <a:noFill/>
            </p:spPr>
          </p:pic>
          <p:pic>
            <p:nvPicPr>
              <p:cNvPr id="496" name="Picture 31" descr="MCED00214_0000[1]"/>
              <p:cNvPicPr>
                <a:picLocks noChangeAspect="1" noChangeArrowheads="1"/>
              </p:cNvPicPr>
              <p:nvPr/>
            </p:nvPicPr>
            <p:blipFill>
              <a:blip r:embed="rId7" cstate="email"/>
              <a:srcRect/>
              <a:stretch>
                <a:fillRect/>
              </a:stretch>
            </p:blipFill>
            <p:spPr bwMode="auto">
              <a:xfrm>
                <a:off x="3951933" y="2724381"/>
                <a:ext cx="96196" cy="97192"/>
              </a:xfrm>
              <a:prstGeom prst="rect">
                <a:avLst/>
              </a:prstGeom>
              <a:noFill/>
            </p:spPr>
          </p:pic>
          <p:pic>
            <p:nvPicPr>
              <p:cNvPr id="500" name="Picture 35" descr="MCED00214_0000[1]"/>
              <p:cNvPicPr>
                <a:picLocks noChangeAspect="1" noChangeArrowheads="1"/>
              </p:cNvPicPr>
              <p:nvPr/>
            </p:nvPicPr>
            <p:blipFill>
              <a:blip r:embed="rId7" cstate="email"/>
              <a:srcRect/>
              <a:stretch>
                <a:fillRect/>
              </a:stretch>
            </p:blipFill>
            <p:spPr bwMode="auto">
              <a:xfrm>
                <a:off x="3761185" y="2682016"/>
                <a:ext cx="97018" cy="97192"/>
              </a:xfrm>
              <a:prstGeom prst="rect">
                <a:avLst/>
              </a:prstGeom>
              <a:noFill/>
            </p:spPr>
          </p:pic>
        </p:grpSp>
      </p:grpSp>
      <p:cxnSp>
        <p:nvCxnSpPr>
          <p:cNvPr id="194" name="Straight Arrow Connector 193"/>
          <p:cNvCxnSpPr/>
          <p:nvPr/>
        </p:nvCxnSpPr>
        <p:spPr bwMode="auto">
          <a:xfrm rot="5400000">
            <a:off x="6046433" y="3850083"/>
            <a:ext cx="608807" cy="1588"/>
          </a:xfrm>
          <a:prstGeom prst="straightConnector1">
            <a:avLst/>
          </a:prstGeom>
          <a:solidFill>
            <a:srgbClr val="0095D3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grpSp>
        <p:nvGrpSpPr>
          <p:cNvPr id="607" name="Group 606"/>
          <p:cNvGrpSpPr/>
          <p:nvPr/>
        </p:nvGrpSpPr>
        <p:grpSpPr>
          <a:xfrm>
            <a:off x="6023482" y="3243437"/>
            <a:ext cx="428121" cy="152018"/>
            <a:chOff x="3620008" y="2669555"/>
            <a:chExt cx="428121" cy="152018"/>
          </a:xfrm>
        </p:grpSpPr>
        <p:sp>
          <p:nvSpPr>
            <p:cNvPr id="608" name="Line 10"/>
            <p:cNvSpPr>
              <a:spLocks noChangeShapeType="1"/>
            </p:cNvSpPr>
            <p:nvPr/>
          </p:nvSpPr>
          <p:spPr bwMode="auto">
            <a:xfrm>
              <a:off x="3714463" y="2725544"/>
              <a:ext cx="6358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609" name="Picture 20" descr="MCDD01775_0000[1]"/>
            <p:cNvPicPr>
              <a:picLocks noChangeAspect="1" noChangeArrowheads="1"/>
            </p:cNvPicPr>
            <p:nvPr/>
          </p:nvPicPr>
          <p:blipFill>
            <a:blip r:embed="rId6" cstate="email"/>
            <a:srcRect/>
            <a:stretch>
              <a:fillRect/>
            </a:stretch>
          </p:blipFill>
          <p:spPr bwMode="auto">
            <a:xfrm>
              <a:off x="3620008" y="2676985"/>
              <a:ext cx="104951" cy="97118"/>
            </a:xfrm>
            <a:prstGeom prst="rect">
              <a:avLst/>
            </a:prstGeom>
            <a:noFill/>
          </p:spPr>
        </p:pic>
        <p:grpSp>
          <p:nvGrpSpPr>
            <p:cNvPr id="610" name="Group 609"/>
            <p:cNvGrpSpPr/>
            <p:nvPr/>
          </p:nvGrpSpPr>
          <p:grpSpPr>
            <a:xfrm>
              <a:off x="3761185" y="2669555"/>
              <a:ext cx="286944" cy="152018"/>
              <a:chOff x="3761185" y="2669555"/>
              <a:chExt cx="286944" cy="152018"/>
            </a:xfrm>
          </p:grpSpPr>
          <p:pic>
            <p:nvPicPr>
              <p:cNvPr id="611" name="Picture 27" descr="MCED00214_0000[1]"/>
              <p:cNvPicPr>
                <a:picLocks noChangeAspect="1" noChangeArrowheads="1"/>
              </p:cNvPicPr>
              <p:nvPr/>
            </p:nvPicPr>
            <p:blipFill>
              <a:blip r:embed="rId7" cstate="email"/>
              <a:srcRect/>
              <a:stretch>
                <a:fillRect/>
              </a:stretch>
            </p:blipFill>
            <p:spPr bwMode="auto">
              <a:xfrm>
                <a:off x="3816272" y="2724381"/>
                <a:ext cx="96196" cy="97192"/>
              </a:xfrm>
              <a:prstGeom prst="rect">
                <a:avLst/>
              </a:prstGeom>
              <a:noFill/>
            </p:spPr>
          </p:pic>
          <p:pic>
            <p:nvPicPr>
              <p:cNvPr id="612" name="Picture 28" descr="MCED00214_0000[1]"/>
              <p:cNvPicPr>
                <a:picLocks noChangeAspect="1" noChangeArrowheads="1"/>
              </p:cNvPicPr>
              <p:nvPr/>
            </p:nvPicPr>
            <p:blipFill>
              <a:blip r:embed="rId7" cstate="email"/>
              <a:srcRect/>
              <a:stretch>
                <a:fillRect/>
              </a:stretch>
            </p:blipFill>
            <p:spPr bwMode="auto">
              <a:xfrm>
                <a:off x="3897668" y="2724381"/>
                <a:ext cx="96196" cy="97192"/>
              </a:xfrm>
              <a:prstGeom prst="rect">
                <a:avLst/>
              </a:prstGeom>
              <a:noFill/>
            </p:spPr>
          </p:pic>
          <p:pic>
            <p:nvPicPr>
              <p:cNvPr id="613" name="Picture 30" descr="MCED00214_0000[1]"/>
              <p:cNvPicPr>
                <a:picLocks noChangeAspect="1" noChangeArrowheads="1"/>
              </p:cNvPicPr>
              <p:nvPr/>
            </p:nvPicPr>
            <p:blipFill>
              <a:blip r:embed="rId7" cstate="email"/>
              <a:srcRect/>
              <a:stretch>
                <a:fillRect/>
              </a:stretch>
            </p:blipFill>
            <p:spPr bwMode="auto">
              <a:xfrm>
                <a:off x="3951933" y="2669555"/>
                <a:ext cx="96196" cy="97192"/>
              </a:xfrm>
              <a:prstGeom prst="rect">
                <a:avLst/>
              </a:prstGeom>
              <a:noFill/>
            </p:spPr>
          </p:pic>
          <p:pic>
            <p:nvPicPr>
              <p:cNvPr id="614" name="Picture 31" descr="MCED00214_0000[1]"/>
              <p:cNvPicPr>
                <a:picLocks noChangeAspect="1" noChangeArrowheads="1"/>
              </p:cNvPicPr>
              <p:nvPr/>
            </p:nvPicPr>
            <p:blipFill>
              <a:blip r:embed="rId7" cstate="email"/>
              <a:srcRect/>
              <a:stretch>
                <a:fillRect/>
              </a:stretch>
            </p:blipFill>
            <p:spPr bwMode="auto">
              <a:xfrm>
                <a:off x="3951933" y="2724381"/>
                <a:ext cx="96196" cy="97192"/>
              </a:xfrm>
              <a:prstGeom prst="rect">
                <a:avLst/>
              </a:prstGeom>
              <a:noFill/>
            </p:spPr>
          </p:pic>
          <p:pic>
            <p:nvPicPr>
              <p:cNvPr id="615" name="Picture 35" descr="MCED00214_0000[1]"/>
              <p:cNvPicPr>
                <a:picLocks noChangeAspect="1" noChangeArrowheads="1"/>
              </p:cNvPicPr>
              <p:nvPr/>
            </p:nvPicPr>
            <p:blipFill>
              <a:blip r:embed="rId7" cstate="email"/>
              <a:srcRect/>
              <a:stretch>
                <a:fillRect/>
              </a:stretch>
            </p:blipFill>
            <p:spPr bwMode="auto">
              <a:xfrm>
                <a:off x="3761185" y="2682016"/>
                <a:ext cx="97018" cy="97192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201" name="Group 69"/>
          <p:cNvGrpSpPr/>
          <p:nvPr/>
        </p:nvGrpSpPr>
        <p:grpSpPr>
          <a:xfrm>
            <a:off x="1505458" y="945530"/>
            <a:ext cx="428118" cy="343911"/>
            <a:chOff x="3625850" y="2015724"/>
            <a:chExt cx="613609" cy="492918"/>
          </a:xfrm>
        </p:grpSpPr>
        <p:sp>
          <p:nvSpPr>
            <p:cNvPr id="203" name="Line 10"/>
            <p:cNvSpPr>
              <a:spLocks noChangeShapeType="1"/>
            </p:cNvSpPr>
            <p:nvPr/>
          </p:nvSpPr>
          <p:spPr bwMode="auto">
            <a:xfrm>
              <a:off x="3761230" y="2095972"/>
              <a:ext cx="911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206" name="Picture 20" descr="MCDD01775_0000[1]"/>
            <p:cNvPicPr>
              <a:picLocks noChangeAspect="1" noChangeArrowheads="1"/>
            </p:cNvPicPr>
            <p:nvPr/>
          </p:nvPicPr>
          <p:blipFill>
            <a:blip r:embed="rId6" cstate="email"/>
            <a:srcRect/>
            <a:stretch>
              <a:fillRect/>
            </a:stretch>
          </p:blipFill>
          <p:spPr bwMode="auto">
            <a:xfrm>
              <a:off x="3625850" y="2026373"/>
              <a:ext cx="150423" cy="139196"/>
            </a:xfrm>
            <a:prstGeom prst="rect">
              <a:avLst/>
            </a:prstGeom>
            <a:noFill/>
          </p:spPr>
        </p:pic>
        <p:grpSp>
          <p:nvGrpSpPr>
            <p:cNvPr id="207" name="Group 26"/>
            <p:cNvGrpSpPr>
              <a:grpSpLocks/>
            </p:cNvGrpSpPr>
            <p:nvPr/>
          </p:nvGrpSpPr>
          <p:grpSpPr bwMode="auto">
            <a:xfrm>
              <a:off x="3828196" y="2015724"/>
              <a:ext cx="411268" cy="492918"/>
              <a:chOff x="2980" y="2203"/>
              <a:chExt cx="349" cy="414"/>
            </a:xfrm>
          </p:grpSpPr>
          <p:pic>
            <p:nvPicPr>
              <p:cNvPr id="208" name="Picture 27" descr="MCED00214_0000[1]"/>
              <p:cNvPicPr>
                <a:picLocks noChangeAspect="1" noChangeArrowheads="1"/>
              </p:cNvPicPr>
              <p:nvPr/>
            </p:nvPicPr>
            <p:blipFill>
              <a:blip r:embed="rId7" cstate="email"/>
              <a:srcRect/>
              <a:stretch>
                <a:fillRect/>
              </a:stretch>
            </p:blipFill>
            <p:spPr bwMode="auto">
              <a:xfrm>
                <a:off x="3047" y="2269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209" name="Picture 28" descr="MCED00214_0000[1]"/>
              <p:cNvPicPr>
                <a:picLocks noChangeAspect="1" noChangeArrowheads="1"/>
              </p:cNvPicPr>
              <p:nvPr/>
            </p:nvPicPr>
            <p:blipFill>
              <a:blip r:embed="rId7" cstate="email"/>
              <a:srcRect/>
              <a:stretch>
                <a:fillRect/>
              </a:stretch>
            </p:blipFill>
            <p:spPr bwMode="auto">
              <a:xfrm>
                <a:off x="3146" y="2269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210" name="Picture 29" descr="MCED00214_0000[1]"/>
              <p:cNvPicPr>
                <a:picLocks noChangeAspect="1" noChangeArrowheads="1"/>
              </p:cNvPicPr>
              <p:nvPr/>
            </p:nvPicPr>
            <p:blipFill>
              <a:blip r:embed="rId7" cstate="email"/>
              <a:srcRect/>
              <a:stretch>
                <a:fillRect/>
              </a:stretch>
            </p:blipFill>
            <p:spPr bwMode="auto">
              <a:xfrm>
                <a:off x="3047" y="2368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211" name="Picture 30" descr="MCED00214_0000[1]"/>
              <p:cNvPicPr>
                <a:picLocks noChangeAspect="1" noChangeArrowheads="1"/>
              </p:cNvPicPr>
              <p:nvPr/>
            </p:nvPicPr>
            <p:blipFill>
              <a:blip r:embed="rId7" cstate="email"/>
              <a:srcRect/>
              <a:stretch>
                <a:fillRect/>
              </a:stretch>
            </p:blipFill>
            <p:spPr bwMode="auto">
              <a:xfrm>
                <a:off x="3212" y="2203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212" name="Picture 31" descr="MCED00214_0000[1]"/>
              <p:cNvPicPr>
                <a:picLocks noChangeAspect="1" noChangeArrowheads="1"/>
              </p:cNvPicPr>
              <p:nvPr/>
            </p:nvPicPr>
            <p:blipFill>
              <a:blip r:embed="rId7" cstate="email"/>
              <a:srcRect/>
              <a:stretch>
                <a:fillRect/>
              </a:stretch>
            </p:blipFill>
            <p:spPr bwMode="auto">
              <a:xfrm>
                <a:off x="3212" y="2269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213" name="Picture 32" descr="MCED00214_0000[1]"/>
              <p:cNvPicPr>
                <a:picLocks noChangeAspect="1" noChangeArrowheads="1"/>
              </p:cNvPicPr>
              <p:nvPr/>
            </p:nvPicPr>
            <p:blipFill>
              <a:blip r:embed="rId7" cstate="email"/>
              <a:srcRect/>
              <a:stretch>
                <a:fillRect/>
              </a:stretch>
            </p:blipFill>
            <p:spPr bwMode="auto">
              <a:xfrm>
                <a:off x="3212" y="2335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214" name="Picture 33" descr="MCED00214_0000[1]"/>
              <p:cNvPicPr>
                <a:picLocks noChangeAspect="1" noChangeArrowheads="1"/>
              </p:cNvPicPr>
              <p:nvPr/>
            </p:nvPicPr>
            <p:blipFill>
              <a:blip r:embed="rId7" cstate="email"/>
              <a:srcRect/>
              <a:stretch>
                <a:fillRect/>
              </a:stretch>
            </p:blipFill>
            <p:spPr bwMode="auto">
              <a:xfrm>
                <a:off x="3113" y="2434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215" name="Picture 34" descr="MCED00214_0000[1]"/>
              <p:cNvPicPr>
                <a:picLocks noChangeAspect="1" noChangeArrowheads="1"/>
              </p:cNvPicPr>
              <p:nvPr/>
            </p:nvPicPr>
            <p:blipFill>
              <a:blip r:embed="rId7" cstate="email"/>
              <a:srcRect/>
              <a:stretch>
                <a:fillRect/>
              </a:stretch>
            </p:blipFill>
            <p:spPr bwMode="auto">
              <a:xfrm>
                <a:off x="3179" y="2500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216" name="Picture 35" descr="MCED00214_0000[1]"/>
              <p:cNvPicPr>
                <a:picLocks noChangeAspect="1" noChangeArrowheads="1"/>
              </p:cNvPicPr>
              <p:nvPr/>
            </p:nvPicPr>
            <p:blipFill>
              <a:blip r:embed="rId7" cstate="email"/>
              <a:srcRect/>
              <a:stretch>
                <a:fillRect/>
              </a:stretch>
            </p:blipFill>
            <p:spPr bwMode="auto">
              <a:xfrm>
                <a:off x="2980" y="2218"/>
                <a:ext cx="118" cy="117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681" name="Group 680"/>
          <p:cNvGrpSpPr/>
          <p:nvPr/>
        </p:nvGrpSpPr>
        <p:grpSpPr>
          <a:xfrm>
            <a:off x="883157" y="3246612"/>
            <a:ext cx="428121" cy="152018"/>
            <a:chOff x="3620008" y="2669555"/>
            <a:chExt cx="428121" cy="152018"/>
          </a:xfrm>
        </p:grpSpPr>
        <p:sp>
          <p:nvSpPr>
            <p:cNvPr id="682" name="Line 10"/>
            <p:cNvSpPr>
              <a:spLocks noChangeShapeType="1"/>
            </p:cNvSpPr>
            <p:nvPr/>
          </p:nvSpPr>
          <p:spPr bwMode="auto">
            <a:xfrm>
              <a:off x="3714463" y="2725544"/>
              <a:ext cx="6358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683" name="Picture 20" descr="MCDD01775_0000[1]"/>
            <p:cNvPicPr>
              <a:picLocks noChangeAspect="1" noChangeArrowheads="1"/>
            </p:cNvPicPr>
            <p:nvPr/>
          </p:nvPicPr>
          <p:blipFill>
            <a:blip r:embed="rId6" cstate="email"/>
            <a:srcRect/>
            <a:stretch>
              <a:fillRect/>
            </a:stretch>
          </p:blipFill>
          <p:spPr bwMode="auto">
            <a:xfrm>
              <a:off x="3620008" y="2676985"/>
              <a:ext cx="104951" cy="97118"/>
            </a:xfrm>
            <a:prstGeom prst="rect">
              <a:avLst/>
            </a:prstGeom>
            <a:noFill/>
          </p:spPr>
        </p:pic>
        <p:grpSp>
          <p:nvGrpSpPr>
            <p:cNvPr id="684" name="Group 683"/>
            <p:cNvGrpSpPr/>
            <p:nvPr/>
          </p:nvGrpSpPr>
          <p:grpSpPr>
            <a:xfrm>
              <a:off x="3761185" y="2669555"/>
              <a:ext cx="286944" cy="152018"/>
              <a:chOff x="3761185" y="2669555"/>
              <a:chExt cx="286944" cy="152018"/>
            </a:xfrm>
          </p:grpSpPr>
          <p:pic>
            <p:nvPicPr>
              <p:cNvPr id="685" name="Picture 27" descr="MCED00214_0000[1]"/>
              <p:cNvPicPr>
                <a:picLocks noChangeAspect="1" noChangeArrowheads="1"/>
              </p:cNvPicPr>
              <p:nvPr/>
            </p:nvPicPr>
            <p:blipFill>
              <a:blip r:embed="rId7" cstate="email"/>
              <a:srcRect/>
              <a:stretch>
                <a:fillRect/>
              </a:stretch>
            </p:blipFill>
            <p:spPr bwMode="auto">
              <a:xfrm>
                <a:off x="3816272" y="2724381"/>
                <a:ext cx="96196" cy="97192"/>
              </a:xfrm>
              <a:prstGeom prst="rect">
                <a:avLst/>
              </a:prstGeom>
              <a:noFill/>
            </p:spPr>
          </p:pic>
          <p:pic>
            <p:nvPicPr>
              <p:cNvPr id="686" name="Picture 28" descr="MCED00214_0000[1]"/>
              <p:cNvPicPr>
                <a:picLocks noChangeAspect="1" noChangeArrowheads="1"/>
              </p:cNvPicPr>
              <p:nvPr/>
            </p:nvPicPr>
            <p:blipFill>
              <a:blip r:embed="rId7" cstate="email"/>
              <a:srcRect/>
              <a:stretch>
                <a:fillRect/>
              </a:stretch>
            </p:blipFill>
            <p:spPr bwMode="auto">
              <a:xfrm>
                <a:off x="3897668" y="2724381"/>
                <a:ext cx="96196" cy="97192"/>
              </a:xfrm>
              <a:prstGeom prst="rect">
                <a:avLst/>
              </a:prstGeom>
              <a:noFill/>
            </p:spPr>
          </p:pic>
          <p:pic>
            <p:nvPicPr>
              <p:cNvPr id="687" name="Picture 30" descr="MCED00214_0000[1]"/>
              <p:cNvPicPr>
                <a:picLocks noChangeAspect="1" noChangeArrowheads="1"/>
              </p:cNvPicPr>
              <p:nvPr/>
            </p:nvPicPr>
            <p:blipFill>
              <a:blip r:embed="rId7" cstate="email"/>
              <a:srcRect/>
              <a:stretch>
                <a:fillRect/>
              </a:stretch>
            </p:blipFill>
            <p:spPr bwMode="auto">
              <a:xfrm>
                <a:off x="3951933" y="2669555"/>
                <a:ext cx="96196" cy="97192"/>
              </a:xfrm>
              <a:prstGeom prst="rect">
                <a:avLst/>
              </a:prstGeom>
              <a:noFill/>
            </p:spPr>
          </p:pic>
          <p:pic>
            <p:nvPicPr>
              <p:cNvPr id="688" name="Picture 31" descr="MCED00214_0000[1]"/>
              <p:cNvPicPr>
                <a:picLocks noChangeAspect="1" noChangeArrowheads="1"/>
              </p:cNvPicPr>
              <p:nvPr/>
            </p:nvPicPr>
            <p:blipFill>
              <a:blip r:embed="rId7" cstate="email"/>
              <a:srcRect/>
              <a:stretch>
                <a:fillRect/>
              </a:stretch>
            </p:blipFill>
            <p:spPr bwMode="auto">
              <a:xfrm>
                <a:off x="3951933" y="2724381"/>
                <a:ext cx="96196" cy="97192"/>
              </a:xfrm>
              <a:prstGeom prst="rect">
                <a:avLst/>
              </a:prstGeom>
              <a:noFill/>
            </p:spPr>
          </p:pic>
          <p:pic>
            <p:nvPicPr>
              <p:cNvPr id="689" name="Picture 35" descr="MCED00214_0000[1]"/>
              <p:cNvPicPr>
                <a:picLocks noChangeAspect="1" noChangeArrowheads="1"/>
              </p:cNvPicPr>
              <p:nvPr/>
            </p:nvPicPr>
            <p:blipFill>
              <a:blip r:embed="rId7" cstate="email"/>
              <a:srcRect/>
              <a:stretch>
                <a:fillRect/>
              </a:stretch>
            </p:blipFill>
            <p:spPr bwMode="auto">
              <a:xfrm>
                <a:off x="3761185" y="2682016"/>
                <a:ext cx="97018" cy="97192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690" name="Picture 689" descr="lock.jpg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7238" y="3276600"/>
            <a:ext cx="428625" cy="428625"/>
          </a:xfrm>
          <a:prstGeom prst="rect">
            <a:avLst/>
          </a:prstGeom>
        </p:spPr>
      </p:pic>
      <p:pic>
        <p:nvPicPr>
          <p:cNvPr id="217" name="Picture 216" descr="lock.jpg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8988" y="3276600"/>
            <a:ext cx="428625" cy="428625"/>
          </a:xfrm>
          <a:prstGeom prst="rect">
            <a:avLst/>
          </a:prstGeom>
        </p:spPr>
      </p:pic>
      <p:cxnSp>
        <p:nvCxnSpPr>
          <p:cNvPr id="125" name="Straight Arrow Connector 124"/>
          <p:cNvCxnSpPr>
            <a:stCxn id="74" idx="2"/>
          </p:cNvCxnSpPr>
          <p:nvPr/>
        </p:nvCxnSpPr>
        <p:spPr bwMode="auto">
          <a:xfrm rot="5400000">
            <a:off x="3477021" y="3614342"/>
            <a:ext cx="696120" cy="1586"/>
          </a:xfrm>
          <a:prstGeom prst="straightConnector1">
            <a:avLst/>
          </a:prstGeom>
          <a:solidFill>
            <a:srgbClr val="0095D3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29" name="Group 69"/>
          <p:cNvGrpSpPr/>
          <p:nvPr/>
        </p:nvGrpSpPr>
        <p:grpSpPr>
          <a:xfrm>
            <a:off x="1505458" y="945530"/>
            <a:ext cx="428118" cy="343911"/>
            <a:chOff x="3625850" y="2015724"/>
            <a:chExt cx="613609" cy="492918"/>
          </a:xfrm>
        </p:grpSpPr>
        <p:sp>
          <p:nvSpPr>
            <p:cNvPr id="630" name="Line 10"/>
            <p:cNvSpPr>
              <a:spLocks noChangeShapeType="1"/>
            </p:cNvSpPr>
            <p:nvPr/>
          </p:nvSpPr>
          <p:spPr bwMode="auto">
            <a:xfrm>
              <a:off x="3761230" y="2095972"/>
              <a:ext cx="911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631" name="Picture 20" descr="MCDD01775_0000[1]"/>
            <p:cNvPicPr>
              <a:picLocks noChangeAspect="1" noChangeArrowheads="1"/>
            </p:cNvPicPr>
            <p:nvPr/>
          </p:nvPicPr>
          <p:blipFill>
            <a:blip r:embed="rId6" cstate="email"/>
            <a:srcRect/>
            <a:stretch>
              <a:fillRect/>
            </a:stretch>
          </p:blipFill>
          <p:spPr bwMode="auto">
            <a:xfrm>
              <a:off x="3625850" y="2026373"/>
              <a:ext cx="150423" cy="139196"/>
            </a:xfrm>
            <a:prstGeom prst="rect">
              <a:avLst/>
            </a:prstGeom>
            <a:noFill/>
          </p:spPr>
        </p:pic>
        <p:grpSp>
          <p:nvGrpSpPr>
            <p:cNvPr id="632" name="Group 26"/>
            <p:cNvGrpSpPr>
              <a:grpSpLocks/>
            </p:cNvGrpSpPr>
            <p:nvPr/>
          </p:nvGrpSpPr>
          <p:grpSpPr bwMode="auto">
            <a:xfrm>
              <a:off x="3828195" y="2015724"/>
              <a:ext cx="411268" cy="492918"/>
              <a:chOff x="2980" y="2203"/>
              <a:chExt cx="349" cy="414"/>
            </a:xfrm>
          </p:grpSpPr>
          <p:pic>
            <p:nvPicPr>
              <p:cNvPr id="633" name="Picture 27" descr="MCED00214_0000[1]"/>
              <p:cNvPicPr>
                <a:picLocks noChangeAspect="1" noChangeArrowheads="1"/>
              </p:cNvPicPr>
              <p:nvPr/>
            </p:nvPicPr>
            <p:blipFill>
              <a:blip r:embed="rId7" cstate="email"/>
              <a:srcRect/>
              <a:stretch>
                <a:fillRect/>
              </a:stretch>
            </p:blipFill>
            <p:spPr bwMode="auto">
              <a:xfrm>
                <a:off x="3047" y="2269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634" name="Picture 28" descr="MCED00214_0000[1]"/>
              <p:cNvPicPr>
                <a:picLocks noChangeAspect="1" noChangeArrowheads="1"/>
              </p:cNvPicPr>
              <p:nvPr/>
            </p:nvPicPr>
            <p:blipFill>
              <a:blip r:embed="rId7" cstate="email"/>
              <a:srcRect/>
              <a:stretch>
                <a:fillRect/>
              </a:stretch>
            </p:blipFill>
            <p:spPr bwMode="auto">
              <a:xfrm>
                <a:off x="3146" y="2269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635" name="Picture 29" descr="MCED00214_0000[1]"/>
              <p:cNvPicPr>
                <a:picLocks noChangeAspect="1" noChangeArrowheads="1"/>
              </p:cNvPicPr>
              <p:nvPr/>
            </p:nvPicPr>
            <p:blipFill>
              <a:blip r:embed="rId7" cstate="email"/>
              <a:srcRect/>
              <a:stretch>
                <a:fillRect/>
              </a:stretch>
            </p:blipFill>
            <p:spPr bwMode="auto">
              <a:xfrm>
                <a:off x="3047" y="2368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636" name="Picture 30" descr="MCED00214_0000[1]"/>
              <p:cNvPicPr>
                <a:picLocks noChangeAspect="1" noChangeArrowheads="1"/>
              </p:cNvPicPr>
              <p:nvPr/>
            </p:nvPicPr>
            <p:blipFill>
              <a:blip r:embed="rId7" cstate="email"/>
              <a:srcRect/>
              <a:stretch>
                <a:fillRect/>
              </a:stretch>
            </p:blipFill>
            <p:spPr bwMode="auto">
              <a:xfrm>
                <a:off x="3212" y="2203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637" name="Picture 31" descr="MCED00214_0000[1]"/>
              <p:cNvPicPr>
                <a:picLocks noChangeAspect="1" noChangeArrowheads="1"/>
              </p:cNvPicPr>
              <p:nvPr/>
            </p:nvPicPr>
            <p:blipFill>
              <a:blip r:embed="rId7" cstate="email"/>
              <a:srcRect/>
              <a:stretch>
                <a:fillRect/>
              </a:stretch>
            </p:blipFill>
            <p:spPr bwMode="auto">
              <a:xfrm>
                <a:off x="3212" y="2269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638" name="Picture 32" descr="MCED00214_0000[1]"/>
              <p:cNvPicPr>
                <a:picLocks noChangeAspect="1" noChangeArrowheads="1"/>
              </p:cNvPicPr>
              <p:nvPr/>
            </p:nvPicPr>
            <p:blipFill>
              <a:blip r:embed="rId7" cstate="email"/>
              <a:srcRect/>
              <a:stretch>
                <a:fillRect/>
              </a:stretch>
            </p:blipFill>
            <p:spPr bwMode="auto">
              <a:xfrm>
                <a:off x="3212" y="2335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639" name="Picture 33" descr="MCED00214_0000[1]"/>
              <p:cNvPicPr>
                <a:picLocks noChangeAspect="1" noChangeArrowheads="1"/>
              </p:cNvPicPr>
              <p:nvPr/>
            </p:nvPicPr>
            <p:blipFill>
              <a:blip r:embed="rId7" cstate="email"/>
              <a:srcRect/>
              <a:stretch>
                <a:fillRect/>
              </a:stretch>
            </p:blipFill>
            <p:spPr bwMode="auto">
              <a:xfrm>
                <a:off x="3113" y="2434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640" name="Picture 34" descr="MCED00214_0000[1]"/>
              <p:cNvPicPr>
                <a:picLocks noChangeAspect="1" noChangeArrowheads="1"/>
              </p:cNvPicPr>
              <p:nvPr/>
            </p:nvPicPr>
            <p:blipFill>
              <a:blip r:embed="rId7" cstate="email"/>
              <a:srcRect/>
              <a:stretch>
                <a:fillRect/>
              </a:stretch>
            </p:blipFill>
            <p:spPr bwMode="auto">
              <a:xfrm>
                <a:off x="3179" y="2500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641" name="Picture 35" descr="MCED00214_0000[1]"/>
              <p:cNvPicPr>
                <a:picLocks noChangeAspect="1" noChangeArrowheads="1"/>
              </p:cNvPicPr>
              <p:nvPr/>
            </p:nvPicPr>
            <p:blipFill>
              <a:blip r:embed="rId7" cstate="email"/>
              <a:srcRect/>
              <a:stretch>
                <a:fillRect/>
              </a:stretch>
            </p:blipFill>
            <p:spPr bwMode="auto">
              <a:xfrm>
                <a:off x="2980" y="2218"/>
                <a:ext cx="118" cy="117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718" name="Group 717"/>
          <p:cNvGrpSpPr/>
          <p:nvPr/>
        </p:nvGrpSpPr>
        <p:grpSpPr>
          <a:xfrm>
            <a:off x="3781932" y="3243437"/>
            <a:ext cx="428121" cy="152018"/>
            <a:chOff x="3620008" y="2669555"/>
            <a:chExt cx="428121" cy="152018"/>
          </a:xfrm>
        </p:grpSpPr>
        <p:sp>
          <p:nvSpPr>
            <p:cNvPr id="719" name="Line 10"/>
            <p:cNvSpPr>
              <a:spLocks noChangeShapeType="1"/>
            </p:cNvSpPr>
            <p:nvPr/>
          </p:nvSpPr>
          <p:spPr bwMode="auto">
            <a:xfrm>
              <a:off x="3714463" y="2725544"/>
              <a:ext cx="6358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720" name="Picture 20" descr="MCDD01775_0000[1]"/>
            <p:cNvPicPr>
              <a:picLocks noChangeAspect="1" noChangeArrowheads="1"/>
            </p:cNvPicPr>
            <p:nvPr/>
          </p:nvPicPr>
          <p:blipFill>
            <a:blip r:embed="rId6" cstate="email"/>
            <a:srcRect/>
            <a:stretch>
              <a:fillRect/>
            </a:stretch>
          </p:blipFill>
          <p:spPr bwMode="auto">
            <a:xfrm>
              <a:off x="3620008" y="2676985"/>
              <a:ext cx="104951" cy="97118"/>
            </a:xfrm>
            <a:prstGeom prst="rect">
              <a:avLst/>
            </a:prstGeom>
            <a:noFill/>
          </p:spPr>
        </p:pic>
        <p:grpSp>
          <p:nvGrpSpPr>
            <p:cNvPr id="721" name="Group 720"/>
            <p:cNvGrpSpPr/>
            <p:nvPr/>
          </p:nvGrpSpPr>
          <p:grpSpPr>
            <a:xfrm>
              <a:off x="3761185" y="2669555"/>
              <a:ext cx="286944" cy="152018"/>
              <a:chOff x="3761185" y="2669555"/>
              <a:chExt cx="286944" cy="152018"/>
            </a:xfrm>
          </p:grpSpPr>
          <p:pic>
            <p:nvPicPr>
              <p:cNvPr id="722" name="Picture 27" descr="MCED00214_0000[1]"/>
              <p:cNvPicPr>
                <a:picLocks noChangeAspect="1" noChangeArrowheads="1"/>
              </p:cNvPicPr>
              <p:nvPr/>
            </p:nvPicPr>
            <p:blipFill>
              <a:blip r:embed="rId7" cstate="email"/>
              <a:srcRect/>
              <a:stretch>
                <a:fillRect/>
              </a:stretch>
            </p:blipFill>
            <p:spPr bwMode="auto">
              <a:xfrm>
                <a:off x="3816272" y="2724381"/>
                <a:ext cx="96196" cy="97192"/>
              </a:xfrm>
              <a:prstGeom prst="rect">
                <a:avLst/>
              </a:prstGeom>
              <a:noFill/>
            </p:spPr>
          </p:pic>
          <p:pic>
            <p:nvPicPr>
              <p:cNvPr id="723" name="Picture 28" descr="MCED00214_0000[1]"/>
              <p:cNvPicPr>
                <a:picLocks noChangeAspect="1" noChangeArrowheads="1"/>
              </p:cNvPicPr>
              <p:nvPr/>
            </p:nvPicPr>
            <p:blipFill>
              <a:blip r:embed="rId7" cstate="email"/>
              <a:srcRect/>
              <a:stretch>
                <a:fillRect/>
              </a:stretch>
            </p:blipFill>
            <p:spPr bwMode="auto">
              <a:xfrm>
                <a:off x="3897668" y="2724381"/>
                <a:ext cx="96196" cy="97192"/>
              </a:xfrm>
              <a:prstGeom prst="rect">
                <a:avLst/>
              </a:prstGeom>
              <a:noFill/>
            </p:spPr>
          </p:pic>
          <p:pic>
            <p:nvPicPr>
              <p:cNvPr id="724" name="Picture 30" descr="MCED00214_0000[1]"/>
              <p:cNvPicPr>
                <a:picLocks noChangeAspect="1" noChangeArrowheads="1"/>
              </p:cNvPicPr>
              <p:nvPr/>
            </p:nvPicPr>
            <p:blipFill>
              <a:blip r:embed="rId7" cstate="email"/>
              <a:srcRect/>
              <a:stretch>
                <a:fillRect/>
              </a:stretch>
            </p:blipFill>
            <p:spPr bwMode="auto">
              <a:xfrm>
                <a:off x="3951933" y="2669555"/>
                <a:ext cx="96196" cy="97192"/>
              </a:xfrm>
              <a:prstGeom prst="rect">
                <a:avLst/>
              </a:prstGeom>
              <a:noFill/>
            </p:spPr>
          </p:pic>
          <p:pic>
            <p:nvPicPr>
              <p:cNvPr id="725" name="Picture 31" descr="MCED00214_0000[1]"/>
              <p:cNvPicPr>
                <a:picLocks noChangeAspect="1" noChangeArrowheads="1"/>
              </p:cNvPicPr>
              <p:nvPr/>
            </p:nvPicPr>
            <p:blipFill>
              <a:blip r:embed="rId7" cstate="email"/>
              <a:srcRect/>
              <a:stretch>
                <a:fillRect/>
              </a:stretch>
            </p:blipFill>
            <p:spPr bwMode="auto">
              <a:xfrm>
                <a:off x="3951933" y="2724381"/>
                <a:ext cx="96196" cy="97192"/>
              </a:xfrm>
              <a:prstGeom prst="rect">
                <a:avLst/>
              </a:prstGeom>
              <a:noFill/>
            </p:spPr>
          </p:pic>
          <p:pic>
            <p:nvPicPr>
              <p:cNvPr id="726" name="Picture 35" descr="MCED00214_0000[1]"/>
              <p:cNvPicPr>
                <a:picLocks noChangeAspect="1" noChangeArrowheads="1"/>
              </p:cNvPicPr>
              <p:nvPr/>
            </p:nvPicPr>
            <p:blipFill>
              <a:blip r:embed="rId7" cstate="email"/>
              <a:srcRect/>
              <a:stretch>
                <a:fillRect/>
              </a:stretch>
            </p:blipFill>
            <p:spPr bwMode="auto">
              <a:xfrm>
                <a:off x="3761185" y="2682016"/>
                <a:ext cx="97018" cy="97192"/>
              </a:xfrm>
              <a:prstGeom prst="rect">
                <a:avLst/>
              </a:prstGeom>
              <a:noFill/>
            </p:spPr>
          </p:pic>
        </p:grpSp>
      </p:grpSp>
      <p:cxnSp>
        <p:nvCxnSpPr>
          <p:cNvPr id="130" name="Straight Connector 129"/>
          <p:cNvCxnSpPr/>
          <p:nvPr/>
        </p:nvCxnSpPr>
        <p:spPr bwMode="auto">
          <a:xfrm rot="5400000">
            <a:off x="1041405" y="3743326"/>
            <a:ext cx="425447" cy="0"/>
          </a:xfrm>
          <a:prstGeom prst="line">
            <a:avLst/>
          </a:prstGeom>
          <a:solidFill>
            <a:srgbClr val="0095D3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37" name="Straight Arrow Connector 136"/>
          <p:cNvCxnSpPr/>
          <p:nvPr/>
        </p:nvCxnSpPr>
        <p:spPr bwMode="auto">
          <a:xfrm rot="5400000">
            <a:off x="3832624" y="3836593"/>
            <a:ext cx="505618" cy="1588"/>
          </a:xfrm>
          <a:prstGeom prst="straightConnector1">
            <a:avLst/>
          </a:prstGeom>
          <a:solidFill>
            <a:srgbClr val="0095D3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grpSp>
        <p:nvGrpSpPr>
          <p:cNvPr id="840" name="Group 839"/>
          <p:cNvGrpSpPr/>
          <p:nvPr/>
        </p:nvGrpSpPr>
        <p:grpSpPr>
          <a:xfrm>
            <a:off x="6816504" y="3264688"/>
            <a:ext cx="323446" cy="448262"/>
            <a:chOff x="6816504" y="3264688"/>
            <a:chExt cx="323446" cy="448262"/>
          </a:xfrm>
        </p:grpSpPr>
        <p:grpSp>
          <p:nvGrpSpPr>
            <p:cNvPr id="420" name="Group 419"/>
            <p:cNvGrpSpPr/>
            <p:nvPr/>
          </p:nvGrpSpPr>
          <p:grpSpPr>
            <a:xfrm>
              <a:off x="6816504" y="3264688"/>
              <a:ext cx="323446" cy="448262"/>
              <a:chOff x="5108189" y="3579014"/>
              <a:chExt cx="323446" cy="448262"/>
            </a:xfrm>
          </p:grpSpPr>
          <p:sp>
            <p:nvSpPr>
              <p:cNvPr id="445" name="Oval 444"/>
              <p:cNvSpPr/>
              <p:nvPr/>
            </p:nvSpPr>
            <p:spPr bwMode="auto">
              <a:xfrm>
                <a:off x="5122068" y="3630660"/>
                <a:ext cx="297672" cy="105511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446" name="Picture 445" descr="bucket.jpg"/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7241" r="17673" b="9914"/>
              <a:stretch>
                <a:fillRect/>
              </a:stretch>
            </p:blipFill>
            <p:spPr>
              <a:xfrm>
                <a:off x="5108189" y="3579014"/>
                <a:ext cx="323446" cy="447683"/>
              </a:xfrm>
              <a:prstGeom prst="rect">
                <a:avLst/>
              </a:prstGeom>
            </p:spPr>
          </p:pic>
          <p:sp>
            <p:nvSpPr>
              <p:cNvPr id="447" name="TextBox 446"/>
              <p:cNvSpPr txBox="1"/>
              <p:nvPr/>
            </p:nvSpPr>
            <p:spPr>
              <a:xfrm>
                <a:off x="5120086" y="3688722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b="1" dirty="0" smtClean="0">
                    <a:solidFill>
                      <a:srgbClr val="FFFFFF"/>
                    </a:solidFill>
                    <a:latin typeface="+mn-lt"/>
                    <a:ea typeface="+mn-ea"/>
                  </a:rPr>
                  <a:t>2</a:t>
                </a:r>
                <a:endParaRPr lang="en-US" sz="1600" dirty="0" smtClean="0">
                  <a:solidFill>
                    <a:srgbClr val="FFFFFF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839" name="5-Point Star 838"/>
            <p:cNvSpPr/>
            <p:nvPr/>
          </p:nvSpPr>
          <p:spPr bwMode="auto">
            <a:xfrm>
              <a:off x="6944142" y="3354889"/>
              <a:ext cx="179931" cy="179930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842" name="Group 841"/>
          <p:cNvGrpSpPr/>
          <p:nvPr/>
        </p:nvGrpSpPr>
        <p:grpSpPr>
          <a:xfrm>
            <a:off x="4569081" y="3267070"/>
            <a:ext cx="323446" cy="448262"/>
            <a:chOff x="4569081" y="3267070"/>
            <a:chExt cx="323446" cy="448262"/>
          </a:xfrm>
        </p:grpSpPr>
        <p:grpSp>
          <p:nvGrpSpPr>
            <p:cNvPr id="228" name="Group 227"/>
            <p:cNvGrpSpPr/>
            <p:nvPr/>
          </p:nvGrpSpPr>
          <p:grpSpPr>
            <a:xfrm>
              <a:off x="4569081" y="3267070"/>
              <a:ext cx="323446" cy="448262"/>
              <a:chOff x="5108189" y="3579014"/>
              <a:chExt cx="323446" cy="448262"/>
            </a:xfrm>
          </p:grpSpPr>
          <p:sp>
            <p:nvSpPr>
              <p:cNvPr id="229" name="Oval 228"/>
              <p:cNvSpPr/>
              <p:nvPr/>
            </p:nvSpPr>
            <p:spPr bwMode="auto">
              <a:xfrm>
                <a:off x="5122068" y="3630660"/>
                <a:ext cx="297672" cy="105511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230" name="Picture 229" descr="bucket.jpg"/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7241" r="17673" b="9914"/>
              <a:stretch>
                <a:fillRect/>
              </a:stretch>
            </p:blipFill>
            <p:spPr>
              <a:xfrm>
                <a:off x="5108189" y="3579014"/>
                <a:ext cx="323446" cy="447683"/>
              </a:xfrm>
              <a:prstGeom prst="rect">
                <a:avLst/>
              </a:prstGeom>
            </p:spPr>
          </p:pic>
          <p:sp>
            <p:nvSpPr>
              <p:cNvPr id="231" name="TextBox 230"/>
              <p:cNvSpPr txBox="1"/>
              <p:nvPr/>
            </p:nvSpPr>
            <p:spPr>
              <a:xfrm>
                <a:off x="5120086" y="3688722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b="1" dirty="0" smtClean="0">
                    <a:solidFill>
                      <a:srgbClr val="FFFFFF"/>
                    </a:solidFill>
                    <a:latin typeface="+mn-lt"/>
                    <a:ea typeface="+mn-ea"/>
                  </a:rPr>
                  <a:t>4</a:t>
                </a:r>
                <a:endParaRPr lang="en-US" sz="1600" dirty="0" smtClean="0">
                  <a:solidFill>
                    <a:srgbClr val="FFFFFF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841" name="5-Point Star 840"/>
            <p:cNvSpPr/>
            <p:nvPr/>
          </p:nvSpPr>
          <p:spPr bwMode="auto">
            <a:xfrm>
              <a:off x="4702592" y="3345364"/>
              <a:ext cx="179931" cy="179930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939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95062E-6 L -8.33333E-7 0.1379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.13797 L 0.23386 0.39723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386 0.39723 L 0.21372 0.44692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" y="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615 0.44537 L 0.21719 0.58426 " pathEditMode="relative" rAng="0" ptsTypes="AA">
                                      <p:cBhvr>
                                        <p:cTn id="55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" y="69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719 0.58426 L 0.49358 0.58426 " pathEditMode="relative" rAng="0" ptsTypes="AA">
                                      <p:cBhvr>
                                        <p:cTn id="61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427 0.58426 L 0.49427 0.44784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500"/>
                            </p:stCondLst>
                            <p:childTnLst>
                              <p:par>
                                <p:cTn id="9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0"/>
                            </p:stCondLst>
                            <p:childTnLst>
                              <p:par>
                                <p:cTn id="9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000"/>
                            </p:stCondLst>
                            <p:childTnLst>
                              <p:par>
                                <p:cTn id="10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95062E-6 L -8.33333E-7 0.13797 " pathEditMode="relative" rAng="0" ptsTypes="AA">
                                      <p:cBhvr>
                                        <p:cTn id="110" dur="10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9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.13797 L 0.23386 0.39723 " pathEditMode="relative" rAng="0" ptsTypes="AA">
                                      <p:cBhvr>
                                        <p:cTn id="116" dur="10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0"/>
                            </p:stCondLst>
                            <p:childTnLst>
                              <p:par>
                                <p:cTn id="12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386 0.39723 L 0.23559 0.54877 " pathEditMode="relative" rAng="0" ptsTypes="AA">
                                      <p:cBhvr>
                                        <p:cTn id="126" dur="10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" y="76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6000"/>
                            </p:stCondLst>
                            <p:childTnLst>
                              <p:par>
                                <p:cTn id="131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559 0.54877 L -0.06823 0.54877 " pathEditMode="relative" rAng="0" ptsTypes="AA">
                                      <p:cBhvr>
                                        <p:cTn id="132" dur="10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" y="0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7000"/>
                            </p:stCondLst>
                            <p:childTnLst>
                              <p:par>
                                <p:cTn id="137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823 0.54876 L -0.06823 0.44814 " pathEditMode="relative" rAng="0" ptsTypes="AA">
                                      <p:cBhvr>
                                        <p:cTn id="138" dur="10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9000"/>
                            </p:stCondLst>
                            <p:childTnLst>
                              <p:par>
                                <p:cTn id="1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9500"/>
                            </p:stCondLst>
                            <p:childTnLst>
                              <p:par>
                                <p:cTn id="14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0000"/>
                            </p:stCondLst>
                            <p:childTnLst>
                              <p:par>
                                <p:cTn id="1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1000"/>
                            </p:stCondLst>
                            <p:childTnLst>
                              <p:par>
                                <p:cTn id="1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3000"/>
                            </p:stCondLst>
                            <p:childTnLst>
                              <p:par>
                                <p:cTn id="16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823 0.44815 L -0.06823 0.58149 " pathEditMode="relative" rAng="0" ptsTypes="AA">
                                      <p:cBhvr>
                                        <p:cTn id="164" dur="10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4000"/>
                            </p:stCondLst>
                            <p:childTnLst>
                              <p:par>
                                <p:cTn id="16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823 0.58149 L 0.24913 0.58149 " pathEditMode="relative" rAng="0" ptsTypes="AA">
                                      <p:cBhvr>
                                        <p:cTn id="170" dur="10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" y="0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7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913 0.58149 L 0.24913 0.44753 " pathEditMode="relative" rAng="0" ptsTypes="AA">
                                      <p:cBhvr>
                                        <p:cTn id="176" dur="10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6000"/>
                            </p:stCondLst>
                            <p:childTnLst>
                              <p:par>
                                <p:cTn id="1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6500"/>
                            </p:stCondLst>
                            <p:childTnLst>
                              <p:par>
                                <p:cTn id="18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7000"/>
                            </p:stCondLst>
                            <p:childTnLst>
                              <p:par>
                                <p:cTn id="18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7500"/>
                            </p:stCondLst>
                            <p:childTnLst>
                              <p:par>
                                <p:cTn id="19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8000"/>
                            </p:stCondLst>
                            <p:childTnLst>
                              <p:par>
                                <p:cTn id="19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9000"/>
                            </p:stCondLst>
                            <p:childTnLst>
                              <p:par>
                                <p:cTn id="20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19500"/>
                            </p:stCondLst>
                            <p:childTnLst>
                              <p:par>
                                <p:cTn id="20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0000"/>
                            </p:stCondLst>
                            <p:childTnLst>
                              <p:par>
                                <p:cTn id="20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0500"/>
                            </p:stCondLst>
                            <p:childTnLst>
                              <p:par>
                                <p:cTn id="2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21000"/>
                            </p:stCondLst>
                            <p:childTnLst>
                              <p:par>
                                <p:cTn id="2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500"/>
                            </p:stCondLst>
                            <p:childTnLst>
                              <p:par>
                                <p:cTn id="2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1500"/>
                            </p:stCondLst>
                            <p:childTnLst>
                              <p:par>
                                <p:cTn id="2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2500"/>
                            </p:stCondLst>
                            <p:childTnLst>
                              <p:par>
                                <p:cTn id="2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3500"/>
                            </p:stCondLst>
                            <p:childTnLst>
                              <p:par>
                                <p:cTn id="2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4500"/>
                            </p:stCondLst>
                            <p:childTnLst>
                              <p:par>
                                <p:cTn id="2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5500"/>
                            </p:stCondLst>
                            <p:childTnLst>
                              <p:par>
                                <p:cTn id="2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10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6500"/>
                            </p:stCondLst>
                            <p:childTnLst>
                              <p:par>
                                <p:cTn id="2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4"/>
          <p:cNvSpPr>
            <a:spLocks noChangeArrowheads="1"/>
          </p:cNvSpPr>
          <p:nvPr/>
        </p:nvSpPr>
        <p:spPr bwMode="auto">
          <a:xfrm>
            <a:off x="929489" y="3268267"/>
            <a:ext cx="2155060" cy="1234679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Rectangle 4"/>
          <p:cNvSpPr>
            <a:spLocks noChangeArrowheads="1"/>
          </p:cNvSpPr>
          <p:nvPr/>
        </p:nvSpPr>
        <p:spPr bwMode="auto">
          <a:xfrm>
            <a:off x="3491714" y="3268267"/>
            <a:ext cx="2155060" cy="1234679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68" name="Rectangle 4"/>
          <p:cNvSpPr>
            <a:spLocks noChangeArrowheads="1"/>
          </p:cNvSpPr>
          <p:nvPr/>
        </p:nvSpPr>
        <p:spPr bwMode="auto">
          <a:xfrm>
            <a:off x="6053939" y="3268267"/>
            <a:ext cx="2155060" cy="1234679"/>
          </a:xfrm>
          <a:prstGeom prst="rect">
            <a:avLst/>
          </a:prstGeom>
          <a:solidFill>
            <a:srgbClr val="4D4D4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" name="Group 92"/>
          <p:cNvGrpSpPr/>
          <p:nvPr/>
        </p:nvGrpSpPr>
        <p:grpSpPr>
          <a:xfrm>
            <a:off x="3026569" y="3581399"/>
            <a:ext cx="554831" cy="907258"/>
            <a:chOff x="3026569" y="3581399"/>
            <a:chExt cx="554831" cy="907258"/>
          </a:xfrm>
        </p:grpSpPr>
        <p:sp>
          <p:nvSpPr>
            <p:cNvPr id="80" name="Moon 79"/>
            <p:cNvSpPr/>
            <p:nvPr/>
          </p:nvSpPr>
          <p:spPr bwMode="auto">
            <a:xfrm rot="5400000">
              <a:off x="3133725" y="4025883"/>
              <a:ext cx="304800" cy="482600"/>
            </a:xfrm>
            <a:prstGeom prst="moon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81" name="Moon 80"/>
            <p:cNvSpPr/>
            <p:nvPr/>
          </p:nvSpPr>
          <p:spPr bwMode="auto">
            <a:xfrm rot="16200000" flipV="1">
              <a:off x="3133725" y="3509176"/>
              <a:ext cx="304800" cy="482600"/>
            </a:xfrm>
            <a:prstGeom prst="moon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 bwMode="auto">
            <a:xfrm>
              <a:off x="3047506" y="3779044"/>
              <a:ext cx="469194" cy="459582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85" name="Rectangle 84"/>
            <p:cNvSpPr/>
            <p:nvPr/>
          </p:nvSpPr>
          <p:spPr bwMode="auto">
            <a:xfrm>
              <a:off x="3026569" y="3581399"/>
              <a:ext cx="52387" cy="907257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86" name="Rectangle 85"/>
            <p:cNvSpPr/>
            <p:nvPr/>
          </p:nvSpPr>
          <p:spPr bwMode="auto">
            <a:xfrm>
              <a:off x="3495675" y="3581399"/>
              <a:ext cx="85725" cy="907258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87" name="Rectangle 86"/>
            <p:cNvSpPr/>
            <p:nvPr/>
          </p:nvSpPr>
          <p:spPr bwMode="auto">
            <a:xfrm>
              <a:off x="3064669" y="3731420"/>
              <a:ext cx="45719" cy="5715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 bwMode="auto">
            <a:xfrm>
              <a:off x="3459956" y="3707606"/>
              <a:ext cx="61913" cy="607219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41" name="AutoShape 44" descr="Right:  CustomersR"/>
          <p:cNvSpPr>
            <a:spLocks noChangeArrowheads="1"/>
          </p:cNvSpPr>
          <p:nvPr/>
        </p:nvSpPr>
        <p:spPr bwMode="auto">
          <a:xfrm>
            <a:off x="3641281" y="3511541"/>
            <a:ext cx="1958975" cy="178593"/>
          </a:xfrm>
          <a:prstGeom prst="roundRect">
            <a:avLst>
              <a:gd name="adj" fmla="val 16667"/>
            </a:avLst>
          </a:prstGeom>
          <a:gradFill>
            <a:gsLst>
              <a:gs pos="100000">
                <a:srgbClr val="0000FF"/>
              </a:gs>
              <a:gs pos="0">
                <a:srgbClr val="000000"/>
              </a:gs>
            </a:gsLst>
            <a:lin ang="10800000" scaled="1"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err="1" smtClean="0">
                <a:solidFill>
                  <a:srgbClr val="FFFFFF"/>
                </a:solidFill>
              </a:rPr>
              <a:t>Customers</a:t>
            </a:r>
            <a:r>
              <a:rPr lang="en-US" sz="1050" b="1" baseline="-25000" dirty="0" err="1" smtClean="0">
                <a:solidFill>
                  <a:srgbClr val="FFFFFF"/>
                </a:solidFill>
              </a:rPr>
              <a:t>R</a:t>
            </a:r>
            <a:endParaRPr lang="en-US" sz="1050" b="1" baseline="-25000" dirty="0">
              <a:solidFill>
                <a:srgbClr val="FFFFFF"/>
              </a:solidFill>
            </a:endParaRPr>
          </a:p>
        </p:txBody>
      </p:sp>
      <p:sp>
        <p:nvSpPr>
          <p:cNvPr id="50" name="AutoShape 44" descr="Left:  CustomersR"/>
          <p:cNvSpPr>
            <a:spLocks noChangeArrowheads="1"/>
          </p:cNvSpPr>
          <p:nvPr/>
        </p:nvSpPr>
        <p:spPr bwMode="auto">
          <a:xfrm>
            <a:off x="1075933" y="3516286"/>
            <a:ext cx="1958975" cy="17859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100000">
                <a:srgbClr val="000000"/>
              </a:gs>
              <a:gs pos="0">
                <a:srgbClr val="0000FF"/>
              </a:gs>
            </a:gsLst>
            <a:lin ang="10800000" scaled="1"/>
            <a:tileRect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err="1" smtClean="0">
                <a:solidFill>
                  <a:srgbClr val="FFFFFF"/>
                </a:solidFill>
              </a:rPr>
              <a:t>Customers</a:t>
            </a:r>
            <a:r>
              <a:rPr lang="en-US" sz="1050" b="1" baseline="-25000" dirty="0" err="1" smtClean="0">
                <a:solidFill>
                  <a:srgbClr val="FFFFFF"/>
                </a:solidFill>
              </a:rPr>
              <a:t>R</a:t>
            </a:r>
            <a:endParaRPr lang="en-US" sz="1050" b="1" baseline="-25000" dirty="0">
              <a:solidFill>
                <a:srgbClr val="FFFFFF"/>
              </a:solidFill>
            </a:endParaRPr>
          </a:p>
        </p:txBody>
      </p:sp>
      <p:sp>
        <p:nvSpPr>
          <p:cNvPr id="47" name="AutoShape 44" descr="Right:  CustomersR"/>
          <p:cNvSpPr>
            <a:spLocks noChangeArrowheads="1"/>
          </p:cNvSpPr>
          <p:nvPr/>
        </p:nvSpPr>
        <p:spPr bwMode="auto">
          <a:xfrm>
            <a:off x="6214678" y="3506771"/>
            <a:ext cx="1958975" cy="17859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20000">
                <a:srgbClr val="000000"/>
              </a:gs>
              <a:gs pos="50000">
                <a:srgbClr val="0000FF"/>
              </a:gs>
              <a:gs pos="80000">
                <a:srgbClr val="000000"/>
              </a:gs>
            </a:gsLst>
            <a:lin ang="0" scaled="1"/>
            <a:tileRect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err="1" smtClean="0">
                <a:solidFill>
                  <a:srgbClr val="FFFFFF"/>
                </a:solidFill>
              </a:rPr>
              <a:t>Customers</a:t>
            </a:r>
            <a:r>
              <a:rPr lang="en-US" sz="1050" b="1" baseline="-25000" dirty="0" err="1" smtClean="0">
                <a:solidFill>
                  <a:srgbClr val="FFFFFF"/>
                </a:solidFill>
              </a:rPr>
              <a:t>R</a:t>
            </a:r>
            <a:endParaRPr lang="en-US" sz="1050" b="1" baseline="-25000" dirty="0">
              <a:solidFill>
                <a:srgbClr val="FFFFFF"/>
              </a:solidFill>
            </a:endParaRPr>
          </a:p>
        </p:txBody>
      </p:sp>
      <p:sp>
        <p:nvSpPr>
          <p:cNvPr id="603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Bucket Promotion</a:t>
            </a:r>
            <a:endParaRPr lang="en-US" dirty="0"/>
          </a:p>
        </p:txBody>
      </p:sp>
      <p:sp>
        <p:nvSpPr>
          <p:cNvPr id="31" name="AutoShape 44" descr="Left:  Products"/>
          <p:cNvSpPr>
            <a:spLocks noChangeArrowheads="1"/>
          </p:cNvSpPr>
          <p:nvPr/>
        </p:nvSpPr>
        <p:spPr bwMode="auto">
          <a:xfrm>
            <a:off x="1028308" y="4257652"/>
            <a:ext cx="1958975" cy="178593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Products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40" name="AutoShape 44" descr="Right:  Products"/>
          <p:cNvSpPr>
            <a:spLocks noChangeArrowheads="1"/>
          </p:cNvSpPr>
          <p:nvPr/>
        </p:nvSpPr>
        <p:spPr bwMode="auto">
          <a:xfrm>
            <a:off x="6162299" y="4257679"/>
            <a:ext cx="1958975" cy="178593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Products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62" name="AutoShape 44"/>
          <p:cNvSpPr>
            <a:spLocks noChangeArrowheads="1"/>
          </p:cNvSpPr>
          <p:nvPr/>
        </p:nvSpPr>
        <p:spPr bwMode="auto">
          <a:xfrm>
            <a:off x="3590550" y="4257675"/>
            <a:ext cx="1958975" cy="178593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Products</a:t>
            </a:r>
            <a:endParaRPr lang="en-US" sz="1050" b="1" dirty="0">
              <a:solidFill>
                <a:srgbClr val="FFFFFF"/>
              </a:solidFill>
            </a:endParaRPr>
          </a:p>
        </p:txBody>
      </p:sp>
      <p:grpSp>
        <p:nvGrpSpPr>
          <p:cNvPr id="8" name="Group 65"/>
          <p:cNvGrpSpPr/>
          <p:nvPr/>
        </p:nvGrpSpPr>
        <p:grpSpPr>
          <a:xfrm>
            <a:off x="934156" y="3143251"/>
            <a:ext cx="7267575" cy="180974"/>
            <a:chOff x="934156" y="3143251"/>
            <a:chExt cx="7267575" cy="180974"/>
          </a:xfrm>
        </p:grpSpPr>
        <p:grpSp>
          <p:nvGrpSpPr>
            <p:cNvPr id="9" name="Group 128"/>
            <p:cNvGrpSpPr/>
            <p:nvPr/>
          </p:nvGrpSpPr>
          <p:grpSpPr>
            <a:xfrm>
              <a:off x="934156" y="3143251"/>
              <a:ext cx="2143125" cy="180974"/>
              <a:chOff x="934156" y="3143251"/>
              <a:chExt cx="2143125" cy="180974"/>
            </a:xfrm>
          </p:grpSpPr>
          <p:sp>
            <p:nvSpPr>
              <p:cNvPr id="75" name="Rectangle 13"/>
              <p:cNvSpPr>
                <a:spLocks noChangeArrowheads="1"/>
              </p:cNvSpPr>
              <p:nvPr/>
            </p:nvSpPr>
            <p:spPr bwMode="auto">
              <a:xfrm>
                <a:off x="934156" y="3262314"/>
                <a:ext cx="2143125" cy="61911"/>
              </a:xfrm>
              <a:prstGeom prst="rect">
                <a:avLst/>
              </a:prstGeom>
              <a:solidFill>
                <a:srgbClr val="3366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marL="171450" indent="-171450" algn="ctr">
                  <a:tabLst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endParaRPr lang="en-US" sz="1200" b="1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76" name="Picture 19" descr="BD21298_"/>
              <p:cNvPicPr>
                <a:picLocks noChangeAspect="1" noChangeArrowheads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 bwMode="auto">
              <a:xfrm>
                <a:off x="1181099" y="3143251"/>
                <a:ext cx="165099" cy="123824"/>
              </a:xfrm>
              <a:prstGeom prst="rect">
                <a:avLst/>
              </a:prstGeom>
              <a:noFill/>
            </p:spPr>
          </p:pic>
        </p:grpSp>
        <p:grpSp>
          <p:nvGrpSpPr>
            <p:cNvPr id="10" name="Group 129"/>
            <p:cNvGrpSpPr/>
            <p:nvPr/>
          </p:nvGrpSpPr>
          <p:grpSpPr>
            <a:xfrm>
              <a:off x="3496381" y="3143251"/>
              <a:ext cx="2143125" cy="180974"/>
              <a:chOff x="934156" y="3143251"/>
              <a:chExt cx="2143125" cy="180974"/>
            </a:xfrm>
          </p:grpSpPr>
          <p:sp>
            <p:nvSpPr>
              <p:cNvPr id="73" name="Rectangle 13"/>
              <p:cNvSpPr>
                <a:spLocks noChangeArrowheads="1"/>
              </p:cNvSpPr>
              <p:nvPr/>
            </p:nvSpPr>
            <p:spPr bwMode="auto">
              <a:xfrm>
                <a:off x="934156" y="3262314"/>
                <a:ext cx="2143125" cy="61911"/>
              </a:xfrm>
              <a:prstGeom prst="rect">
                <a:avLst/>
              </a:prstGeom>
              <a:solidFill>
                <a:srgbClr val="3366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marL="171450" indent="-171450" algn="ctr">
                  <a:tabLst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endParaRPr lang="en-US" sz="1200" b="1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74" name="Picture 19" descr="BD21298_"/>
              <p:cNvPicPr>
                <a:picLocks noChangeAspect="1" noChangeArrowheads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 bwMode="auto">
              <a:xfrm>
                <a:off x="1181099" y="3143251"/>
                <a:ext cx="165099" cy="123824"/>
              </a:xfrm>
              <a:prstGeom prst="rect">
                <a:avLst/>
              </a:prstGeom>
              <a:noFill/>
            </p:spPr>
          </p:pic>
        </p:grpSp>
        <p:grpSp>
          <p:nvGrpSpPr>
            <p:cNvPr id="11" name="Group 133"/>
            <p:cNvGrpSpPr/>
            <p:nvPr/>
          </p:nvGrpSpPr>
          <p:grpSpPr>
            <a:xfrm>
              <a:off x="6058606" y="3143251"/>
              <a:ext cx="2143125" cy="180974"/>
              <a:chOff x="934156" y="3143251"/>
              <a:chExt cx="2143125" cy="180974"/>
            </a:xfrm>
          </p:grpSpPr>
          <p:sp>
            <p:nvSpPr>
              <p:cNvPr id="71" name="Rectangle 13"/>
              <p:cNvSpPr>
                <a:spLocks noChangeArrowheads="1"/>
              </p:cNvSpPr>
              <p:nvPr/>
            </p:nvSpPr>
            <p:spPr bwMode="auto">
              <a:xfrm>
                <a:off x="934156" y="3262314"/>
                <a:ext cx="2143125" cy="61911"/>
              </a:xfrm>
              <a:prstGeom prst="rect">
                <a:avLst/>
              </a:prstGeom>
              <a:solidFill>
                <a:srgbClr val="3366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marL="171450" indent="-171450" algn="ctr">
                  <a:tabLst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endParaRPr lang="en-US" sz="1200" b="1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72" name="Picture 19" descr="BD21298_"/>
              <p:cNvPicPr>
                <a:picLocks noChangeAspect="1" noChangeArrowheads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 bwMode="auto">
              <a:xfrm>
                <a:off x="1181099" y="3143251"/>
                <a:ext cx="165099" cy="123824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45" name="AutoShape 44" descr="Right:  Customers"/>
          <p:cNvSpPr>
            <a:spLocks noChangeArrowheads="1"/>
          </p:cNvSpPr>
          <p:nvPr/>
        </p:nvSpPr>
        <p:spPr bwMode="auto">
          <a:xfrm>
            <a:off x="6162299" y="3362325"/>
            <a:ext cx="1958975" cy="17859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100000">
                <a:srgbClr val="808080"/>
              </a:gs>
              <a:gs pos="0">
                <a:srgbClr val="0000FF"/>
              </a:gs>
            </a:gsLst>
            <a:lin ang="10800000" scaled="1"/>
            <a:tileRect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Customers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44" name="AutoShape 44" descr="Left:  Customers"/>
          <p:cNvSpPr>
            <a:spLocks noChangeArrowheads="1"/>
          </p:cNvSpPr>
          <p:nvPr/>
        </p:nvSpPr>
        <p:spPr bwMode="auto">
          <a:xfrm>
            <a:off x="1028308" y="3371827"/>
            <a:ext cx="1958975" cy="178593"/>
          </a:xfrm>
          <a:prstGeom prst="roundRect">
            <a:avLst>
              <a:gd name="adj" fmla="val 16667"/>
            </a:avLst>
          </a:prstGeom>
          <a:gradFill>
            <a:gsLst>
              <a:gs pos="100000">
                <a:srgbClr val="0000FF"/>
              </a:gs>
              <a:gs pos="0">
                <a:srgbClr val="808080"/>
              </a:gs>
            </a:gsLst>
            <a:lin ang="10800000" scaled="1"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Customers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46" name="AutoShape 44"/>
          <p:cNvSpPr>
            <a:spLocks noChangeArrowheads="1"/>
          </p:cNvSpPr>
          <p:nvPr/>
        </p:nvSpPr>
        <p:spPr bwMode="auto">
          <a:xfrm>
            <a:off x="3590550" y="3362325"/>
            <a:ext cx="1958975" cy="17859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20000">
                <a:srgbClr val="808080"/>
              </a:gs>
              <a:gs pos="50000">
                <a:srgbClr val="0000FF"/>
              </a:gs>
              <a:gs pos="80000">
                <a:srgbClr val="808080"/>
              </a:gs>
            </a:gsLst>
            <a:lin ang="0" scaled="1"/>
            <a:tileRect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Customers</a:t>
            </a:r>
            <a:endParaRPr lang="en-US" sz="1050" b="1" dirty="0">
              <a:solidFill>
                <a:srgbClr val="FFFFFF"/>
              </a:solidFill>
            </a:endParaRPr>
          </a:p>
        </p:txBody>
      </p:sp>
      <p:grpSp>
        <p:nvGrpSpPr>
          <p:cNvPr id="269" name="Group 742"/>
          <p:cNvGrpSpPr/>
          <p:nvPr/>
        </p:nvGrpSpPr>
        <p:grpSpPr>
          <a:xfrm>
            <a:off x="3596100" y="3256751"/>
            <a:ext cx="323446" cy="448262"/>
            <a:chOff x="3596100" y="3259926"/>
            <a:chExt cx="323446" cy="448262"/>
          </a:xfrm>
        </p:grpSpPr>
        <p:sp>
          <p:nvSpPr>
            <p:cNvPr id="270" name="Oval 269"/>
            <p:cNvSpPr/>
            <p:nvPr/>
          </p:nvSpPr>
          <p:spPr bwMode="auto">
            <a:xfrm>
              <a:off x="3609979" y="3311572"/>
              <a:ext cx="297672" cy="105511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pic>
          <p:nvPicPr>
            <p:cNvPr id="274" name="Picture 273" descr="bucket.jpg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7241" r="17673" b="9914"/>
            <a:stretch>
              <a:fillRect/>
            </a:stretch>
          </p:blipFill>
          <p:spPr>
            <a:xfrm>
              <a:off x="3596100" y="3259926"/>
              <a:ext cx="323446" cy="447683"/>
            </a:xfrm>
            <a:prstGeom prst="rect">
              <a:avLst/>
            </a:prstGeom>
          </p:spPr>
        </p:pic>
        <p:sp>
          <p:nvSpPr>
            <p:cNvPr id="275" name="TextBox 274"/>
            <p:cNvSpPr txBox="1"/>
            <p:nvPr/>
          </p:nvSpPr>
          <p:spPr>
            <a:xfrm>
              <a:off x="3607997" y="3369634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b="1" dirty="0" smtClean="0">
                  <a:solidFill>
                    <a:srgbClr val="FFFFFF"/>
                  </a:solidFill>
                  <a:latin typeface="+mn-lt"/>
                  <a:ea typeface="+mn-ea"/>
                </a:rPr>
                <a:t>3</a:t>
              </a:r>
              <a:endParaRPr lang="en-US" sz="1600" dirty="0" smtClean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276" name="5-Point Star 275"/>
            <p:cNvSpPr/>
            <p:nvPr/>
          </p:nvSpPr>
          <p:spPr bwMode="auto">
            <a:xfrm>
              <a:off x="3726281" y="3345364"/>
              <a:ext cx="179931" cy="179930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277" name="Group 747"/>
          <p:cNvGrpSpPr/>
          <p:nvPr/>
        </p:nvGrpSpPr>
        <p:grpSpPr>
          <a:xfrm>
            <a:off x="4244754" y="3261513"/>
            <a:ext cx="323446" cy="448262"/>
            <a:chOff x="5108189" y="3579014"/>
            <a:chExt cx="323446" cy="448262"/>
          </a:xfrm>
        </p:grpSpPr>
        <p:sp>
          <p:nvSpPr>
            <p:cNvPr id="278" name="Oval 277"/>
            <p:cNvSpPr/>
            <p:nvPr/>
          </p:nvSpPr>
          <p:spPr bwMode="auto">
            <a:xfrm>
              <a:off x="5122068" y="3630660"/>
              <a:ext cx="297672" cy="105511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pic>
          <p:nvPicPr>
            <p:cNvPr id="279" name="Picture 278" descr="bucket.jpg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7241" r="17673" b="9914"/>
            <a:stretch>
              <a:fillRect/>
            </a:stretch>
          </p:blipFill>
          <p:spPr>
            <a:xfrm>
              <a:off x="5108189" y="3579014"/>
              <a:ext cx="323446" cy="447683"/>
            </a:xfrm>
            <a:prstGeom prst="rect">
              <a:avLst/>
            </a:prstGeom>
          </p:spPr>
        </p:pic>
        <p:sp>
          <p:nvSpPr>
            <p:cNvPr id="282" name="TextBox 281"/>
            <p:cNvSpPr txBox="1"/>
            <p:nvPr/>
          </p:nvSpPr>
          <p:spPr>
            <a:xfrm>
              <a:off x="5120086" y="3688722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b="1" dirty="0" smtClean="0">
                  <a:solidFill>
                    <a:srgbClr val="FFFFFF"/>
                  </a:solidFill>
                  <a:latin typeface="+mn-lt"/>
                  <a:ea typeface="+mn-ea"/>
                </a:rPr>
                <a:t>2</a:t>
              </a:r>
              <a:endParaRPr lang="en-US" sz="1600" dirty="0" smtClean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285" name="Group 752"/>
          <p:cNvGrpSpPr/>
          <p:nvPr/>
        </p:nvGrpSpPr>
        <p:grpSpPr>
          <a:xfrm>
            <a:off x="3920427" y="3256751"/>
            <a:ext cx="323446" cy="448262"/>
            <a:chOff x="5108189" y="3579014"/>
            <a:chExt cx="323446" cy="448262"/>
          </a:xfrm>
        </p:grpSpPr>
        <p:sp>
          <p:nvSpPr>
            <p:cNvPr id="286" name="Oval 285"/>
            <p:cNvSpPr/>
            <p:nvPr/>
          </p:nvSpPr>
          <p:spPr bwMode="auto">
            <a:xfrm>
              <a:off x="5122068" y="3630660"/>
              <a:ext cx="297672" cy="105511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pic>
          <p:nvPicPr>
            <p:cNvPr id="287" name="Picture 286" descr="bucket.jpg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7241" r="17673" b="9914"/>
            <a:stretch>
              <a:fillRect/>
            </a:stretch>
          </p:blipFill>
          <p:spPr>
            <a:xfrm>
              <a:off x="5108189" y="3579014"/>
              <a:ext cx="323446" cy="447683"/>
            </a:xfrm>
            <a:prstGeom prst="rect">
              <a:avLst/>
            </a:prstGeom>
          </p:spPr>
        </p:pic>
        <p:sp>
          <p:nvSpPr>
            <p:cNvPr id="288" name="TextBox 287"/>
            <p:cNvSpPr txBox="1"/>
            <p:nvPr/>
          </p:nvSpPr>
          <p:spPr>
            <a:xfrm>
              <a:off x="5120086" y="3688722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b="1" dirty="0" smtClean="0">
                  <a:solidFill>
                    <a:srgbClr val="FFFFFF"/>
                  </a:solidFill>
                  <a:latin typeface="+mn-lt"/>
                  <a:ea typeface="+mn-ea"/>
                </a:rPr>
                <a:t>1</a:t>
              </a:r>
              <a:endParaRPr lang="en-US" sz="1600" dirty="0" smtClean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303" name="Group 804"/>
          <p:cNvGrpSpPr/>
          <p:nvPr/>
        </p:nvGrpSpPr>
        <p:grpSpPr>
          <a:xfrm>
            <a:off x="1043400" y="3256751"/>
            <a:ext cx="323446" cy="448262"/>
            <a:chOff x="3596100" y="3259926"/>
            <a:chExt cx="323446" cy="448262"/>
          </a:xfrm>
        </p:grpSpPr>
        <p:sp>
          <p:nvSpPr>
            <p:cNvPr id="304" name="Oval 303"/>
            <p:cNvSpPr/>
            <p:nvPr/>
          </p:nvSpPr>
          <p:spPr bwMode="auto">
            <a:xfrm>
              <a:off x="3609979" y="3311572"/>
              <a:ext cx="297672" cy="105511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pic>
          <p:nvPicPr>
            <p:cNvPr id="305" name="Picture 304" descr="bucket.jpg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7241" r="17673" b="9914"/>
            <a:stretch>
              <a:fillRect/>
            </a:stretch>
          </p:blipFill>
          <p:spPr>
            <a:xfrm>
              <a:off x="3596100" y="3259926"/>
              <a:ext cx="323446" cy="447683"/>
            </a:xfrm>
            <a:prstGeom prst="rect">
              <a:avLst/>
            </a:prstGeom>
          </p:spPr>
        </p:pic>
        <p:sp>
          <p:nvSpPr>
            <p:cNvPr id="306" name="TextBox 305"/>
            <p:cNvSpPr txBox="1"/>
            <p:nvPr/>
          </p:nvSpPr>
          <p:spPr>
            <a:xfrm>
              <a:off x="3607997" y="3369634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b="1" dirty="0" smtClean="0">
                  <a:solidFill>
                    <a:srgbClr val="FFFFFF"/>
                  </a:solidFill>
                  <a:latin typeface="+mn-lt"/>
                  <a:ea typeface="+mn-ea"/>
                </a:rPr>
                <a:t>1</a:t>
              </a:r>
              <a:endParaRPr lang="en-US" sz="1600" dirty="0" smtClean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307" name="5-Point Star 306"/>
            <p:cNvSpPr/>
            <p:nvPr/>
          </p:nvSpPr>
          <p:spPr bwMode="auto">
            <a:xfrm>
              <a:off x="3726281" y="3345364"/>
              <a:ext cx="179931" cy="179930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308" name="Group 809"/>
          <p:cNvGrpSpPr/>
          <p:nvPr/>
        </p:nvGrpSpPr>
        <p:grpSpPr>
          <a:xfrm>
            <a:off x="1692054" y="3261513"/>
            <a:ext cx="323446" cy="448262"/>
            <a:chOff x="5108189" y="3579014"/>
            <a:chExt cx="323446" cy="448262"/>
          </a:xfrm>
        </p:grpSpPr>
        <p:sp>
          <p:nvSpPr>
            <p:cNvPr id="309" name="Oval 308"/>
            <p:cNvSpPr/>
            <p:nvPr/>
          </p:nvSpPr>
          <p:spPr bwMode="auto">
            <a:xfrm>
              <a:off x="5122068" y="3630660"/>
              <a:ext cx="297672" cy="105511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pic>
          <p:nvPicPr>
            <p:cNvPr id="310" name="Picture 309" descr="bucket.jpg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7241" r="17673" b="9914"/>
            <a:stretch>
              <a:fillRect/>
            </a:stretch>
          </p:blipFill>
          <p:spPr>
            <a:xfrm>
              <a:off x="5108189" y="3579014"/>
              <a:ext cx="323446" cy="447683"/>
            </a:xfrm>
            <a:prstGeom prst="rect">
              <a:avLst/>
            </a:prstGeom>
          </p:spPr>
        </p:pic>
        <p:sp>
          <p:nvSpPr>
            <p:cNvPr id="311" name="TextBox 310"/>
            <p:cNvSpPr txBox="1"/>
            <p:nvPr/>
          </p:nvSpPr>
          <p:spPr>
            <a:xfrm>
              <a:off x="5120086" y="3688722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b="1" dirty="0" smtClean="0">
                  <a:solidFill>
                    <a:srgbClr val="FFFFFF"/>
                  </a:solidFill>
                  <a:latin typeface="+mn-lt"/>
                  <a:ea typeface="+mn-ea"/>
                </a:rPr>
                <a:t>5</a:t>
              </a:r>
              <a:endParaRPr lang="en-US" sz="1600" dirty="0" smtClean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312" name="5-Point Star 311"/>
            <p:cNvSpPr/>
            <p:nvPr/>
          </p:nvSpPr>
          <p:spPr bwMode="auto">
            <a:xfrm>
              <a:off x="5238370" y="3664452"/>
              <a:ext cx="179931" cy="179930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313" name="Group 814"/>
          <p:cNvGrpSpPr/>
          <p:nvPr/>
        </p:nvGrpSpPr>
        <p:grpSpPr>
          <a:xfrm>
            <a:off x="1367727" y="3256751"/>
            <a:ext cx="323446" cy="448262"/>
            <a:chOff x="5108189" y="3579014"/>
            <a:chExt cx="323446" cy="448262"/>
          </a:xfrm>
        </p:grpSpPr>
        <p:sp>
          <p:nvSpPr>
            <p:cNvPr id="314" name="Oval 313"/>
            <p:cNvSpPr/>
            <p:nvPr/>
          </p:nvSpPr>
          <p:spPr bwMode="auto">
            <a:xfrm>
              <a:off x="5122068" y="3630660"/>
              <a:ext cx="297672" cy="105511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pic>
          <p:nvPicPr>
            <p:cNvPr id="315" name="Picture 314" descr="bucket.jpg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7241" r="17673" b="9914"/>
            <a:stretch>
              <a:fillRect/>
            </a:stretch>
          </p:blipFill>
          <p:spPr>
            <a:xfrm>
              <a:off x="5108189" y="3579014"/>
              <a:ext cx="323446" cy="447683"/>
            </a:xfrm>
            <a:prstGeom prst="rect">
              <a:avLst/>
            </a:prstGeom>
          </p:spPr>
        </p:pic>
        <p:sp>
          <p:nvSpPr>
            <p:cNvPr id="316" name="TextBox 315"/>
            <p:cNvSpPr txBox="1"/>
            <p:nvPr/>
          </p:nvSpPr>
          <p:spPr>
            <a:xfrm>
              <a:off x="5120086" y="3688722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b="1" dirty="0" smtClean="0">
                  <a:solidFill>
                    <a:srgbClr val="FFFFFF"/>
                  </a:solidFill>
                  <a:latin typeface="+mn-lt"/>
                  <a:ea typeface="+mn-ea"/>
                </a:rPr>
                <a:t>6</a:t>
              </a:r>
              <a:endParaRPr lang="en-US" sz="1600" dirty="0" smtClean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317" name="Group 819"/>
          <p:cNvGrpSpPr/>
          <p:nvPr/>
        </p:nvGrpSpPr>
        <p:grpSpPr>
          <a:xfrm>
            <a:off x="2016381" y="3263895"/>
            <a:ext cx="323446" cy="448262"/>
            <a:chOff x="5108189" y="3579014"/>
            <a:chExt cx="323446" cy="448262"/>
          </a:xfrm>
        </p:grpSpPr>
        <p:sp>
          <p:nvSpPr>
            <p:cNvPr id="318" name="Oval 317"/>
            <p:cNvSpPr/>
            <p:nvPr/>
          </p:nvSpPr>
          <p:spPr bwMode="auto">
            <a:xfrm>
              <a:off x="5122068" y="3630660"/>
              <a:ext cx="297672" cy="105511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pic>
          <p:nvPicPr>
            <p:cNvPr id="319" name="Picture 318" descr="bucket.jpg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7241" r="17673" b="9914"/>
            <a:stretch>
              <a:fillRect/>
            </a:stretch>
          </p:blipFill>
          <p:spPr>
            <a:xfrm>
              <a:off x="5108189" y="3579014"/>
              <a:ext cx="323446" cy="447683"/>
            </a:xfrm>
            <a:prstGeom prst="rect">
              <a:avLst/>
            </a:prstGeom>
          </p:spPr>
        </p:pic>
        <p:sp>
          <p:nvSpPr>
            <p:cNvPr id="320" name="TextBox 319"/>
            <p:cNvSpPr txBox="1"/>
            <p:nvPr/>
          </p:nvSpPr>
          <p:spPr>
            <a:xfrm>
              <a:off x="5120086" y="3688722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b="1" dirty="0" smtClean="0">
                  <a:solidFill>
                    <a:srgbClr val="FFFFFF"/>
                  </a:solidFill>
                  <a:latin typeface="+mn-lt"/>
                  <a:ea typeface="+mn-ea"/>
                </a:rPr>
                <a:t>4</a:t>
              </a:r>
              <a:endParaRPr lang="en-US" sz="1600" dirty="0" smtClean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321" name="Group 320"/>
          <p:cNvGrpSpPr/>
          <p:nvPr/>
        </p:nvGrpSpPr>
        <p:grpSpPr>
          <a:xfrm>
            <a:off x="4569081" y="3263895"/>
            <a:ext cx="323446" cy="448262"/>
            <a:chOff x="4569081" y="1447795"/>
            <a:chExt cx="323446" cy="448262"/>
          </a:xfrm>
        </p:grpSpPr>
        <p:grpSp>
          <p:nvGrpSpPr>
            <p:cNvPr id="322" name="Group 756"/>
            <p:cNvGrpSpPr/>
            <p:nvPr/>
          </p:nvGrpSpPr>
          <p:grpSpPr>
            <a:xfrm>
              <a:off x="4569081" y="1447795"/>
              <a:ext cx="323446" cy="448262"/>
              <a:chOff x="5108189" y="3579014"/>
              <a:chExt cx="323446" cy="448262"/>
            </a:xfrm>
          </p:grpSpPr>
          <p:sp>
            <p:nvSpPr>
              <p:cNvPr id="324" name="Oval 323"/>
              <p:cNvSpPr/>
              <p:nvPr/>
            </p:nvSpPr>
            <p:spPr bwMode="auto">
              <a:xfrm>
                <a:off x="5122068" y="3630660"/>
                <a:ext cx="297672" cy="105511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325" name="Picture 324" descr="bucket.jpg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7241" r="17673" b="9914"/>
              <a:stretch>
                <a:fillRect/>
              </a:stretch>
            </p:blipFill>
            <p:spPr>
              <a:xfrm>
                <a:off x="5108189" y="3579014"/>
                <a:ext cx="323446" cy="447683"/>
              </a:xfrm>
              <a:prstGeom prst="rect">
                <a:avLst/>
              </a:prstGeom>
            </p:spPr>
          </p:pic>
          <p:sp>
            <p:nvSpPr>
              <p:cNvPr id="326" name="TextBox 325"/>
              <p:cNvSpPr txBox="1"/>
              <p:nvPr/>
            </p:nvSpPr>
            <p:spPr>
              <a:xfrm>
                <a:off x="5120086" y="3688722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b="1" dirty="0" smtClean="0">
                    <a:solidFill>
                      <a:srgbClr val="FFFFFF"/>
                    </a:solidFill>
                    <a:latin typeface="+mn-lt"/>
                    <a:ea typeface="+mn-ea"/>
                  </a:rPr>
                  <a:t>4</a:t>
                </a:r>
                <a:endParaRPr lang="en-US" sz="1600" dirty="0" smtClean="0">
                  <a:solidFill>
                    <a:srgbClr val="FFFFFF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323" name="5-Point Star 322"/>
            <p:cNvSpPr/>
            <p:nvPr/>
          </p:nvSpPr>
          <p:spPr bwMode="auto">
            <a:xfrm>
              <a:off x="4700211" y="1526089"/>
              <a:ext cx="179931" cy="179930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333" name="Group 332"/>
          <p:cNvGrpSpPr/>
          <p:nvPr/>
        </p:nvGrpSpPr>
        <p:grpSpPr>
          <a:xfrm>
            <a:off x="6167850" y="3256751"/>
            <a:ext cx="1296427" cy="455406"/>
            <a:chOff x="6167850" y="3250401"/>
            <a:chExt cx="1296427" cy="455406"/>
          </a:xfrm>
        </p:grpSpPr>
        <p:grpSp>
          <p:nvGrpSpPr>
            <p:cNvPr id="289" name="Group 772"/>
            <p:cNvGrpSpPr/>
            <p:nvPr/>
          </p:nvGrpSpPr>
          <p:grpSpPr>
            <a:xfrm>
              <a:off x="6167850" y="3250401"/>
              <a:ext cx="323446" cy="448262"/>
              <a:chOff x="3596100" y="3259926"/>
              <a:chExt cx="323446" cy="448262"/>
            </a:xfrm>
          </p:grpSpPr>
          <p:sp>
            <p:nvSpPr>
              <p:cNvPr id="290" name="Oval 289"/>
              <p:cNvSpPr/>
              <p:nvPr/>
            </p:nvSpPr>
            <p:spPr bwMode="auto">
              <a:xfrm>
                <a:off x="3609979" y="3311572"/>
                <a:ext cx="297672" cy="105511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291" name="Picture 290" descr="bucket.jpg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7241" r="17673" b="9914"/>
              <a:stretch>
                <a:fillRect/>
              </a:stretch>
            </p:blipFill>
            <p:spPr>
              <a:xfrm>
                <a:off x="3596100" y="3259926"/>
                <a:ext cx="323446" cy="447683"/>
              </a:xfrm>
              <a:prstGeom prst="rect">
                <a:avLst/>
              </a:prstGeom>
            </p:spPr>
          </p:pic>
          <p:sp>
            <p:nvSpPr>
              <p:cNvPr id="292" name="TextBox 291"/>
              <p:cNvSpPr txBox="1"/>
              <p:nvPr/>
            </p:nvSpPr>
            <p:spPr>
              <a:xfrm>
                <a:off x="3607997" y="3369634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b="1" dirty="0" smtClean="0">
                    <a:solidFill>
                      <a:srgbClr val="FFFFFF"/>
                    </a:solidFill>
                    <a:latin typeface="+mn-lt"/>
                    <a:ea typeface="+mn-ea"/>
                  </a:rPr>
                  <a:t>3</a:t>
                </a:r>
                <a:endParaRPr lang="en-US" sz="1600" dirty="0" smtClean="0">
                  <a:solidFill>
                    <a:srgbClr val="FFFFFF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293" name="Group 780"/>
            <p:cNvGrpSpPr/>
            <p:nvPr/>
          </p:nvGrpSpPr>
          <p:grpSpPr>
            <a:xfrm>
              <a:off x="6492177" y="3250401"/>
              <a:ext cx="323446" cy="448262"/>
              <a:chOff x="3920427" y="3259926"/>
              <a:chExt cx="323446" cy="448262"/>
            </a:xfrm>
          </p:grpSpPr>
          <p:grpSp>
            <p:nvGrpSpPr>
              <p:cNvPr id="294" name="Group 781"/>
              <p:cNvGrpSpPr/>
              <p:nvPr/>
            </p:nvGrpSpPr>
            <p:grpSpPr>
              <a:xfrm>
                <a:off x="3920427" y="3259926"/>
                <a:ext cx="323446" cy="448262"/>
                <a:chOff x="5108189" y="3579014"/>
                <a:chExt cx="323446" cy="448262"/>
              </a:xfrm>
            </p:grpSpPr>
            <p:sp>
              <p:nvSpPr>
                <p:cNvPr id="296" name="Oval 295"/>
                <p:cNvSpPr/>
                <p:nvPr/>
              </p:nvSpPr>
              <p:spPr bwMode="auto">
                <a:xfrm>
                  <a:off x="5122068" y="3630660"/>
                  <a:ext cx="297672" cy="10551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297" name="Picture 296" descr="bucket.jpg"/>
                <p:cNvPicPr>
                  <a:picLocks noChangeAspect="1"/>
                </p:cNvPicPr>
                <p:nvPr/>
              </p:nvPicPr>
              <p:blipFill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7241" r="17673" b="9914"/>
                <a:stretch>
                  <a:fillRect/>
                </a:stretch>
              </p:blipFill>
              <p:spPr>
                <a:xfrm>
                  <a:off x="5108189" y="3579014"/>
                  <a:ext cx="323446" cy="447683"/>
                </a:xfrm>
                <a:prstGeom prst="rect">
                  <a:avLst/>
                </a:prstGeom>
              </p:spPr>
            </p:pic>
            <p:sp>
              <p:nvSpPr>
                <p:cNvPr id="298" name="TextBox 297"/>
                <p:cNvSpPr txBox="1"/>
                <p:nvPr/>
              </p:nvSpPr>
              <p:spPr>
                <a:xfrm>
                  <a:off x="5120086" y="3688722"/>
                  <a:ext cx="29848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b="1" dirty="0" smtClean="0">
                      <a:solidFill>
                        <a:srgbClr val="FFFFFF"/>
                      </a:solidFill>
                      <a:latin typeface="+mn-lt"/>
                      <a:ea typeface="+mn-ea"/>
                    </a:rPr>
                    <a:t>6</a:t>
                  </a:r>
                  <a:endParaRPr lang="en-US" sz="1600" dirty="0" smtClean="0">
                    <a:solidFill>
                      <a:srgbClr val="FFFFFF"/>
                    </a:solidFill>
                    <a:latin typeface="+mn-lt"/>
                    <a:ea typeface="+mn-ea"/>
                  </a:endParaRPr>
                </a:p>
              </p:txBody>
            </p:sp>
          </p:grpSp>
          <p:sp>
            <p:nvSpPr>
              <p:cNvPr id="295" name="5-Point Star 294"/>
              <p:cNvSpPr/>
              <p:nvPr/>
            </p:nvSpPr>
            <p:spPr bwMode="auto">
              <a:xfrm>
                <a:off x="4047749" y="3345364"/>
                <a:ext cx="179931" cy="179930"/>
              </a:xfrm>
              <a:prstGeom prst="star5">
                <a:avLst/>
              </a:prstGeom>
              <a:solidFill>
                <a:srgbClr val="FFFF00"/>
              </a:solidFill>
              <a:ln w="317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99" name="Group 787"/>
            <p:cNvGrpSpPr/>
            <p:nvPr/>
          </p:nvGrpSpPr>
          <p:grpSpPr>
            <a:xfrm>
              <a:off x="7140831" y="3257545"/>
              <a:ext cx="323446" cy="448262"/>
              <a:chOff x="5108189" y="3579014"/>
              <a:chExt cx="323446" cy="448262"/>
            </a:xfrm>
          </p:grpSpPr>
          <p:sp>
            <p:nvSpPr>
              <p:cNvPr id="300" name="Oval 299"/>
              <p:cNvSpPr/>
              <p:nvPr/>
            </p:nvSpPr>
            <p:spPr bwMode="auto">
              <a:xfrm>
                <a:off x="5122068" y="3630660"/>
                <a:ext cx="297672" cy="105511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301" name="Picture 300" descr="bucket.jpg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7241" r="17673" b="9914"/>
              <a:stretch>
                <a:fillRect/>
              </a:stretch>
            </p:blipFill>
            <p:spPr>
              <a:xfrm>
                <a:off x="5108189" y="3579014"/>
                <a:ext cx="323446" cy="447683"/>
              </a:xfrm>
              <a:prstGeom prst="rect">
                <a:avLst/>
              </a:prstGeom>
            </p:spPr>
          </p:pic>
          <p:sp>
            <p:nvSpPr>
              <p:cNvPr id="302" name="TextBox 301"/>
              <p:cNvSpPr txBox="1"/>
              <p:nvPr/>
            </p:nvSpPr>
            <p:spPr>
              <a:xfrm>
                <a:off x="5120086" y="3688722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b="1" dirty="0" smtClean="0">
                    <a:solidFill>
                      <a:srgbClr val="FFFFFF"/>
                    </a:solidFill>
                    <a:latin typeface="+mn-lt"/>
                    <a:ea typeface="+mn-ea"/>
                  </a:rPr>
                  <a:t>5</a:t>
                </a:r>
                <a:endParaRPr lang="en-US" sz="1600" dirty="0" smtClean="0">
                  <a:solidFill>
                    <a:srgbClr val="FFFFFF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27" name="Group 326"/>
            <p:cNvGrpSpPr/>
            <p:nvPr/>
          </p:nvGrpSpPr>
          <p:grpSpPr>
            <a:xfrm>
              <a:off x="6816504" y="3255163"/>
              <a:ext cx="323446" cy="448262"/>
              <a:chOff x="6816504" y="1445413"/>
              <a:chExt cx="323446" cy="448262"/>
            </a:xfrm>
          </p:grpSpPr>
          <p:grpSp>
            <p:nvGrpSpPr>
              <p:cNvPr id="328" name="Group 776"/>
              <p:cNvGrpSpPr/>
              <p:nvPr/>
            </p:nvGrpSpPr>
            <p:grpSpPr>
              <a:xfrm>
                <a:off x="6816504" y="1445413"/>
                <a:ext cx="323446" cy="448262"/>
                <a:chOff x="5108189" y="3579014"/>
                <a:chExt cx="323446" cy="448262"/>
              </a:xfrm>
            </p:grpSpPr>
            <p:sp>
              <p:nvSpPr>
                <p:cNvPr id="330" name="Oval 329"/>
                <p:cNvSpPr/>
                <p:nvPr/>
              </p:nvSpPr>
              <p:spPr bwMode="auto">
                <a:xfrm>
                  <a:off x="5122068" y="3630660"/>
                  <a:ext cx="297672" cy="10551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331" name="Picture 330" descr="bucket.jpg"/>
                <p:cNvPicPr>
                  <a:picLocks noChangeAspect="1"/>
                </p:cNvPicPr>
                <p:nvPr/>
              </p:nvPicPr>
              <p:blipFill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7241" r="17673" b="9914"/>
                <a:stretch>
                  <a:fillRect/>
                </a:stretch>
              </p:blipFill>
              <p:spPr>
                <a:xfrm>
                  <a:off x="5108189" y="3579014"/>
                  <a:ext cx="323446" cy="447683"/>
                </a:xfrm>
                <a:prstGeom prst="rect">
                  <a:avLst/>
                </a:prstGeom>
              </p:spPr>
            </p:pic>
            <p:sp>
              <p:nvSpPr>
                <p:cNvPr id="332" name="TextBox 331"/>
                <p:cNvSpPr txBox="1"/>
                <p:nvPr/>
              </p:nvSpPr>
              <p:spPr>
                <a:xfrm>
                  <a:off x="5120086" y="3688722"/>
                  <a:ext cx="29848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b="1" dirty="0" smtClean="0">
                      <a:solidFill>
                        <a:srgbClr val="FFFFFF"/>
                      </a:solidFill>
                      <a:latin typeface="+mn-lt"/>
                      <a:ea typeface="+mn-ea"/>
                    </a:rPr>
                    <a:t>2</a:t>
                  </a:r>
                  <a:endParaRPr lang="en-US" sz="1600" dirty="0" smtClean="0">
                    <a:solidFill>
                      <a:srgbClr val="FFFFFF"/>
                    </a:solidFill>
                    <a:latin typeface="+mn-lt"/>
                    <a:ea typeface="+mn-ea"/>
                  </a:endParaRPr>
                </a:p>
              </p:txBody>
            </p:sp>
          </p:grpSp>
          <p:sp>
            <p:nvSpPr>
              <p:cNvPr id="329" name="5-Point Star 328"/>
              <p:cNvSpPr/>
              <p:nvPr/>
            </p:nvSpPr>
            <p:spPr bwMode="auto">
              <a:xfrm>
                <a:off x="6941761" y="1526089"/>
                <a:ext cx="179931" cy="179930"/>
              </a:xfrm>
              <a:prstGeom prst="star5">
                <a:avLst/>
              </a:prstGeom>
              <a:solidFill>
                <a:srgbClr val="FFFF00"/>
              </a:solidFill>
              <a:ln w="317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41" name="Group 140"/>
          <p:cNvGrpSpPr/>
          <p:nvPr/>
        </p:nvGrpSpPr>
        <p:grpSpPr>
          <a:xfrm>
            <a:off x="6169055" y="2867024"/>
            <a:ext cx="1931573" cy="1895475"/>
            <a:chOff x="6130955" y="2800349"/>
            <a:chExt cx="1931573" cy="1895475"/>
          </a:xfrm>
        </p:grpSpPr>
        <p:cxnSp>
          <p:nvCxnSpPr>
            <p:cNvPr id="136" name="Straight Connector 135"/>
            <p:cNvCxnSpPr/>
            <p:nvPr/>
          </p:nvCxnSpPr>
          <p:spPr bwMode="auto">
            <a:xfrm rot="16200000" flipH="1">
              <a:off x="6167053" y="2800349"/>
              <a:ext cx="1895475" cy="1895475"/>
            </a:xfrm>
            <a:prstGeom prst="line">
              <a:avLst/>
            </a:prstGeom>
            <a:solidFill>
              <a:srgbClr val="0095D3"/>
            </a:solidFill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0" name="Straight Connector 139"/>
            <p:cNvCxnSpPr/>
            <p:nvPr/>
          </p:nvCxnSpPr>
          <p:spPr bwMode="auto">
            <a:xfrm rot="5400000">
              <a:off x="6130955" y="2800349"/>
              <a:ext cx="1895475" cy="1895475"/>
            </a:xfrm>
            <a:prstGeom prst="line">
              <a:avLst/>
            </a:prstGeom>
            <a:solidFill>
              <a:srgbClr val="0095D3"/>
            </a:solidFill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44" name="5-Point Star 143"/>
          <p:cNvSpPr/>
          <p:nvPr/>
        </p:nvSpPr>
        <p:spPr bwMode="auto">
          <a:xfrm>
            <a:off x="1476375" y="3335337"/>
            <a:ext cx="200025" cy="200025"/>
          </a:xfrm>
          <a:prstGeom prst="star5">
            <a:avLst/>
          </a:prstGeom>
          <a:solidFill>
            <a:srgbClr val="FFFF00"/>
          </a:solidFill>
          <a:ln w="3175">
            <a:solidFill>
              <a:schemeClr val="accent3"/>
            </a:solidFill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en-US" sz="1800" dirty="0" err="1" smtClean="0">
              <a:solidFill>
                <a:srgbClr val="FFFFFF"/>
              </a:solidFill>
            </a:endParaRPr>
          </a:p>
        </p:txBody>
      </p:sp>
      <p:sp>
        <p:nvSpPr>
          <p:cNvPr id="145" name="5-Point Star 144"/>
          <p:cNvSpPr/>
          <p:nvPr/>
        </p:nvSpPr>
        <p:spPr bwMode="auto">
          <a:xfrm>
            <a:off x="4352925" y="3334543"/>
            <a:ext cx="200025" cy="200025"/>
          </a:xfrm>
          <a:prstGeom prst="star5">
            <a:avLst/>
          </a:prstGeom>
          <a:solidFill>
            <a:srgbClr val="FFFF00"/>
          </a:solidFill>
          <a:ln w="3175">
            <a:solidFill>
              <a:schemeClr val="accent3"/>
            </a:solidFill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en-US" sz="1800" dirty="0" err="1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21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14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1000" fill="hold"/>
                                        <p:tgtEl>
                                          <p:spTgt spid="14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5" grpId="0" animBg="1"/>
      <p:bldP spid="144" grpId="0" animBg="1"/>
      <p:bldP spid="144" grpId="1" animBg="1"/>
      <p:bldP spid="145" grpId="0" animBg="1"/>
      <p:bldP spid="14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4"/>
          <p:cNvSpPr>
            <a:spLocks noChangeArrowheads="1"/>
          </p:cNvSpPr>
          <p:nvPr/>
        </p:nvSpPr>
        <p:spPr bwMode="auto">
          <a:xfrm>
            <a:off x="929489" y="3268267"/>
            <a:ext cx="2155060" cy="1234679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Rectangle 4"/>
          <p:cNvSpPr>
            <a:spLocks noChangeArrowheads="1"/>
          </p:cNvSpPr>
          <p:nvPr/>
        </p:nvSpPr>
        <p:spPr bwMode="auto">
          <a:xfrm>
            <a:off x="3491714" y="3268267"/>
            <a:ext cx="2155060" cy="1234679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92"/>
          <p:cNvGrpSpPr/>
          <p:nvPr/>
        </p:nvGrpSpPr>
        <p:grpSpPr>
          <a:xfrm>
            <a:off x="3026569" y="3581399"/>
            <a:ext cx="554831" cy="907258"/>
            <a:chOff x="3026569" y="3581399"/>
            <a:chExt cx="554831" cy="907258"/>
          </a:xfrm>
        </p:grpSpPr>
        <p:sp>
          <p:nvSpPr>
            <p:cNvPr id="80" name="Moon 79"/>
            <p:cNvSpPr/>
            <p:nvPr/>
          </p:nvSpPr>
          <p:spPr bwMode="auto">
            <a:xfrm rot="5400000">
              <a:off x="3133725" y="4025883"/>
              <a:ext cx="304800" cy="482600"/>
            </a:xfrm>
            <a:prstGeom prst="moon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81" name="Moon 80"/>
            <p:cNvSpPr/>
            <p:nvPr/>
          </p:nvSpPr>
          <p:spPr bwMode="auto">
            <a:xfrm rot="16200000" flipV="1">
              <a:off x="3133725" y="3509176"/>
              <a:ext cx="304800" cy="482600"/>
            </a:xfrm>
            <a:prstGeom prst="moon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 bwMode="auto">
            <a:xfrm>
              <a:off x="3047506" y="3779044"/>
              <a:ext cx="469194" cy="459582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85" name="Rectangle 84"/>
            <p:cNvSpPr/>
            <p:nvPr/>
          </p:nvSpPr>
          <p:spPr bwMode="auto">
            <a:xfrm>
              <a:off x="3026569" y="3581399"/>
              <a:ext cx="52387" cy="907257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86" name="Rectangle 85"/>
            <p:cNvSpPr/>
            <p:nvPr/>
          </p:nvSpPr>
          <p:spPr bwMode="auto">
            <a:xfrm>
              <a:off x="3495675" y="3581399"/>
              <a:ext cx="85725" cy="907258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87" name="Rectangle 86"/>
            <p:cNvSpPr/>
            <p:nvPr/>
          </p:nvSpPr>
          <p:spPr bwMode="auto">
            <a:xfrm>
              <a:off x="3064669" y="3731420"/>
              <a:ext cx="45719" cy="5715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 bwMode="auto">
            <a:xfrm>
              <a:off x="3459956" y="3707606"/>
              <a:ext cx="61913" cy="607219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50" name="AutoShape 44" descr="Left:  CustomersR"/>
          <p:cNvSpPr>
            <a:spLocks noChangeArrowheads="1"/>
          </p:cNvSpPr>
          <p:nvPr/>
        </p:nvSpPr>
        <p:spPr bwMode="auto">
          <a:xfrm>
            <a:off x="1075933" y="3525811"/>
            <a:ext cx="1958975" cy="17859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100000">
                <a:srgbClr val="000000"/>
              </a:gs>
              <a:gs pos="0">
                <a:srgbClr val="0000FF"/>
              </a:gs>
            </a:gsLst>
            <a:lin ang="10800000" scaled="1"/>
            <a:tileRect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err="1" smtClean="0">
                <a:solidFill>
                  <a:srgbClr val="FFFFFF"/>
                </a:solidFill>
              </a:rPr>
              <a:t>Customers</a:t>
            </a:r>
            <a:r>
              <a:rPr lang="en-US" sz="1050" b="1" baseline="-25000" dirty="0" err="1" smtClean="0">
                <a:solidFill>
                  <a:srgbClr val="FFFFFF"/>
                </a:solidFill>
              </a:rPr>
              <a:t>R</a:t>
            </a:r>
            <a:endParaRPr lang="en-US" sz="1050" b="1" baseline="-25000" dirty="0">
              <a:solidFill>
                <a:srgbClr val="FFFFFF"/>
              </a:solidFill>
            </a:endParaRPr>
          </a:p>
        </p:txBody>
      </p:sp>
      <p:sp>
        <p:nvSpPr>
          <p:cNvPr id="44" name="AutoShape 44" descr="Left:  Customers"/>
          <p:cNvSpPr>
            <a:spLocks noChangeArrowheads="1"/>
          </p:cNvSpPr>
          <p:nvPr/>
        </p:nvSpPr>
        <p:spPr bwMode="auto">
          <a:xfrm>
            <a:off x="1033081" y="3371827"/>
            <a:ext cx="1958975" cy="178593"/>
          </a:xfrm>
          <a:prstGeom prst="roundRect">
            <a:avLst>
              <a:gd name="adj" fmla="val 16667"/>
            </a:avLst>
          </a:prstGeom>
          <a:gradFill>
            <a:gsLst>
              <a:gs pos="100000">
                <a:srgbClr val="0000FF"/>
              </a:gs>
              <a:gs pos="0">
                <a:srgbClr val="808080"/>
              </a:gs>
            </a:gsLst>
            <a:lin ang="10800000" scaled="1"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Customers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603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Redundancy Recovery</a:t>
            </a:r>
            <a:endParaRPr lang="en-US" dirty="0"/>
          </a:p>
        </p:txBody>
      </p:sp>
      <p:sp>
        <p:nvSpPr>
          <p:cNvPr id="41" name="AutoShape 44" descr="Right:  CustomersR"/>
          <p:cNvSpPr>
            <a:spLocks noChangeArrowheads="1"/>
          </p:cNvSpPr>
          <p:nvPr/>
        </p:nvSpPr>
        <p:spPr bwMode="auto">
          <a:xfrm>
            <a:off x="3641281" y="3521066"/>
            <a:ext cx="1958975" cy="178593"/>
          </a:xfrm>
          <a:prstGeom prst="roundRect">
            <a:avLst>
              <a:gd name="adj" fmla="val 16667"/>
            </a:avLst>
          </a:prstGeom>
          <a:gradFill>
            <a:gsLst>
              <a:gs pos="100000">
                <a:srgbClr val="0000FF"/>
              </a:gs>
              <a:gs pos="0">
                <a:srgbClr val="000000"/>
              </a:gs>
            </a:gsLst>
            <a:lin ang="10800000" scaled="1"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Customers</a:t>
            </a:r>
            <a:r>
              <a:rPr lang="en-US" sz="1050" b="1" baseline="-25000" dirty="0" smtClean="0">
                <a:solidFill>
                  <a:srgbClr val="FFFFFF"/>
                </a:solidFill>
              </a:rPr>
              <a:t>R</a:t>
            </a:r>
            <a:endParaRPr lang="en-US" sz="1050" b="1" baseline="-25000" dirty="0">
              <a:solidFill>
                <a:srgbClr val="FFFFFF"/>
              </a:solidFill>
            </a:endParaRPr>
          </a:p>
        </p:txBody>
      </p:sp>
      <p:sp>
        <p:nvSpPr>
          <p:cNvPr id="31" name="AutoShape 44" descr="Left:  Products"/>
          <p:cNvSpPr>
            <a:spLocks noChangeArrowheads="1"/>
          </p:cNvSpPr>
          <p:nvPr/>
        </p:nvSpPr>
        <p:spPr bwMode="auto">
          <a:xfrm>
            <a:off x="1028308" y="4257652"/>
            <a:ext cx="1958975" cy="178593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Products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62" name="AutoShape 44"/>
          <p:cNvSpPr>
            <a:spLocks noChangeArrowheads="1"/>
          </p:cNvSpPr>
          <p:nvPr/>
        </p:nvSpPr>
        <p:spPr bwMode="auto">
          <a:xfrm>
            <a:off x="3590550" y="4257675"/>
            <a:ext cx="1958975" cy="178593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Products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46" name="AutoShape 44"/>
          <p:cNvSpPr>
            <a:spLocks noChangeArrowheads="1"/>
          </p:cNvSpPr>
          <p:nvPr/>
        </p:nvSpPr>
        <p:spPr bwMode="auto">
          <a:xfrm>
            <a:off x="3595323" y="3362325"/>
            <a:ext cx="1958975" cy="17859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20000">
                <a:srgbClr val="808080"/>
              </a:gs>
              <a:gs pos="50000">
                <a:srgbClr val="0000FF"/>
              </a:gs>
              <a:gs pos="80000">
                <a:srgbClr val="808080"/>
              </a:gs>
            </a:gsLst>
            <a:lin ang="0" scaled="1"/>
            <a:tileRect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Customers</a:t>
            </a:r>
            <a:endParaRPr lang="en-US" sz="1050" b="1" dirty="0">
              <a:solidFill>
                <a:srgbClr val="FFFFFF"/>
              </a:solidFill>
            </a:endParaRPr>
          </a:p>
        </p:txBody>
      </p:sp>
      <p:grpSp>
        <p:nvGrpSpPr>
          <p:cNvPr id="4" name="Group 128"/>
          <p:cNvGrpSpPr/>
          <p:nvPr/>
        </p:nvGrpSpPr>
        <p:grpSpPr>
          <a:xfrm>
            <a:off x="934156" y="3143251"/>
            <a:ext cx="2143125" cy="180974"/>
            <a:chOff x="934156" y="3143251"/>
            <a:chExt cx="2143125" cy="180974"/>
          </a:xfrm>
        </p:grpSpPr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934156" y="3262314"/>
              <a:ext cx="2143125" cy="61911"/>
            </a:xfrm>
            <a:prstGeom prst="rect">
              <a:avLst/>
            </a:prstGeom>
            <a:solidFill>
              <a:srgbClr val="33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endParaRPr lang="en-US" sz="1200" b="1" dirty="0">
                <a:solidFill>
                  <a:srgbClr val="FFFFFF"/>
                </a:solidFill>
              </a:endParaRPr>
            </a:p>
          </p:txBody>
        </p:sp>
        <p:pic>
          <p:nvPicPr>
            <p:cNvPr id="76" name="Picture 19" descr="BD21298_"/>
            <p:cNvPicPr>
              <a:picLocks noChangeAspect="1" noChangeArrowheads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>
              <a:off x="1181099" y="3143251"/>
              <a:ext cx="165099" cy="123824"/>
            </a:xfrm>
            <a:prstGeom prst="rect">
              <a:avLst/>
            </a:prstGeom>
            <a:noFill/>
          </p:spPr>
        </p:pic>
      </p:grpSp>
      <p:grpSp>
        <p:nvGrpSpPr>
          <p:cNvPr id="5" name="Group 129"/>
          <p:cNvGrpSpPr/>
          <p:nvPr/>
        </p:nvGrpSpPr>
        <p:grpSpPr>
          <a:xfrm>
            <a:off x="3496381" y="3143251"/>
            <a:ext cx="2143125" cy="180974"/>
            <a:chOff x="934156" y="3143251"/>
            <a:chExt cx="2143125" cy="180974"/>
          </a:xfrm>
        </p:grpSpPr>
        <p:sp>
          <p:nvSpPr>
            <p:cNvPr id="73" name="Rectangle 13"/>
            <p:cNvSpPr>
              <a:spLocks noChangeArrowheads="1"/>
            </p:cNvSpPr>
            <p:nvPr/>
          </p:nvSpPr>
          <p:spPr bwMode="auto">
            <a:xfrm>
              <a:off x="934156" y="3262314"/>
              <a:ext cx="2143125" cy="61911"/>
            </a:xfrm>
            <a:prstGeom prst="rect">
              <a:avLst/>
            </a:prstGeom>
            <a:solidFill>
              <a:srgbClr val="33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endParaRPr lang="en-US" sz="1200" b="1" dirty="0">
                <a:solidFill>
                  <a:srgbClr val="FFFFFF"/>
                </a:solidFill>
              </a:endParaRPr>
            </a:p>
          </p:txBody>
        </p:sp>
        <p:pic>
          <p:nvPicPr>
            <p:cNvPr id="74" name="Picture 19" descr="BD21298_"/>
            <p:cNvPicPr>
              <a:picLocks noChangeAspect="1" noChangeArrowheads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>
              <a:off x="1181099" y="3143251"/>
              <a:ext cx="165099" cy="123824"/>
            </a:xfrm>
            <a:prstGeom prst="rect">
              <a:avLst/>
            </a:prstGeom>
            <a:noFill/>
          </p:spPr>
        </p:pic>
      </p:grpSp>
      <p:sp>
        <p:nvSpPr>
          <p:cNvPr id="94" name="TextBox 93"/>
          <p:cNvSpPr txBox="1"/>
          <p:nvPr/>
        </p:nvSpPr>
        <p:spPr>
          <a:xfrm>
            <a:off x="4911750" y="3190871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600" dirty="0" smtClean="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002166" y="669133"/>
            <a:ext cx="7008484" cy="683417"/>
          </a:xfrm>
          <a:prstGeom prst="rect">
            <a:avLst/>
          </a:prstGeom>
          <a:noFill/>
          <a:ln>
            <a:solidFill>
              <a:srgbClr val="002060"/>
            </a:solidFill>
          </a:ln>
          <a:effectLst/>
        </p:spPr>
        <p:txBody>
          <a:bodyPr wrap="none" rtlCol="0">
            <a:noAutofit/>
          </a:bodyPr>
          <a:lstStyle/>
          <a:p>
            <a:pPr fontAlgn="t"/>
            <a:endParaRPr lang="en-US" sz="800" dirty="0">
              <a:solidFill>
                <a:srgbClr val="5F5F5F"/>
              </a:solidFill>
            </a:endParaRPr>
          </a:p>
          <a:p>
            <a:pPr fontAlgn="t"/>
            <a:r>
              <a:rPr lang="en-US" sz="800" dirty="0" smtClean="0">
                <a:solidFill>
                  <a:srgbClr val="5F5F5F"/>
                </a:solidFill>
              </a:rPr>
              <a:t>//</a:t>
            </a:r>
            <a:r>
              <a:rPr lang="en-US" sz="800" dirty="0" err="1" smtClean="0">
                <a:solidFill>
                  <a:srgbClr val="5F5F5F"/>
                </a:solidFill>
              </a:rPr>
              <a:t>gfsh</a:t>
            </a:r>
            <a:endParaRPr lang="en-US" sz="800" dirty="0" smtClean="0">
              <a:solidFill>
                <a:srgbClr val="5F5F5F"/>
              </a:solidFill>
            </a:endParaRPr>
          </a:p>
          <a:p>
            <a:pPr fontAlgn="t"/>
            <a:r>
              <a:rPr lang="en-US" sz="800" dirty="0" smtClean="0">
                <a:solidFill>
                  <a:srgbClr val="5F5F5F"/>
                </a:solidFill>
              </a:rPr>
              <a:t>create region --name=Customers --type=PARTITION_REDUNDANT --redundant-copies=2 </a:t>
            </a:r>
            <a:r>
              <a:rPr lang="en-US" sz="800" b="1" dirty="0" smtClean="0">
                <a:solidFill>
                  <a:srgbClr val="5F5F5F"/>
                </a:solidFill>
              </a:rPr>
              <a:t>--recovery-delay=10000</a:t>
            </a:r>
            <a:endParaRPr lang="en-US" sz="800" b="1" dirty="0">
              <a:solidFill>
                <a:srgbClr val="5F5F5F"/>
              </a:solidFill>
            </a:endParaRPr>
          </a:p>
        </p:txBody>
      </p:sp>
      <p:sp>
        <p:nvSpPr>
          <p:cNvPr id="72" name="AutoShape 44" descr="Left:  CustomersR"/>
          <p:cNvSpPr>
            <a:spLocks noChangeArrowheads="1"/>
          </p:cNvSpPr>
          <p:nvPr/>
        </p:nvSpPr>
        <p:spPr bwMode="auto">
          <a:xfrm>
            <a:off x="1075933" y="3516286"/>
            <a:ext cx="1958975" cy="17859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100000">
                <a:srgbClr val="000000"/>
              </a:gs>
              <a:gs pos="0">
                <a:srgbClr val="0000FF"/>
              </a:gs>
            </a:gsLst>
            <a:lin ang="10800000" scaled="1"/>
            <a:tileRect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err="1" smtClean="0">
                <a:solidFill>
                  <a:srgbClr val="FFFFFF"/>
                </a:solidFill>
              </a:rPr>
              <a:t>Customers</a:t>
            </a:r>
            <a:r>
              <a:rPr lang="en-US" sz="1050" b="1" baseline="-25000" dirty="0" err="1" smtClean="0">
                <a:solidFill>
                  <a:srgbClr val="FFFFFF"/>
                </a:solidFill>
              </a:rPr>
              <a:t>R</a:t>
            </a:r>
            <a:endParaRPr lang="en-US" sz="1050" b="1" baseline="-25000" dirty="0">
              <a:solidFill>
                <a:srgbClr val="FFFFFF"/>
              </a:solidFill>
            </a:endParaRPr>
          </a:p>
        </p:txBody>
      </p:sp>
      <p:grpSp>
        <p:nvGrpSpPr>
          <p:cNvPr id="282" name="Group 742"/>
          <p:cNvGrpSpPr/>
          <p:nvPr/>
        </p:nvGrpSpPr>
        <p:grpSpPr>
          <a:xfrm>
            <a:off x="3596100" y="3269451"/>
            <a:ext cx="323446" cy="448262"/>
            <a:chOff x="3596100" y="3259926"/>
            <a:chExt cx="323446" cy="448262"/>
          </a:xfrm>
        </p:grpSpPr>
        <p:sp>
          <p:nvSpPr>
            <p:cNvPr id="285" name="Oval 284"/>
            <p:cNvSpPr/>
            <p:nvPr/>
          </p:nvSpPr>
          <p:spPr bwMode="auto">
            <a:xfrm>
              <a:off x="3609979" y="3311572"/>
              <a:ext cx="297672" cy="105511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pic>
          <p:nvPicPr>
            <p:cNvPr id="286" name="Picture 285" descr="bucket.jpg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7241" r="17673" b="9914"/>
            <a:stretch>
              <a:fillRect/>
            </a:stretch>
          </p:blipFill>
          <p:spPr>
            <a:xfrm>
              <a:off x="3596100" y="3259926"/>
              <a:ext cx="323446" cy="447683"/>
            </a:xfrm>
            <a:prstGeom prst="rect">
              <a:avLst/>
            </a:prstGeom>
          </p:spPr>
        </p:pic>
        <p:sp>
          <p:nvSpPr>
            <p:cNvPr id="287" name="TextBox 286"/>
            <p:cNvSpPr txBox="1"/>
            <p:nvPr/>
          </p:nvSpPr>
          <p:spPr>
            <a:xfrm>
              <a:off x="3607997" y="3369634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b="1" dirty="0" smtClean="0">
                  <a:solidFill>
                    <a:srgbClr val="FFFFFF"/>
                  </a:solidFill>
                  <a:latin typeface="+mn-lt"/>
                  <a:ea typeface="+mn-ea"/>
                </a:rPr>
                <a:t>3</a:t>
              </a:r>
              <a:endParaRPr lang="en-US" sz="1600" dirty="0" smtClean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288" name="5-Point Star 287"/>
            <p:cNvSpPr/>
            <p:nvPr/>
          </p:nvSpPr>
          <p:spPr bwMode="auto">
            <a:xfrm>
              <a:off x="3726281" y="3345364"/>
              <a:ext cx="179931" cy="179930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293" name="Group 752"/>
          <p:cNvGrpSpPr/>
          <p:nvPr/>
        </p:nvGrpSpPr>
        <p:grpSpPr>
          <a:xfrm>
            <a:off x="3920427" y="3275801"/>
            <a:ext cx="323446" cy="448262"/>
            <a:chOff x="5108189" y="3579014"/>
            <a:chExt cx="323446" cy="448262"/>
          </a:xfrm>
        </p:grpSpPr>
        <p:sp>
          <p:nvSpPr>
            <p:cNvPr id="294" name="Oval 293"/>
            <p:cNvSpPr/>
            <p:nvPr/>
          </p:nvSpPr>
          <p:spPr bwMode="auto">
            <a:xfrm>
              <a:off x="5122068" y="3630660"/>
              <a:ext cx="297672" cy="105511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pic>
          <p:nvPicPr>
            <p:cNvPr id="295" name="Picture 294" descr="bucket.jpg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7241" r="17673" b="9914"/>
            <a:stretch>
              <a:fillRect/>
            </a:stretch>
          </p:blipFill>
          <p:spPr>
            <a:xfrm>
              <a:off x="5108189" y="3579014"/>
              <a:ext cx="323446" cy="447683"/>
            </a:xfrm>
            <a:prstGeom prst="rect">
              <a:avLst/>
            </a:prstGeom>
          </p:spPr>
        </p:pic>
        <p:sp>
          <p:nvSpPr>
            <p:cNvPr id="296" name="TextBox 295"/>
            <p:cNvSpPr txBox="1"/>
            <p:nvPr/>
          </p:nvSpPr>
          <p:spPr>
            <a:xfrm>
              <a:off x="5120086" y="3688722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b="1" dirty="0" smtClean="0">
                  <a:solidFill>
                    <a:srgbClr val="FFFFFF"/>
                  </a:solidFill>
                  <a:latin typeface="+mn-lt"/>
                  <a:ea typeface="+mn-ea"/>
                </a:rPr>
                <a:t>1</a:t>
              </a:r>
              <a:endParaRPr lang="en-US" sz="1600" dirty="0" smtClean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307" name="Group 804"/>
          <p:cNvGrpSpPr/>
          <p:nvPr/>
        </p:nvGrpSpPr>
        <p:grpSpPr>
          <a:xfrm>
            <a:off x="1043400" y="3269451"/>
            <a:ext cx="323446" cy="448262"/>
            <a:chOff x="3596100" y="3259926"/>
            <a:chExt cx="323446" cy="448262"/>
          </a:xfrm>
        </p:grpSpPr>
        <p:sp>
          <p:nvSpPr>
            <p:cNvPr id="308" name="Oval 307"/>
            <p:cNvSpPr/>
            <p:nvPr/>
          </p:nvSpPr>
          <p:spPr bwMode="auto">
            <a:xfrm>
              <a:off x="3609979" y="3311572"/>
              <a:ext cx="297672" cy="105511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pic>
          <p:nvPicPr>
            <p:cNvPr id="309" name="Picture 308" descr="bucket.jpg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7241" r="17673" b="9914"/>
            <a:stretch>
              <a:fillRect/>
            </a:stretch>
          </p:blipFill>
          <p:spPr>
            <a:xfrm>
              <a:off x="3596100" y="3259926"/>
              <a:ext cx="323446" cy="447683"/>
            </a:xfrm>
            <a:prstGeom prst="rect">
              <a:avLst/>
            </a:prstGeom>
          </p:spPr>
        </p:pic>
        <p:sp>
          <p:nvSpPr>
            <p:cNvPr id="310" name="TextBox 309"/>
            <p:cNvSpPr txBox="1"/>
            <p:nvPr/>
          </p:nvSpPr>
          <p:spPr>
            <a:xfrm>
              <a:off x="3607997" y="3369634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b="1" dirty="0" smtClean="0">
                  <a:solidFill>
                    <a:srgbClr val="FFFFFF"/>
                  </a:solidFill>
                  <a:latin typeface="+mn-lt"/>
                  <a:ea typeface="+mn-ea"/>
                </a:rPr>
                <a:t>1</a:t>
              </a:r>
              <a:endParaRPr lang="en-US" sz="1600" dirty="0" smtClean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311" name="5-Point Star 310"/>
            <p:cNvSpPr/>
            <p:nvPr/>
          </p:nvSpPr>
          <p:spPr bwMode="auto">
            <a:xfrm>
              <a:off x="3726281" y="3345364"/>
              <a:ext cx="179931" cy="179930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312" name="Group 809"/>
          <p:cNvGrpSpPr/>
          <p:nvPr/>
        </p:nvGrpSpPr>
        <p:grpSpPr>
          <a:xfrm>
            <a:off x="1692054" y="3274213"/>
            <a:ext cx="323446" cy="448262"/>
            <a:chOff x="5108189" y="3579014"/>
            <a:chExt cx="323446" cy="448262"/>
          </a:xfrm>
        </p:grpSpPr>
        <p:sp>
          <p:nvSpPr>
            <p:cNvPr id="313" name="Oval 312"/>
            <p:cNvSpPr/>
            <p:nvPr/>
          </p:nvSpPr>
          <p:spPr bwMode="auto">
            <a:xfrm>
              <a:off x="5122068" y="3630660"/>
              <a:ext cx="297672" cy="105511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pic>
          <p:nvPicPr>
            <p:cNvPr id="314" name="Picture 313" descr="bucket.jpg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7241" r="17673" b="9914"/>
            <a:stretch>
              <a:fillRect/>
            </a:stretch>
          </p:blipFill>
          <p:spPr>
            <a:xfrm>
              <a:off x="5108189" y="3579014"/>
              <a:ext cx="323446" cy="447683"/>
            </a:xfrm>
            <a:prstGeom prst="rect">
              <a:avLst/>
            </a:prstGeom>
          </p:spPr>
        </p:pic>
        <p:sp>
          <p:nvSpPr>
            <p:cNvPr id="315" name="TextBox 314"/>
            <p:cNvSpPr txBox="1"/>
            <p:nvPr/>
          </p:nvSpPr>
          <p:spPr>
            <a:xfrm>
              <a:off x="5120086" y="3688722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b="1" dirty="0" smtClean="0">
                  <a:solidFill>
                    <a:srgbClr val="FFFFFF"/>
                  </a:solidFill>
                  <a:latin typeface="+mn-lt"/>
                  <a:ea typeface="+mn-ea"/>
                </a:rPr>
                <a:t>5</a:t>
              </a:r>
              <a:endParaRPr lang="en-US" sz="1600" dirty="0" smtClean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316" name="5-Point Star 315"/>
            <p:cNvSpPr/>
            <p:nvPr/>
          </p:nvSpPr>
          <p:spPr bwMode="auto">
            <a:xfrm>
              <a:off x="5238370" y="3664452"/>
              <a:ext cx="179931" cy="179930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321" name="Group 819"/>
          <p:cNvGrpSpPr/>
          <p:nvPr/>
        </p:nvGrpSpPr>
        <p:grpSpPr>
          <a:xfrm>
            <a:off x="2016381" y="3276595"/>
            <a:ext cx="323446" cy="448262"/>
            <a:chOff x="5108189" y="3579014"/>
            <a:chExt cx="323446" cy="448262"/>
          </a:xfrm>
        </p:grpSpPr>
        <p:sp>
          <p:nvSpPr>
            <p:cNvPr id="322" name="Oval 321"/>
            <p:cNvSpPr/>
            <p:nvPr/>
          </p:nvSpPr>
          <p:spPr bwMode="auto">
            <a:xfrm>
              <a:off x="5122068" y="3630660"/>
              <a:ext cx="297672" cy="105511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pic>
          <p:nvPicPr>
            <p:cNvPr id="323" name="Picture 322" descr="bucket.jpg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7241" r="17673" b="9914"/>
            <a:stretch>
              <a:fillRect/>
            </a:stretch>
          </p:blipFill>
          <p:spPr>
            <a:xfrm>
              <a:off x="5108189" y="3579014"/>
              <a:ext cx="323446" cy="447683"/>
            </a:xfrm>
            <a:prstGeom prst="rect">
              <a:avLst/>
            </a:prstGeom>
          </p:spPr>
        </p:pic>
        <p:sp>
          <p:nvSpPr>
            <p:cNvPr id="324" name="TextBox 323"/>
            <p:cNvSpPr txBox="1"/>
            <p:nvPr/>
          </p:nvSpPr>
          <p:spPr>
            <a:xfrm>
              <a:off x="5120086" y="3688722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b="1" dirty="0" smtClean="0">
                  <a:solidFill>
                    <a:srgbClr val="FFFFFF"/>
                  </a:solidFill>
                  <a:latin typeface="+mn-lt"/>
                  <a:ea typeface="+mn-ea"/>
                </a:rPr>
                <a:t>4</a:t>
              </a:r>
              <a:endParaRPr lang="en-US" sz="1600" dirty="0" smtClean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337" name="Group 336"/>
          <p:cNvGrpSpPr/>
          <p:nvPr/>
        </p:nvGrpSpPr>
        <p:grpSpPr>
          <a:xfrm>
            <a:off x="4569081" y="3276595"/>
            <a:ext cx="323446" cy="448262"/>
            <a:chOff x="4569081" y="1447795"/>
            <a:chExt cx="323446" cy="448262"/>
          </a:xfrm>
        </p:grpSpPr>
        <p:grpSp>
          <p:nvGrpSpPr>
            <p:cNvPr id="338" name="Group 756"/>
            <p:cNvGrpSpPr/>
            <p:nvPr/>
          </p:nvGrpSpPr>
          <p:grpSpPr>
            <a:xfrm>
              <a:off x="4569081" y="1447795"/>
              <a:ext cx="323446" cy="448262"/>
              <a:chOff x="5108189" y="3579014"/>
              <a:chExt cx="323446" cy="448262"/>
            </a:xfrm>
          </p:grpSpPr>
          <p:sp>
            <p:nvSpPr>
              <p:cNvPr id="340" name="Oval 339"/>
              <p:cNvSpPr/>
              <p:nvPr/>
            </p:nvSpPr>
            <p:spPr bwMode="auto">
              <a:xfrm>
                <a:off x="5122068" y="3630660"/>
                <a:ext cx="297672" cy="105511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341" name="Picture 340" descr="bucket.jpg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7241" r="17673" b="9914"/>
              <a:stretch>
                <a:fillRect/>
              </a:stretch>
            </p:blipFill>
            <p:spPr>
              <a:xfrm>
                <a:off x="5108189" y="3579014"/>
                <a:ext cx="323446" cy="447683"/>
              </a:xfrm>
              <a:prstGeom prst="rect">
                <a:avLst/>
              </a:prstGeom>
            </p:spPr>
          </p:pic>
          <p:sp>
            <p:nvSpPr>
              <p:cNvPr id="342" name="TextBox 341"/>
              <p:cNvSpPr txBox="1"/>
              <p:nvPr/>
            </p:nvSpPr>
            <p:spPr>
              <a:xfrm>
                <a:off x="5120086" y="3688722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b="1" dirty="0" smtClean="0">
                    <a:solidFill>
                      <a:srgbClr val="FFFFFF"/>
                    </a:solidFill>
                    <a:latin typeface="+mn-lt"/>
                    <a:ea typeface="+mn-ea"/>
                  </a:rPr>
                  <a:t>4</a:t>
                </a:r>
                <a:endParaRPr lang="en-US" sz="1600" dirty="0" smtClean="0">
                  <a:solidFill>
                    <a:srgbClr val="FFFFFF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339" name="5-Point Star 338"/>
            <p:cNvSpPr/>
            <p:nvPr/>
          </p:nvSpPr>
          <p:spPr bwMode="auto">
            <a:xfrm>
              <a:off x="4700211" y="1526089"/>
              <a:ext cx="179931" cy="179930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4244754" y="3274213"/>
            <a:ext cx="323446" cy="448262"/>
            <a:chOff x="4244754" y="3274213"/>
            <a:chExt cx="323446" cy="448262"/>
          </a:xfrm>
        </p:grpSpPr>
        <p:grpSp>
          <p:nvGrpSpPr>
            <p:cNvPr id="289" name="Group 747"/>
            <p:cNvGrpSpPr/>
            <p:nvPr/>
          </p:nvGrpSpPr>
          <p:grpSpPr>
            <a:xfrm>
              <a:off x="4244754" y="3274213"/>
              <a:ext cx="323446" cy="448262"/>
              <a:chOff x="5108189" y="3579014"/>
              <a:chExt cx="323446" cy="448262"/>
            </a:xfrm>
          </p:grpSpPr>
          <p:sp>
            <p:nvSpPr>
              <p:cNvPr id="290" name="Oval 289"/>
              <p:cNvSpPr/>
              <p:nvPr/>
            </p:nvSpPr>
            <p:spPr bwMode="auto">
              <a:xfrm>
                <a:off x="5122068" y="3630660"/>
                <a:ext cx="297672" cy="105511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291" name="Picture 290" descr="bucket.jpg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7241" r="17673" b="9914"/>
              <a:stretch>
                <a:fillRect/>
              </a:stretch>
            </p:blipFill>
            <p:spPr>
              <a:xfrm>
                <a:off x="5108189" y="3579014"/>
                <a:ext cx="323446" cy="447683"/>
              </a:xfrm>
              <a:prstGeom prst="rect">
                <a:avLst/>
              </a:prstGeom>
            </p:spPr>
          </p:pic>
          <p:sp>
            <p:nvSpPr>
              <p:cNvPr id="292" name="TextBox 291"/>
              <p:cNvSpPr txBox="1"/>
              <p:nvPr/>
            </p:nvSpPr>
            <p:spPr>
              <a:xfrm>
                <a:off x="5120086" y="3688722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b="1" dirty="0" smtClean="0">
                    <a:solidFill>
                      <a:srgbClr val="FFFFFF"/>
                    </a:solidFill>
                    <a:latin typeface="+mn-lt"/>
                    <a:ea typeface="+mn-ea"/>
                  </a:rPr>
                  <a:t>2</a:t>
                </a:r>
                <a:endParaRPr lang="en-US" sz="1600" dirty="0" smtClean="0">
                  <a:solidFill>
                    <a:srgbClr val="FFFFFF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343" name="5-Point Star 342"/>
            <p:cNvSpPr/>
            <p:nvPr/>
          </p:nvSpPr>
          <p:spPr bwMode="auto">
            <a:xfrm>
              <a:off x="4382711" y="3354889"/>
              <a:ext cx="179931" cy="179930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346" name="Group 345"/>
          <p:cNvGrpSpPr/>
          <p:nvPr/>
        </p:nvGrpSpPr>
        <p:grpSpPr>
          <a:xfrm>
            <a:off x="1367727" y="3269451"/>
            <a:ext cx="323446" cy="448262"/>
            <a:chOff x="1367727" y="3269451"/>
            <a:chExt cx="323446" cy="448262"/>
          </a:xfrm>
        </p:grpSpPr>
        <p:grpSp>
          <p:nvGrpSpPr>
            <p:cNvPr id="317" name="Group 814"/>
            <p:cNvGrpSpPr/>
            <p:nvPr/>
          </p:nvGrpSpPr>
          <p:grpSpPr>
            <a:xfrm>
              <a:off x="1367727" y="3269451"/>
              <a:ext cx="323446" cy="448262"/>
              <a:chOff x="5108189" y="3579014"/>
              <a:chExt cx="323446" cy="448262"/>
            </a:xfrm>
          </p:grpSpPr>
          <p:sp>
            <p:nvSpPr>
              <p:cNvPr id="318" name="Oval 317"/>
              <p:cNvSpPr/>
              <p:nvPr/>
            </p:nvSpPr>
            <p:spPr bwMode="auto">
              <a:xfrm>
                <a:off x="5122068" y="3630660"/>
                <a:ext cx="297672" cy="105511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319" name="Picture 318" descr="bucket.jpg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7241" r="17673" b="9914"/>
              <a:stretch>
                <a:fillRect/>
              </a:stretch>
            </p:blipFill>
            <p:spPr>
              <a:xfrm>
                <a:off x="5108189" y="3579014"/>
                <a:ext cx="323446" cy="447683"/>
              </a:xfrm>
              <a:prstGeom prst="rect">
                <a:avLst/>
              </a:prstGeom>
            </p:spPr>
          </p:pic>
          <p:sp>
            <p:nvSpPr>
              <p:cNvPr id="320" name="TextBox 319"/>
              <p:cNvSpPr txBox="1"/>
              <p:nvPr/>
            </p:nvSpPr>
            <p:spPr>
              <a:xfrm>
                <a:off x="5120086" y="3688722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b="1" dirty="0" smtClean="0">
                    <a:solidFill>
                      <a:srgbClr val="FFFFFF"/>
                    </a:solidFill>
                    <a:latin typeface="+mn-lt"/>
                    <a:ea typeface="+mn-ea"/>
                  </a:rPr>
                  <a:t>6</a:t>
                </a:r>
                <a:endParaRPr lang="en-US" sz="1600" dirty="0" smtClean="0">
                  <a:solidFill>
                    <a:srgbClr val="FFFFFF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344" name="5-Point Star 343"/>
            <p:cNvSpPr/>
            <p:nvPr/>
          </p:nvSpPr>
          <p:spPr bwMode="auto">
            <a:xfrm>
              <a:off x="1499811" y="3354889"/>
              <a:ext cx="179931" cy="179930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347" name="Group 747"/>
          <p:cNvGrpSpPr/>
          <p:nvPr/>
        </p:nvGrpSpPr>
        <p:grpSpPr>
          <a:xfrm>
            <a:off x="4244754" y="3274213"/>
            <a:ext cx="323446" cy="448262"/>
            <a:chOff x="5108189" y="3579014"/>
            <a:chExt cx="323446" cy="448262"/>
          </a:xfrm>
        </p:grpSpPr>
        <p:sp>
          <p:nvSpPr>
            <p:cNvPr id="348" name="Oval 347"/>
            <p:cNvSpPr/>
            <p:nvPr/>
          </p:nvSpPr>
          <p:spPr bwMode="auto">
            <a:xfrm>
              <a:off x="5122068" y="3630660"/>
              <a:ext cx="297672" cy="105511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pic>
          <p:nvPicPr>
            <p:cNvPr id="349" name="Picture 348" descr="bucket.jpg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7241" r="17673" b="9914"/>
            <a:stretch>
              <a:fillRect/>
            </a:stretch>
          </p:blipFill>
          <p:spPr>
            <a:xfrm>
              <a:off x="5108189" y="3579014"/>
              <a:ext cx="323446" cy="447683"/>
            </a:xfrm>
            <a:prstGeom prst="rect">
              <a:avLst/>
            </a:prstGeom>
          </p:spPr>
        </p:pic>
        <p:sp>
          <p:nvSpPr>
            <p:cNvPr id="350" name="TextBox 349"/>
            <p:cNvSpPr txBox="1"/>
            <p:nvPr/>
          </p:nvSpPr>
          <p:spPr>
            <a:xfrm>
              <a:off x="5120086" y="3688722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b="1" dirty="0" smtClean="0">
                  <a:solidFill>
                    <a:srgbClr val="FFFFFF"/>
                  </a:solidFill>
                  <a:latin typeface="+mn-lt"/>
                  <a:ea typeface="+mn-ea"/>
                </a:rPr>
                <a:t>2</a:t>
              </a:r>
              <a:endParaRPr lang="en-US" sz="1600" dirty="0" smtClean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351" name="Group 814"/>
          <p:cNvGrpSpPr/>
          <p:nvPr/>
        </p:nvGrpSpPr>
        <p:grpSpPr>
          <a:xfrm>
            <a:off x="1367727" y="3269451"/>
            <a:ext cx="323446" cy="448262"/>
            <a:chOff x="5108189" y="3579014"/>
            <a:chExt cx="323446" cy="448262"/>
          </a:xfrm>
        </p:grpSpPr>
        <p:sp>
          <p:nvSpPr>
            <p:cNvPr id="352" name="Oval 351"/>
            <p:cNvSpPr/>
            <p:nvPr/>
          </p:nvSpPr>
          <p:spPr bwMode="auto">
            <a:xfrm>
              <a:off x="5122068" y="3630660"/>
              <a:ext cx="297672" cy="105511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pic>
          <p:nvPicPr>
            <p:cNvPr id="353" name="Picture 352" descr="bucket.jpg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7241" r="17673" b="9914"/>
            <a:stretch>
              <a:fillRect/>
            </a:stretch>
          </p:blipFill>
          <p:spPr>
            <a:xfrm>
              <a:off x="5108189" y="3579014"/>
              <a:ext cx="323446" cy="447683"/>
            </a:xfrm>
            <a:prstGeom prst="rect">
              <a:avLst/>
            </a:prstGeom>
          </p:spPr>
        </p:pic>
        <p:sp>
          <p:nvSpPr>
            <p:cNvPr id="354" name="TextBox 353"/>
            <p:cNvSpPr txBox="1"/>
            <p:nvPr/>
          </p:nvSpPr>
          <p:spPr>
            <a:xfrm>
              <a:off x="5120086" y="3688722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b="1" dirty="0" smtClean="0">
                  <a:solidFill>
                    <a:srgbClr val="FFFFFF"/>
                  </a:solidFill>
                  <a:latin typeface="+mn-lt"/>
                  <a:ea typeface="+mn-ea"/>
                </a:rPr>
                <a:t>6</a:t>
              </a:r>
              <a:endParaRPr lang="en-US" sz="1600" dirty="0" smtClean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355" name="Group 809"/>
          <p:cNvGrpSpPr/>
          <p:nvPr/>
        </p:nvGrpSpPr>
        <p:grpSpPr>
          <a:xfrm>
            <a:off x="1692054" y="3274213"/>
            <a:ext cx="323446" cy="448262"/>
            <a:chOff x="5108189" y="3579014"/>
            <a:chExt cx="323446" cy="448262"/>
          </a:xfrm>
        </p:grpSpPr>
        <p:sp>
          <p:nvSpPr>
            <p:cNvPr id="356" name="Oval 355"/>
            <p:cNvSpPr/>
            <p:nvPr/>
          </p:nvSpPr>
          <p:spPr bwMode="auto">
            <a:xfrm>
              <a:off x="5122068" y="3630660"/>
              <a:ext cx="297672" cy="105511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pic>
          <p:nvPicPr>
            <p:cNvPr id="357" name="Picture 356" descr="bucket.jpg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7241" r="17673" b="9914"/>
            <a:stretch>
              <a:fillRect/>
            </a:stretch>
          </p:blipFill>
          <p:spPr>
            <a:xfrm>
              <a:off x="5108189" y="3579014"/>
              <a:ext cx="323446" cy="447683"/>
            </a:xfrm>
            <a:prstGeom prst="rect">
              <a:avLst/>
            </a:prstGeom>
          </p:spPr>
        </p:pic>
        <p:sp>
          <p:nvSpPr>
            <p:cNvPr id="358" name="TextBox 357"/>
            <p:cNvSpPr txBox="1"/>
            <p:nvPr/>
          </p:nvSpPr>
          <p:spPr>
            <a:xfrm>
              <a:off x="5120086" y="3688722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b="1" dirty="0" smtClean="0">
                  <a:solidFill>
                    <a:srgbClr val="FFFFFF"/>
                  </a:solidFill>
                  <a:latin typeface="+mn-lt"/>
                  <a:ea typeface="+mn-ea"/>
                </a:rPr>
                <a:t>5</a:t>
              </a:r>
              <a:endParaRPr lang="en-US" sz="1600" dirty="0" smtClean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394" name="Group 742"/>
          <p:cNvGrpSpPr/>
          <p:nvPr/>
        </p:nvGrpSpPr>
        <p:grpSpPr>
          <a:xfrm>
            <a:off x="3596100" y="3269451"/>
            <a:ext cx="323446" cy="448262"/>
            <a:chOff x="3596100" y="3259926"/>
            <a:chExt cx="323446" cy="448262"/>
          </a:xfrm>
        </p:grpSpPr>
        <p:sp>
          <p:nvSpPr>
            <p:cNvPr id="395" name="Oval 394"/>
            <p:cNvSpPr/>
            <p:nvPr/>
          </p:nvSpPr>
          <p:spPr bwMode="auto">
            <a:xfrm>
              <a:off x="3609979" y="3311572"/>
              <a:ext cx="297672" cy="105511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pic>
          <p:nvPicPr>
            <p:cNvPr id="396" name="Picture 395" descr="bucket.jpg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7241" r="17673" b="9914"/>
            <a:stretch>
              <a:fillRect/>
            </a:stretch>
          </p:blipFill>
          <p:spPr>
            <a:xfrm>
              <a:off x="3596100" y="3259926"/>
              <a:ext cx="323446" cy="447683"/>
            </a:xfrm>
            <a:prstGeom prst="rect">
              <a:avLst/>
            </a:prstGeom>
          </p:spPr>
        </p:pic>
        <p:sp>
          <p:nvSpPr>
            <p:cNvPr id="397" name="TextBox 396"/>
            <p:cNvSpPr txBox="1"/>
            <p:nvPr/>
          </p:nvSpPr>
          <p:spPr>
            <a:xfrm>
              <a:off x="3607997" y="3369634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b="1" dirty="0" smtClean="0">
                  <a:solidFill>
                    <a:srgbClr val="FFFFFF"/>
                  </a:solidFill>
                  <a:latin typeface="+mn-lt"/>
                  <a:ea typeface="+mn-ea"/>
                </a:rPr>
                <a:t>3</a:t>
              </a:r>
              <a:endParaRPr lang="en-US" sz="1600" dirty="0" smtClean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347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34568E-6 C -0.00382 -0.04413 -0.00747 -0.08796 0.04305 -0.10864 C 0.09357 -0.12932 0.24635 -0.14197 0.30347 -0.12345 C 0.36059 -0.10494 0.37326 -0.05123 0.38611 0.00247 " pathEditMode="relative" rAng="0" ptsTypes="aaaA">
                                      <p:cBhvr>
                                        <p:cTn id="10" dur="1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00" y="-7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7.16049E-6 C -3.61111E-6 -0.05462 0.00017 -0.10895 -0.01667 -0.13086 C -0.03351 -0.15277 -0.08073 -0.15277 -0.10069 -0.13086 C -0.12066 -0.10895 -0.12882 -0.05401 -0.1368 0.00124 " pathEditMode="relative" ptsTypes="aaaA">
                                      <p:cBhvr>
                                        <p:cTn id="17" dur="10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0.00247 C -0.00122 -0.04229 -0.00226 -0.08704 0.04514 -0.10864 C 0.09253 -0.13025 0.22725 -0.14537 0.28403 -0.12716 C 0.3408 -0.10895 0.36337 -0.05463 0.38611 1.7284E-6 " pathEditMode="relative" rAng="0" ptsTypes="aaaA">
                                      <p:cBhvr>
                                        <p:cTn id="24" dur="1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00" y="-7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0.00741 C -0.00538 -0.04722 -0.01059 -0.10185 -0.03125 -0.12593 C -0.05191 -0.15 -0.10017 -0.15803 -0.12361 -0.13704 C -0.14704 -0.11605 -0.15937 -0.05803 -0.17152 1.7284E-6 " pathEditMode="relative" rAng="0" ptsTypes="aaaA">
                                      <p:cBhvr>
                                        <p:cTn id="31" dur="10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00" y="-8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3"/>
          <p:cNvGrpSpPr/>
          <p:nvPr/>
        </p:nvGrpSpPr>
        <p:grpSpPr>
          <a:xfrm>
            <a:off x="1032382" y="1269207"/>
            <a:ext cx="2185988" cy="1246585"/>
            <a:chOff x="1032382" y="1393032"/>
            <a:chExt cx="2185988" cy="1246585"/>
          </a:xfrm>
        </p:grpSpPr>
        <p:grpSp>
          <p:nvGrpSpPr>
            <p:cNvPr id="3" name="Group 67"/>
            <p:cNvGrpSpPr/>
            <p:nvPr/>
          </p:nvGrpSpPr>
          <p:grpSpPr>
            <a:xfrm>
              <a:off x="1032382" y="1393032"/>
              <a:ext cx="2185988" cy="1246585"/>
              <a:chOff x="3467100" y="1393032"/>
              <a:chExt cx="2185988" cy="1246585"/>
            </a:xfrm>
          </p:grpSpPr>
          <p:sp>
            <p:nvSpPr>
              <p:cNvPr id="603140" name="Rectangle 4"/>
              <p:cNvSpPr>
                <a:spLocks noChangeArrowheads="1"/>
              </p:cNvSpPr>
              <p:nvPr/>
            </p:nvSpPr>
            <p:spPr bwMode="auto">
              <a:xfrm>
                <a:off x="3467100" y="1404938"/>
                <a:ext cx="2156236" cy="1234679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3141" name="Text Box 5"/>
              <p:cNvSpPr txBox="1">
                <a:spLocks noChangeArrowheads="1"/>
              </p:cNvSpPr>
              <p:nvPr/>
            </p:nvSpPr>
            <p:spPr bwMode="auto">
              <a:xfrm>
                <a:off x="4851350" y="1393032"/>
                <a:ext cx="801738" cy="23098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marL="171450" indent="-171450" algn="l">
                  <a:tabLst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r>
                  <a:rPr lang="en-US" sz="900" b="1" dirty="0">
                    <a:solidFill>
                      <a:schemeClr val="tx1"/>
                    </a:solidFill>
                  </a:rPr>
                  <a:t>Application</a:t>
                </a:r>
              </a:p>
            </p:txBody>
          </p:sp>
        </p:grpSp>
        <p:pic>
          <p:nvPicPr>
            <p:cNvPr id="83" name="Picture 82" descr="order managment app.jpg"/>
            <p:cNvPicPr>
              <a:picLocks noChangeAspect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>
            <a:xfrm>
              <a:off x="1419225" y="1508455"/>
              <a:ext cx="771525" cy="448932"/>
            </a:xfrm>
            <a:prstGeom prst="rect">
              <a:avLst/>
            </a:prstGeom>
          </p:spPr>
        </p:pic>
      </p:grpSp>
      <p:sp>
        <p:nvSpPr>
          <p:cNvPr id="603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Cache Operations</a:t>
            </a:r>
            <a:endParaRPr lang="en-US" dirty="0"/>
          </a:p>
        </p:txBody>
      </p:sp>
      <p:grpSp>
        <p:nvGrpSpPr>
          <p:cNvPr id="4" name="Group 79"/>
          <p:cNvGrpSpPr/>
          <p:nvPr/>
        </p:nvGrpSpPr>
        <p:grpSpPr>
          <a:xfrm>
            <a:off x="1033459" y="2443163"/>
            <a:ext cx="2160671" cy="1307308"/>
            <a:chOff x="1033459" y="2566988"/>
            <a:chExt cx="2160671" cy="1307308"/>
          </a:xfrm>
        </p:grpSpPr>
        <p:grpSp>
          <p:nvGrpSpPr>
            <p:cNvPr id="5" name="Group 78"/>
            <p:cNvGrpSpPr/>
            <p:nvPr/>
          </p:nvGrpSpPr>
          <p:grpSpPr>
            <a:xfrm>
              <a:off x="1033459" y="2566988"/>
              <a:ext cx="2155159" cy="1307308"/>
              <a:chOff x="1033459" y="2566988"/>
              <a:chExt cx="2155159" cy="1307308"/>
            </a:xfrm>
          </p:grpSpPr>
          <p:sp>
            <p:nvSpPr>
              <p:cNvPr id="54" name="Rectangle 4"/>
              <p:cNvSpPr>
                <a:spLocks noChangeArrowheads="1"/>
              </p:cNvSpPr>
              <p:nvPr/>
            </p:nvSpPr>
            <p:spPr bwMode="auto">
              <a:xfrm>
                <a:off x="1033558" y="2639617"/>
                <a:ext cx="2155060" cy="1234679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3161" name="Rectangle 25"/>
              <p:cNvSpPr>
                <a:spLocks noChangeArrowheads="1"/>
              </p:cNvSpPr>
              <p:nvPr/>
            </p:nvSpPr>
            <p:spPr bwMode="auto">
              <a:xfrm>
                <a:off x="1038320" y="2606283"/>
                <a:ext cx="2144330" cy="110333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77" name="Straight Connector 76"/>
              <p:cNvCxnSpPr/>
              <p:nvPr/>
            </p:nvCxnSpPr>
            <p:spPr bwMode="auto">
              <a:xfrm rot="5400000">
                <a:off x="920350" y="2680097"/>
                <a:ext cx="226218" cy="0"/>
              </a:xfrm>
              <a:prstGeom prst="line">
                <a:avLst/>
              </a:prstGeom>
              <a:solidFill>
                <a:srgbClr val="0095D3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8" name="Straight Connector 77"/>
              <p:cNvCxnSpPr/>
              <p:nvPr/>
            </p:nvCxnSpPr>
            <p:spPr bwMode="auto">
              <a:xfrm rot="5400000">
                <a:off x="3075509" y="2680097"/>
                <a:ext cx="226218" cy="0"/>
              </a:xfrm>
              <a:prstGeom prst="line">
                <a:avLst/>
              </a:prstGeom>
              <a:solidFill>
                <a:srgbClr val="0095D3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603160" name="Text Box 24"/>
            <p:cNvSpPr txBox="1">
              <a:spLocks noChangeArrowheads="1"/>
            </p:cNvSpPr>
            <p:nvPr/>
          </p:nvSpPr>
          <p:spPr bwMode="auto">
            <a:xfrm>
              <a:off x="2669243" y="3643315"/>
              <a:ext cx="524887" cy="23098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171450" indent="-171450" algn="l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900" b="1" dirty="0">
                  <a:solidFill>
                    <a:schemeClr val="tx1"/>
                  </a:solidFill>
                </a:rPr>
                <a:t>Cache</a:t>
              </a:r>
            </a:p>
          </p:txBody>
        </p:sp>
      </p:grpSp>
      <p:sp>
        <p:nvSpPr>
          <p:cNvPr id="603180" name="AutoShape 44"/>
          <p:cNvSpPr>
            <a:spLocks noChangeArrowheads="1"/>
          </p:cNvSpPr>
          <p:nvPr/>
        </p:nvSpPr>
        <p:spPr bwMode="auto">
          <a:xfrm>
            <a:off x="1132394" y="2876550"/>
            <a:ext cx="1958975" cy="330994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200" b="1">
                <a:solidFill>
                  <a:srgbClr val="FFFFFF"/>
                </a:solidFill>
              </a:rPr>
              <a:t>Region</a:t>
            </a:r>
          </a:p>
        </p:txBody>
      </p:sp>
      <p:grpSp>
        <p:nvGrpSpPr>
          <p:cNvPr id="17" name="Group 72"/>
          <p:cNvGrpSpPr/>
          <p:nvPr/>
        </p:nvGrpSpPr>
        <p:grpSpPr>
          <a:xfrm>
            <a:off x="2508759" y="2326483"/>
            <a:ext cx="214313" cy="542925"/>
            <a:chOff x="4943477" y="2450308"/>
            <a:chExt cx="214313" cy="542925"/>
          </a:xfrm>
        </p:grpSpPr>
        <p:sp>
          <p:nvSpPr>
            <p:cNvPr id="18" name="Arc 40"/>
            <p:cNvSpPr>
              <a:spLocks/>
            </p:cNvSpPr>
            <p:nvPr/>
          </p:nvSpPr>
          <p:spPr bwMode="auto">
            <a:xfrm flipV="1">
              <a:off x="4943477" y="2828927"/>
              <a:ext cx="214313" cy="16430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41"/>
            <p:cNvSpPr>
              <a:spLocks noChangeShapeType="1"/>
            </p:cNvSpPr>
            <p:nvPr/>
          </p:nvSpPr>
          <p:spPr bwMode="auto">
            <a:xfrm flipV="1">
              <a:off x="5157789" y="2450308"/>
              <a:ext cx="0" cy="3786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71"/>
          <p:cNvGrpSpPr/>
          <p:nvPr/>
        </p:nvGrpSpPr>
        <p:grpSpPr>
          <a:xfrm>
            <a:off x="2053146" y="2063355"/>
            <a:ext cx="481013" cy="806054"/>
            <a:chOff x="4487864" y="2187180"/>
            <a:chExt cx="481013" cy="806054"/>
          </a:xfrm>
        </p:grpSpPr>
        <p:sp>
          <p:nvSpPr>
            <p:cNvPr id="21" name="Arc 39"/>
            <p:cNvSpPr>
              <a:spLocks/>
            </p:cNvSpPr>
            <p:nvPr/>
          </p:nvSpPr>
          <p:spPr bwMode="auto">
            <a:xfrm rot="5400000" flipV="1">
              <a:off x="4748911" y="2798665"/>
              <a:ext cx="170854" cy="218283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42"/>
            <p:cNvSpPr>
              <a:spLocks noChangeShapeType="1"/>
            </p:cNvSpPr>
            <p:nvPr/>
          </p:nvSpPr>
          <p:spPr bwMode="auto">
            <a:xfrm flipV="1">
              <a:off x="4724402" y="2187180"/>
              <a:ext cx="0" cy="6417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 Box 43"/>
            <p:cNvSpPr txBox="1">
              <a:spLocks noChangeArrowheads="1"/>
            </p:cNvSpPr>
            <p:nvPr/>
          </p:nvSpPr>
          <p:spPr bwMode="auto">
            <a:xfrm>
              <a:off x="4487864" y="2576514"/>
              <a:ext cx="481013" cy="184547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171450" indent="-171450" algn="l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600" b="1">
                  <a:solidFill>
                    <a:schemeClr val="tx1"/>
                  </a:solidFill>
                </a:rPr>
                <a:t>get(key)</a:t>
              </a:r>
            </a:p>
          </p:txBody>
        </p:sp>
      </p:grpSp>
      <p:grpSp>
        <p:nvGrpSpPr>
          <p:cNvPr id="24" name="Group 45"/>
          <p:cNvGrpSpPr>
            <a:grpSpLocks/>
          </p:cNvGrpSpPr>
          <p:nvPr/>
        </p:nvGrpSpPr>
        <p:grpSpPr bwMode="auto">
          <a:xfrm>
            <a:off x="1240342" y="2247901"/>
            <a:ext cx="701674" cy="621506"/>
            <a:chOff x="2237" y="2226"/>
            <a:chExt cx="442" cy="522"/>
          </a:xfrm>
        </p:grpSpPr>
        <p:sp>
          <p:nvSpPr>
            <p:cNvPr id="25" name="Line 46"/>
            <p:cNvSpPr>
              <a:spLocks noChangeShapeType="1"/>
            </p:cNvSpPr>
            <p:nvPr/>
          </p:nvSpPr>
          <p:spPr bwMode="auto">
            <a:xfrm>
              <a:off x="2463" y="2226"/>
              <a:ext cx="0" cy="5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 Box 47"/>
            <p:cNvSpPr txBox="1">
              <a:spLocks noChangeArrowheads="1"/>
            </p:cNvSpPr>
            <p:nvPr/>
          </p:nvSpPr>
          <p:spPr bwMode="auto">
            <a:xfrm>
              <a:off x="2237" y="2398"/>
              <a:ext cx="442" cy="155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171450" indent="-171450" algn="l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600" b="1">
                  <a:solidFill>
                    <a:schemeClr val="tx1"/>
                  </a:solidFill>
                </a:rPr>
                <a:t>put(key,value)</a:t>
              </a:r>
            </a:p>
          </p:txBody>
        </p:sp>
      </p:grpSp>
      <p:pic>
        <p:nvPicPr>
          <p:cNvPr id="27" name="Picture 20" descr="MCDD01775_0000[1]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2214472" y="1915752"/>
            <a:ext cx="150423" cy="139196"/>
          </a:xfrm>
          <a:prstGeom prst="rect">
            <a:avLst/>
          </a:prstGeom>
          <a:noFill/>
        </p:spPr>
      </p:pic>
      <p:grpSp>
        <p:nvGrpSpPr>
          <p:cNvPr id="28" name="Group 69"/>
          <p:cNvGrpSpPr/>
          <p:nvPr/>
        </p:nvGrpSpPr>
        <p:grpSpPr>
          <a:xfrm>
            <a:off x="1191132" y="1891899"/>
            <a:ext cx="613609" cy="492918"/>
            <a:chOff x="3625850" y="2015724"/>
            <a:chExt cx="613609" cy="492918"/>
          </a:xfrm>
        </p:grpSpPr>
        <p:sp>
          <p:nvSpPr>
            <p:cNvPr id="29" name="Line 10"/>
            <p:cNvSpPr>
              <a:spLocks noChangeShapeType="1"/>
            </p:cNvSpPr>
            <p:nvPr/>
          </p:nvSpPr>
          <p:spPr bwMode="auto">
            <a:xfrm>
              <a:off x="3761230" y="2095972"/>
              <a:ext cx="911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30" name="Picture 20" descr="MCDD01775_0000[1]"/>
            <p:cNvPicPr>
              <a:picLocks noChangeAspect="1"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auto">
            <a:xfrm>
              <a:off x="3625850" y="2026373"/>
              <a:ext cx="150423" cy="139196"/>
            </a:xfrm>
            <a:prstGeom prst="rect">
              <a:avLst/>
            </a:prstGeom>
            <a:noFill/>
          </p:spPr>
        </p:pic>
        <p:grpSp>
          <p:nvGrpSpPr>
            <p:cNvPr id="31" name="Group 26"/>
            <p:cNvGrpSpPr>
              <a:grpSpLocks/>
            </p:cNvGrpSpPr>
            <p:nvPr/>
          </p:nvGrpSpPr>
          <p:grpSpPr bwMode="auto">
            <a:xfrm>
              <a:off x="3828199" y="2015724"/>
              <a:ext cx="411268" cy="492918"/>
              <a:chOff x="2980" y="2203"/>
              <a:chExt cx="349" cy="414"/>
            </a:xfrm>
          </p:grpSpPr>
          <p:pic>
            <p:nvPicPr>
              <p:cNvPr id="32" name="Picture 27" descr="MCED00214_0000[1]"/>
              <p:cNvPicPr>
                <a:picLocks noChangeAspect="1" noChangeArrowheads="1"/>
              </p:cNvPicPr>
              <p:nvPr/>
            </p:nvPicPr>
            <p:blipFill>
              <a:blip r:embed="rId5" cstate="email"/>
              <a:srcRect/>
              <a:stretch>
                <a:fillRect/>
              </a:stretch>
            </p:blipFill>
            <p:spPr bwMode="auto">
              <a:xfrm>
                <a:off x="3047" y="2269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33" name="Picture 28" descr="MCED00214_0000[1]"/>
              <p:cNvPicPr>
                <a:picLocks noChangeAspect="1" noChangeArrowheads="1"/>
              </p:cNvPicPr>
              <p:nvPr/>
            </p:nvPicPr>
            <p:blipFill>
              <a:blip r:embed="rId5" cstate="email"/>
              <a:srcRect/>
              <a:stretch>
                <a:fillRect/>
              </a:stretch>
            </p:blipFill>
            <p:spPr bwMode="auto">
              <a:xfrm>
                <a:off x="3146" y="2269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34" name="Picture 29" descr="MCED00214_0000[1]"/>
              <p:cNvPicPr>
                <a:picLocks noChangeAspect="1" noChangeArrowheads="1"/>
              </p:cNvPicPr>
              <p:nvPr/>
            </p:nvPicPr>
            <p:blipFill>
              <a:blip r:embed="rId5" cstate="email"/>
              <a:srcRect/>
              <a:stretch>
                <a:fillRect/>
              </a:stretch>
            </p:blipFill>
            <p:spPr bwMode="auto">
              <a:xfrm>
                <a:off x="3047" y="2368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35" name="Picture 30" descr="MCED00214_0000[1]"/>
              <p:cNvPicPr>
                <a:picLocks noChangeAspect="1" noChangeArrowheads="1"/>
              </p:cNvPicPr>
              <p:nvPr/>
            </p:nvPicPr>
            <p:blipFill>
              <a:blip r:embed="rId5" cstate="email"/>
              <a:srcRect/>
              <a:stretch>
                <a:fillRect/>
              </a:stretch>
            </p:blipFill>
            <p:spPr bwMode="auto">
              <a:xfrm>
                <a:off x="3212" y="2203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36" name="Picture 31" descr="MCED00214_0000[1]"/>
              <p:cNvPicPr>
                <a:picLocks noChangeAspect="1" noChangeArrowheads="1"/>
              </p:cNvPicPr>
              <p:nvPr/>
            </p:nvPicPr>
            <p:blipFill>
              <a:blip r:embed="rId5" cstate="email"/>
              <a:srcRect/>
              <a:stretch>
                <a:fillRect/>
              </a:stretch>
            </p:blipFill>
            <p:spPr bwMode="auto">
              <a:xfrm>
                <a:off x="3212" y="2269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37" name="Picture 32" descr="MCED00214_0000[1]"/>
              <p:cNvPicPr>
                <a:picLocks noChangeAspect="1" noChangeArrowheads="1"/>
              </p:cNvPicPr>
              <p:nvPr/>
            </p:nvPicPr>
            <p:blipFill>
              <a:blip r:embed="rId5" cstate="email"/>
              <a:srcRect/>
              <a:stretch>
                <a:fillRect/>
              </a:stretch>
            </p:blipFill>
            <p:spPr bwMode="auto">
              <a:xfrm>
                <a:off x="3212" y="2335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38" name="Picture 33" descr="MCED00214_0000[1]"/>
              <p:cNvPicPr>
                <a:picLocks noChangeAspect="1" noChangeArrowheads="1"/>
              </p:cNvPicPr>
              <p:nvPr/>
            </p:nvPicPr>
            <p:blipFill>
              <a:blip r:embed="rId5" cstate="email"/>
              <a:srcRect/>
              <a:stretch>
                <a:fillRect/>
              </a:stretch>
            </p:blipFill>
            <p:spPr bwMode="auto">
              <a:xfrm>
                <a:off x="3113" y="2434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39" name="Picture 34" descr="MCED00214_0000[1]"/>
              <p:cNvPicPr>
                <a:picLocks noChangeAspect="1" noChangeArrowheads="1"/>
              </p:cNvPicPr>
              <p:nvPr/>
            </p:nvPicPr>
            <p:blipFill>
              <a:blip r:embed="rId5" cstate="email"/>
              <a:srcRect/>
              <a:stretch>
                <a:fillRect/>
              </a:stretch>
            </p:blipFill>
            <p:spPr bwMode="auto">
              <a:xfrm>
                <a:off x="3179" y="2500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40" name="Picture 35" descr="MCED00214_0000[1]"/>
              <p:cNvPicPr>
                <a:picLocks noChangeAspect="1" noChangeArrowheads="1"/>
              </p:cNvPicPr>
              <p:nvPr/>
            </p:nvPicPr>
            <p:blipFill>
              <a:blip r:embed="rId5" cstate="email"/>
              <a:srcRect/>
              <a:stretch>
                <a:fillRect/>
              </a:stretch>
            </p:blipFill>
            <p:spPr bwMode="auto">
              <a:xfrm>
                <a:off x="2980" y="2218"/>
                <a:ext cx="118" cy="117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51" name="TextBox 50"/>
          <p:cNvSpPr txBox="1"/>
          <p:nvPr/>
        </p:nvSpPr>
        <p:spPr>
          <a:xfrm>
            <a:off x="3990974" y="2606283"/>
            <a:ext cx="4857751" cy="1319210"/>
          </a:xfrm>
          <a:prstGeom prst="rect">
            <a:avLst/>
          </a:prstGeom>
          <a:noFill/>
          <a:ln>
            <a:solidFill>
              <a:srgbClr val="002060"/>
            </a:solidFill>
          </a:ln>
          <a:effectLst/>
        </p:spPr>
        <p:txBody>
          <a:bodyPr wrap="none" rtlCol="0">
            <a:noAutofit/>
          </a:bodyPr>
          <a:lstStyle/>
          <a:p>
            <a:pPr fontAlgn="t"/>
            <a:endParaRPr lang="en-US" sz="800" dirty="0" smtClean="0">
              <a:solidFill>
                <a:srgbClr val="5F5F5F"/>
              </a:solidFill>
            </a:endParaRPr>
          </a:p>
          <a:p>
            <a:pPr fontAlgn="t"/>
            <a:endParaRPr lang="en-US" sz="800" dirty="0">
              <a:solidFill>
                <a:srgbClr val="5F5F5F"/>
              </a:solidFill>
            </a:endParaRPr>
          </a:p>
          <a:p>
            <a:pPr fontAlgn="t"/>
            <a:r>
              <a:rPr lang="en-US" sz="800" dirty="0" smtClean="0">
                <a:solidFill>
                  <a:srgbClr val="5F5F5F"/>
                </a:solidFill>
              </a:rPr>
              <a:t>// Retrieve a customer record  from the cache</a:t>
            </a:r>
          </a:p>
          <a:p>
            <a:pPr fontAlgn="t"/>
            <a:r>
              <a:rPr lang="en-US" sz="800" b="1" dirty="0" smtClean="0"/>
              <a:t>Customer </a:t>
            </a:r>
            <a:r>
              <a:rPr lang="en-US" sz="800" b="1" dirty="0" err="1" smtClean="0"/>
              <a:t>customerY</a:t>
            </a:r>
            <a:r>
              <a:rPr lang="en-US" sz="800" b="1" dirty="0" smtClean="0"/>
              <a:t> = </a:t>
            </a:r>
            <a:r>
              <a:rPr lang="en-US" sz="800" b="1" dirty="0" err="1" smtClean="0"/>
              <a:t>customerRegion</a:t>
            </a:r>
            <a:r>
              <a:rPr lang="en-US" sz="800" b="1" dirty="0" smtClean="0"/>
              <a:t> .get(</a:t>
            </a:r>
            <a:r>
              <a:rPr lang="en-US" sz="800" b="1" dirty="0" err="1" smtClean="0"/>
              <a:t>customerIdY</a:t>
            </a:r>
            <a:r>
              <a:rPr lang="en-US" sz="800" b="1" dirty="0" smtClean="0"/>
              <a:t>);</a:t>
            </a:r>
          </a:p>
          <a:p>
            <a:pPr fontAlgn="t"/>
            <a:endParaRPr lang="en-US" sz="800" dirty="0" smtClean="0"/>
          </a:p>
          <a:p>
            <a:pPr fontAlgn="t"/>
            <a:endParaRPr lang="en-US" sz="800" dirty="0" smtClean="0">
              <a:solidFill>
                <a:srgbClr val="5F5F5F"/>
              </a:solidFill>
            </a:endParaRPr>
          </a:p>
          <a:p>
            <a:pPr fontAlgn="t"/>
            <a:r>
              <a:rPr lang="en-US" sz="800" dirty="0" smtClean="0">
                <a:solidFill>
                  <a:srgbClr val="5F5F5F"/>
                </a:solidFill>
              </a:rPr>
              <a:t>// Retrieve a customer record  from the cache with a context </a:t>
            </a:r>
          </a:p>
          <a:p>
            <a:pPr fontAlgn="t"/>
            <a:r>
              <a:rPr lang="en-US" sz="800" b="1" dirty="0" smtClean="0"/>
              <a:t>Customer </a:t>
            </a:r>
            <a:r>
              <a:rPr lang="en-US" sz="800" b="1" dirty="0" err="1" smtClean="0"/>
              <a:t>customerY</a:t>
            </a:r>
            <a:r>
              <a:rPr lang="en-US" sz="800" b="1" dirty="0" smtClean="0"/>
              <a:t> = </a:t>
            </a:r>
            <a:r>
              <a:rPr lang="en-US" sz="800" b="1" dirty="0" err="1" smtClean="0"/>
              <a:t>customerRegion</a:t>
            </a:r>
            <a:r>
              <a:rPr lang="en-US" sz="800" b="1" dirty="0" smtClean="0"/>
              <a:t> .get(</a:t>
            </a:r>
            <a:r>
              <a:rPr lang="en-US" sz="800" b="1" dirty="0" err="1" smtClean="0"/>
              <a:t>customerIdY</a:t>
            </a:r>
            <a:r>
              <a:rPr lang="en-US" sz="800" b="1" dirty="0" smtClean="0"/>
              <a:t>, context); </a:t>
            </a:r>
            <a:endParaRPr lang="en-US" sz="600" b="1" dirty="0" smtClean="0"/>
          </a:p>
        </p:txBody>
      </p:sp>
      <p:sp>
        <p:nvSpPr>
          <p:cNvPr id="52" name="TextBox 51"/>
          <p:cNvSpPr txBox="1"/>
          <p:nvPr/>
        </p:nvSpPr>
        <p:spPr>
          <a:xfrm>
            <a:off x="3990974" y="790573"/>
            <a:ext cx="4857751" cy="1319210"/>
          </a:xfrm>
          <a:prstGeom prst="rect">
            <a:avLst/>
          </a:prstGeom>
          <a:noFill/>
          <a:ln>
            <a:solidFill>
              <a:srgbClr val="002060"/>
            </a:solidFill>
          </a:ln>
          <a:effectLst/>
        </p:spPr>
        <p:txBody>
          <a:bodyPr wrap="none" rtlCol="0">
            <a:noAutofit/>
          </a:bodyPr>
          <a:lstStyle/>
          <a:p>
            <a:pPr fontAlgn="t"/>
            <a:endParaRPr lang="en-US" sz="800" dirty="0" smtClean="0">
              <a:solidFill>
                <a:srgbClr val="5F5F5F"/>
              </a:solidFill>
            </a:endParaRPr>
          </a:p>
          <a:p>
            <a:pPr fontAlgn="t"/>
            <a:endParaRPr lang="en-US" sz="800" dirty="0">
              <a:solidFill>
                <a:srgbClr val="5F5F5F"/>
              </a:solidFill>
            </a:endParaRPr>
          </a:p>
          <a:p>
            <a:pPr fontAlgn="t"/>
            <a:r>
              <a:rPr lang="en-US" sz="800" dirty="0" smtClean="0">
                <a:solidFill>
                  <a:srgbClr val="5F5F5F"/>
                </a:solidFill>
              </a:rPr>
              <a:t>// Insert or update a customer record into the cache</a:t>
            </a:r>
          </a:p>
          <a:p>
            <a:pPr fontAlgn="t"/>
            <a:r>
              <a:rPr lang="en-US" sz="800" b="1" dirty="0" err="1" smtClean="0"/>
              <a:t>customerRegion</a:t>
            </a:r>
            <a:r>
              <a:rPr lang="en-US" sz="800" b="1" dirty="0" smtClean="0"/>
              <a:t> .put(</a:t>
            </a:r>
            <a:r>
              <a:rPr lang="en-US" sz="800" b="1" dirty="0" err="1" smtClean="0"/>
              <a:t>customerIdX</a:t>
            </a:r>
            <a:r>
              <a:rPr lang="en-US" sz="800" b="1" dirty="0" smtClean="0"/>
              <a:t>, </a:t>
            </a:r>
            <a:r>
              <a:rPr lang="en-US" sz="800" b="1" dirty="0" err="1" smtClean="0"/>
              <a:t>customerObjX</a:t>
            </a:r>
            <a:r>
              <a:rPr lang="en-US" sz="800" b="1" dirty="0" smtClean="0"/>
              <a:t>);</a:t>
            </a:r>
          </a:p>
          <a:p>
            <a:pPr fontAlgn="t"/>
            <a:endParaRPr lang="en-US" sz="800" dirty="0" smtClean="0"/>
          </a:p>
          <a:p>
            <a:pPr fontAlgn="t"/>
            <a:endParaRPr lang="en-US" sz="800" dirty="0" smtClean="0">
              <a:solidFill>
                <a:srgbClr val="5F5F5F"/>
              </a:solidFill>
            </a:endParaRPr>
          </a:p>
          <a:p>
            <a:pPr fontAlgn="t"/>
            <a:r>
              <a:rPr lang="en-US" sz="800" dirty="0" smtClean="0">
                <a:solidFill>
                  <a:srgbClr val="5F5F5F"/>
                </a:solidFill>
              </a:rPr>
              <a:t>// Alternatively, insert or update a customer record into the cache with a context </a:t>
            </a:r>
          </a:p>
          <a:p>
            <a:pPr fontAlgn="t"/>
            <a:r>
              <a:rPr lang="en-US" sz="800" b="1" dirty="0" err="1" smtClean="0"/>
              <a:t>customerRegion</a:t>
            </a:r>
            <a:r>
              <a:rPr lang="en-US" sz="800" b="1" dirty="0" smtClean="0"/>
              <a:t> .put(</a:t>
            </a:r>
            <a:r>
              <a:rPr lang="en-US" sz="800" b="1" dirty="0" err="1" smtClean="0"/>
              <a:t>customerIdX</a:t>
            </a:r>
            <a:r>
              <a:rPr lang="en-US" sz="800" b="1" dirty="0" smtClean="0"/>
              <a:t>, </a:t>
            </a:r>
            <a:r>
              <a:rPr lang="en-US" sz="800" b="1" dirty="0" err="1" smtClean="0"/>
              <a:t>customerObjX</a:t>
            </a:r>
            <a:r>
              <a:rPr lang="en-US" sz="800" b="1" dirty="0" smtClean="0"/>
              <a:t>, context); </a:t>
            </a:r>
            <a:endParaRPr lang="en-US" sz="600" b="1" dirty="0" smtClean="0"/>
          </a:p>
          <a:p>
            <a:pPr fontAlgn="t"/>
            <a:endParaRPr lang="en-US" sz="800" dirty="0" smtClean="0"/>
          </a:p>
          <a:p>
            <a:pPr fontAlgn="t"/>
            <a:endParaRPr lang="en-US" sz="800" dirty="0" smtClean="0"/>
          </a:p>
          <a:p>
            <a:pPr fontAlgn="t"/>
            <a:endParaRPr lang="en-US" sz="800" dirty="0" smtClean="0"/>
          </a:p>
          <a:p>
            <a:pPr fontAlgn="t"/>
            <a:endParaRPr lang="en-US" sz="600" dirty="0"/>
          </a:p>
        </p:txBody>
      </p:sp>
      <p:sp>
        <p:nvSpPr>
          <p:cNvPr id="53" name="TextBox 52"/>
          <p:cNvSpPr txBox="1"/>
          <p:nvPr/>
        </p:nvSpPr>
        <p:spPr>
          <a:xfrm>
            <a:off x="4000499" y="4152900"/>
            <a:ext cx="4971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333333"/>
                </a:solidFill>
                <a:latin typeface="+mn-lt"/>
                <a:ea typeface="+mn-ea"/>
              </a:rPr>
              <a:t>Regions also implement </a:t>
            </a:r>
            <a:r>
              <a:rPr lang="en-US" sz="1400" dirty="0" smtClean="0">
                <a:hlinkClick r:id="rId6" tooltip="class or interface in java.util"/>
              </a:rPr>
              <a:t>Map</a:t>
            </a:r>
            <a:r>
              <a:rPr lang="en-US" sz="1400" dirty="0" smtClean="0"/>
              <a:t>&lt;K,V&gt;, </a:t>
            </a:r>
            <a:r>
              <a:rPr lang="en-US" sz="1400" dirty="0" err="1" smtClean="0">
                <a:hlinkClick r:id="rId7" tooltip="class or interface in java.util.concurrent"/>
              </a:rPr>
              <a:t>ConcurrentMap</a:t>
            </a:r>
            <a:r>
              <a:rPr lang="en-US" sz="1400" dirty="0" smtClean="0"/>
              <a:t>&lt;K,V&gt;</a:t>
            </a:r>
            <a:endParaRPr lang="en-US" sz="1400" dirty="0" smtClean="0">
              <a:solidFill>
                <a:srgbClr val="333333"/>
              </a:solidFill>
              <a:latin typeface="+mn-lt"/>
              <a:ea typeface="+mn-ea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2233328" y="2797421"/>
            <a:ext cx="614451" cy="494653"/>
            <a:chOff x="3533069" y="1887533"/>
            <a:chExt cx="614451" cy="494653"/>
          </a:xfrm>
        </p:grpSpPr>
        <p:sp>
          <p:nvSpPr>
            <p:cNvPr id="56" name="Line 10"/>
            <p:cNvSpPr>
              <a:spLocks noChangeShapeType="1"/>
            </p:cNvSpPr>
            <p:nvPr/>
          </p:nvSpPr>
          <p:spPr bwMode="auto">
            <a:xfrm>
              <a:off x="3668449" y="1972147"/>
              <a:ext cx="911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57" name="Picture 20" descr="MCDD01775_0000[1]"/>
            <p:cNvPicPr>
              <a:picLocks noChangeAspect="1"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auto">
            <a:xfrm>
              <a:off x="3533069" y="1902548"/>
              <a:ext cx="150423" cy="139196"/>
            </a:xfrm>
            <a:prstGeom prst="rect">
              <a:avLst/>
            </a:prstGeom>
            <a:noFill/>
          </p:spPr>
        </p:pic>
        <p:sp>
          <p:nvSpPr>
            <p:cNvPr id="58" name="Oval 57"/>
            <p:cNvSpPr/>
            <p:nvPr/>
          </p:nvSpPr>
          <p:spPr bwMode="auto">
            <a:xfrm>
              <a:off x="3808442" y="1963733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3925917" y="1966908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4005292" y="1887533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 bwMode="auto">
            <a:xfrm>
              <a:off x="4008467" y="1973258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4005292" y="2052633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3808442" y="2087558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3887817" y="2163758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65" name="Oval 64"/>
            <p:cNvSpPr/>
            <p:nvPr/>
          </p:nvSpPr>
          <p:spPr bwMode="auto">
            <a:xfrm>
              <a:off x="3967192" y="2243133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 bwMode="auto">
            <a:xfrm>
              <a:off x="3732242" y="1903408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2233328" y="2797421"/>
            <a:ext cx="614451" cy="494653"/>
            <a:chOff x="3533069" y="1887533"/>
            <a:chExt cx="614451" cy="494653"/>
          </a:xfrm>
        </p:grpSpPr>
        <p:sp>
          <p:nvSpPr>
            <p:cNvPr id="68" name="Line 10"/>
            <p:cNvSpPr>
              <a:spLocks noChangeShapeType="1"/>
            </p:cNvSpPr>
            <p:nvPr/>
          </p:nvSpPr>
          <p:spPr bwMode="auto">
            <a:xfrm>
              <a:off x="3668449" y="1972147"/>
              <a:ext cx="911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69" name="Picture 20" descr="MCDD01775_0000[1]"/>
            <p:cNvPicPr>
              <a:picLocks noChangeAspect="1"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auto">
            <a:xfrm>
              <a:off x="3533069" y="1902548"/>
              <a:ext cx="150423" cy="139196"/>
            </a:xfrm>
            <a:prstGeom prst="rect">
              <a:avLst/>
            </a:prstGeom>
            <a:noFill/>
          </p:spPr>
        </p:pic>
        <p:sp>
          <p:nvSpPr>
            <p:cNvPr id="70" name="Oval 69"/>
            <p:cNvSpPr/>
            <p:nvPr/>
          </p:nvSpPr>
          <p:spPr bwMode="auto">
            <a:xfrm>
              <a:off x="3808442" y="1963733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71" name="Oval 70"/>
            <p:cNvSpPr/>
            <p:nvPr/>
          </p:nvSpPr>
          <p:spPr bwMode="auto">
            <a:xfrm>
              <a:off x="3925917" y="1966908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72" name="Oval 71"/>
            <p:cNvSpPr/>
            <p:nvPr/>
          </p:nvSpPr>
          <p:spPr bwMode="auto">
            <a:xfrm>
              <a:off x="4005292" y="1887533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73" name="Oval 72"/>
            <p:cNvSpPr/>
            <p:nvPr/>
          </p:nvSpPr>
          <p:spPr bwMode="auto">
            <a:xfrm>
              <a:off x="4008467" y="1973258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75" name="Oval 74"/>
            <p:cNvSpPr/>
            <p:nvPr/>
          </p:nvSpPr>
          <p:spPr bwMode="auto">
            <a:xfrm>
              <a:off x="4005292" y="2052633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76" name="Oval 75"/>
            <p:cNvSpPr/>
            <p:nvPr/>
          </p:nvSpPr>
          <p:spPr bwMode="auto">
            <a:xfrm>
              <a:off x="3808442" y="2087558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79" name="Oval 78"/>
            <p:cNvSpPr/>
            <p:nvPr/>
          </p:nvSpPr>
          <p:spPr bwMode="auto">
            <a:xfrm>
              <a:off x="3887817" y="2163758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80" name="Oval 79"/>
            <p:cNvSpPr/>
            <p:nvPr/>
          </p:nvSpPr>
          <p:spPr bwMode="auto">
            <a:xfrm>
              <a:off x="3967192" y="2243133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81" name="Oval 80"/>
            <p:cNvSpPr/>
            <p:nvPr/>
          </p:nvSpPr>
          <p:spPr bwMode="auto">
            <a:xfrm>
              <a:off x="3732242" y="1903408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314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4.81481E-6 L -4.72222E-6 0.17408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185 L -0.00104 -0.17439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6"/>
          <p:cNvGrpSpPr/>
          <p:nvPr/>
        </p:nvGrpSpPr>
        <p:grpSpPr>
          <a:xfrm>
            <a:off x="929489" y="3268267"/>
            <a:ext cx="7279510" cy="1234679"/>
            <a:chOff x="929489" y="3268267"/>
            <a:chExt cx="7279510" cy="1234679"/>
          </a:xfrm>
        </p:grpSpPr>
        <p:sp>
          <p:nvSpPr>
            <p:cNvPr id="54" name="Rectangle 4"/>
            <p:cNvSpPr>
              <a:spLocks noChangeArrowheads="1"/>
            </p:cNvSpPr>
            <p:nvPr/>
          </p:nvSpPr>
          <p:spPr bwMode="auto">
            <a:xfrm>
              <a:off x="929489" y="3268267"/>
              <a:ext cx="2155060" cy="1234679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4"/>
            <p:cNvSpPr>
              <a:spLocks noChangeArrowheads="1"/>
            </p:cNvSpPr>
            <p:nvPr/>
          </p:nvSpPr>
          <p:spPr bwMode="auto">
            <a:xfrm>
              <a:off x="3491714" y="3268267"/>
              <a:ext cx="2155060" cy="1234679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Rectangle 4"/>
            <p:cNvSpPr>
              <a:spLocks noChangeArrowheads="1"/>
            </p:cNvSpPr>
            <p:nvPr/>
          </p:nvSpPr>
          <p:spPr bwMode="auto">
            <a:xfrm>
              <a:off x="6053939" y="3268267"/>
              <a:ext cx="2155060" cy="1234679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92"/>
            <p:cNvGrpSpPr/>
            <p:nvPr/>
          </p:nvGrpSpPr>
          <p:grpSpPr>
            <a:xfrm>
              <a:off x="3026569" y="3581399"/>
              <a:ext cx="554831" cy="907258"/>
              <a:chOff x="3026569" y="3581399"/>
              <a:chExt cx="554831" cy="907258"/>
            </a:xfrm>
          </p:grpSpPr>
          <p:sp>
            <p:nvSpPr>
              <p:cNvPr id="80" name="Moon 79"/>
              <p:cNvSpPr/>
              <p:nvPr/>
            </p:nvSpPr>
            <p:spPr bwMode="auto">
              <a:xfrm rot="5400000">
                <a:off x="3133725" y="4025883"/>
                <a:ext cx="304800" cy="482600"/>
              </a:xfrm>
              <a:prstGeom prst="moon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1" name="Moon 80"/>
              <p:cNvSpPr/>
              <p:nvPr/>
            </p:nvSpPr>
            <p:spPr bwMode="auto">
              <a:xfrm rot="16200000" flipV="1">
                <a:off x="3133725" y="3509176"/>
                <a:ext cx="304800" cy="482600"/>
              </a:xfrm>
              <a:prstGeom prst="moon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 bwMode="auto">
              <a:xfrm>
                <a:off x="3047506" y="3779044"/>
                <a:ext cx="469194" cy="4595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 bwMode="auto">
              <a:xfrm>
                <a:off x="3026569" y="3581399"/>
                <a:ext cx="52387" cy="90725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6" name="Rectangle 85"/>
              <p:cNvSpPr/>
              <p:nvPr/>
            </p:nvSpPr>
            <p:spPr bwMode="auto">
              <a:xfrm>
                <a:off x="3495675" y="3581399"/>
                <a:ext cx="85725" cy="907258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7" name="Rectangle 86"/>
              <p:cNvSpPr/>
              <p:nvPr/>
            </p:nvSpPr>
            <p:spPr bwMode="auto">
              <a:xfrm>
                <a:off x="3064669" y="3731420"/>
                <a:ext cx="45719" cy="5715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 bwMode="auto">
              <a:xfrm>
                <a:off x="3459956" y="3707606"/>
                <a:ext cx="61913" cy="60721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4" name="Group 92"/>
            <p:cNvGrpSpPr/>
            <p:nvPr/>
          </p:nvGrpSpPr>
          <p:grpSpPr>
            <a:xfrm>
              <a:off x="5588794" y="3581399"/>
              <a:ext cx="554831" cy="907258"/>
              <a:chOff x="3026569" y="3581399"/>
              <a:chExt cx="554831" cy="907258"/>
            </a:xfrm>
          </p:grpSpPr>
          <p:sp>
            <p:nvSpPr>
              <p:cNvPr id="32" name="Moon 31"/>
              <p:cNvSpPr/>
              <p:nvPr/>
            </p:nvSpPr>
            <p:spPr bwMode="auto">
              <a:xfrm rot="5400000">
                <a:off x="3133725" y="4025883"/>
                <a:ext cx="304800" cy="482600"/>
              </a:xfrm>
              <a:prstGeom prst="moon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4" name="Moon 33"/>
              <p:cNvSpPr/>
              <p:nvPr/>
            </p:nvSpPr>
            <p:spPr bwMode="auto">
              <a:xfrm rot="16200000" flipV="1">
                <a:off x="3133725" y="3509176"/>
                <a:ext cx="304800" cy="482600"/>
              </a:xfrm>
              <a:prstGeom prst="moon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 bwMode="auto">
              <a:xfrm>
                <a:off x="3047506" y="3779044"/>
                <a:ext cx="469194" cy="4595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 bwMode="auto">
              <a:xfrm>
                <a:off x="3026569" y="3581399"/>
                <a:ext cx="52387" cy="90725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 bwMode="auto">
              <a:xfrm>
                <a:off x="3495675" y="3581399"/>
                <a:ext cx="85725" cy="907258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 bwMode="auto">
              <a:xfrm>
                <a:off x="3064669" y="3731420"/>
                <a:ext cx="45719" cy="5715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 bwMode="auto">
              <a:xfrm>
                <a:off x="3459956" y="3707606"/>
                <a:ext cx="61913" cy="60721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41" name="AutoShape 44" descr="Right:  CustomersR"/>
          <p:cNvSpPr>
            <a:spLocks noChangeArrowheads="1"/>
          </p:cNvSpPr>
          <p:nvPr/>
        </p:nvSpPr>
        <p:spPr bwMode="auto">
          <a:xfrm>
            <a:off x="3641281" y="3521066"/>
            <a:ext cx="1958975" cy="178593"/>
          </a:xfrm>
          <a:prstGeom prst="roundRect">
            <a:avLst>
              <a:gd name="adj" fmla="val 16667"/>
            </a:avLst>
          </a:prstGeom>
          <a:gradFill>
            <a:gsLst>
              <a:gs pos="100000">
                <a:srgbClr val="0000FF"/>
              </a:gs>
              <a:gs pos="0">
                <a:srgbClr val="000000"/>
              </a:gs>
            </a:gsLst>
            <a:lin ang="10800000" scaled="1"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err="1" smtClean="0">
                <a:solidFill>
                  <a:srgbClr val="FFFFFF"/>
                </a:solidFill>
              </a:rPr>
              <a:t>Customers</a:t>
            </a:r>
            <a:r>
              <a:rPr lang="en-US" sz="1050" b="1" baseline="-25000" dirty="0" err="1" smtClean="0">
                <a:solidFill>
                  <a:srgbClr val="FFFFFF"/>
                </a:solidFill>
              </a:rPr>
              <a:t>R</a:t>
            </a:r>
            <a:endParaRPr lang="en-US" sz="1050" b="1" baseline="-25000" dirty="0">
              <a:solidFill>
                <a:srgbClr val="FFFFFF"/>
              </a:solidFill>
            </a:endParaRPr>
          </a:p>
        </p:txBody>
      </p:sp>
      <p:sp>
        <p:nvSpPr>
          <p:cNvPr id="50" name="AutoShape 44" descr="Left:  CustomersR"/>
          <p:cNvSpPr>
            <a:spLocks noChangeArrowheads="1"/>
          </p:cNvSpPr>
          <p:nvPr/>
        </p:nvSpPr>
        <p:spPr bwMode="auto">
          <a:xfrm>
            <a:off x="1075933" y="3525811"/>
            <a:ext cx="1958975" cy="17859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100000">
                <a:srgbClr val="000000"/>
              </a:gs>
              <a:gs pos="0">
                <a:srgbClr val="0000FF"/>
              </a:gs>
            </a:gsLst>
            <a:lin ang="10800000" scaled="1"/>
            <a:tileRect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err="1" smtClean="0">
                <a:solidFill>
                  <a:srgbClr val="FFFFFF"/>
                </a:solidFill>
              </a:rPr>
              <a:t>Customers</a:t>
            </a:r>
            <a:r>
              <a:rPr lang="en-US" sz="1050" b="1" baseline="-25000" dirty="0" err="1" smtClean="0">
                <a:solidFill>
                  <a:srgbClr val="FFFFFF"/>
                </a:solidFill>
              </a:rPr>
              <a:t>R</a:t>
            </a:r>
            <a:endParaRPr lang="en-US" sz="1050" b="1" baseline="-25000" dirty="0">
              <a:solidFill>
                <a:srgbClr val="FFFFFF"/>
              </a:solidFill>
            </a:endParaRPr>
          </a:p>
        </p:txBody>
      </p:sp>
      <p:sp>
        <p:nvSpPr>
          <p:cNvPr id="47" name="AutoShape 44" descr="Right:  CustomersR"/>
          <p:cNvSpPr>
            <a:spLocks noChangeArrowheads="1"/>
          </p:cNvSpPr>
          <p:nvPr/>
        </p:nvSpPr>
        <p:spPr bwMode="auto">
          <a:xfrm>
            <a:off x="6214678" y="3516296"/>
            <a:ext cx="1958975" cy="17859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20000">
                <a:srgbClr val="000000"/>
              </a:gs>
              <a:gs pos="50000">
                <a:srgbClr val="0000FF"/>
              </a:gs>
              <a:gs pos="80000">
                <a:srgbClr val="000000"/>
              </a:gs>
            </a:gsLst>
            <a:lin ang="0" scaled="1"/>
            <a:tileRect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err="1" smtClean="0">
                <a:solidFill>
                  <a:srgbClr val="FFFFFF"/>
                </a:solidFill>
              </a:rPr>
              <a:t>Customers</a:t>
            </a:r>
            <a:r>
              <a:rPr lang="en-US" sz="1050" b="1" baseline="-25000" dirty="0" err="1" smtClean="0">
                <a:solidFill>
                  <a:srgbClr val="FFFFFF"/>
                </a:solidFill>
              </a:rPr>
              <a:t>R</a:t>
            </a:r>
            <a:endParaRPr lang="en-US" sz="1050" b="1" baseline="-25000" dirty="0">
              <a:solidFill>
                <a:srgbClr val="FFFFFF"/>
              </a:solidFill>
            </a:endParaRPr>
          </a:p>
        </p:txBody>
      </p:sp>
      <p:sp>
        <p:nvSpPr>
          <p:cNvPr id="44" name="AutoShape 44" descr="Left:  Customers"/>
          <p:cNvSpPr>
            <a:spLocks noChangeArrowheads="1"/>
          </p:cNvSpPr>
          <p:nvPr/>
        </p:nvSpPr>
        <p:spPr bwMode="auto">
          <a:xfrm>
            <a:off x="1028308" y="3371827"/>
            <a:ext cx="1958975" cy="178593"/>
          </a:xfrm>
          <a:prstGeom prst="roundRect">
            <a:avLst>
              <a:gd name="adj" fmla="val 16667"/>
            </a:avLst>
          </a:prstGeom>
          <a:gradFill>
            <a:gsLst>
              <a:gs pos="100000">
                <a:srgbClr val="0000FF"/>
              </a:gs>
              <a:gs pos="0">
                <a:srgbClr val="808080"/>
              </a:gs>
            </a:gsLst>
            <a:lin ang="10800000" scaled="1"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Customers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45" name="AutoShape 44" descr="Right:  Customers"/>
          <p:cNvSpPr>
            <a:spLocks noChangeArrowheads="1"/>
          </p:cNvSpPr>
          <p:nvPr/>
        </p:nvSpPr>
        <p:spPr bwMode="auto">
          <a:xfrm>
            <a:off x="6162299" y="3362325"/>
            <a:ext cx="1958975" cy="17859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100000">
                <a:srgbClr val="808080"/>
              </a:gs>
              <a:gs pos="0">
                <a:srgbClr val="0000FF"/>
              </a:gs>
            </a:gsLst>
            <a:lin ang="10800000" scaled="1"/>
            <a:tileRect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Customers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46" name="AutoShape 44"/>
          <p:cNvSpPr>
            <a:spLocks noChangeArrowheads="1"/>
          </p:cNvSpPr>
          <p:nvPr/>
        </p:nvSpPr>
        <p:spPr bwMode="auto">
          <a:xfrm>
            <a:off x="3590550" y="3362325"/>
            <a:ext cx="1958975" cy="17859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20000">
                <a:srgbClr val="808080"/>
              </a:gs>
              <a:gs pos="50000">
                <a:srgbClr val="0000FF"/>
              </a:gs>
              <a:gs pos="80000">
                <a:srgbClr val="808080"/>
              </a:gs>
            </a:gsLst>
            <a:lin ang="0" scaled="1"/>
            <a:tileRect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Customers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603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Colocated Regions</a:t>
            </a:r>
            <a:endParaRPr lang="en-US" dirty="0"/>
          </a:p>
        </p:txBody>
      </p:sp>
      <p:grpSp>
        <p:nvGrpSpPr>
          <p:cNvPr id="5" name="Group 47"/>
          <p:cNvGrpSpPr/>
          <p:nvPr/>
        </p:nvGrpSpPr>
        <p:grpSpPr>
          <a:xfrm>
            <a:off x="934156" y="3262314"/>
            <a:ext cx="7267575" cy="61911"/>
            <a:chOff x="934156" y="3262314"/>
            <a:chExt cx="7267575" cy="61911"/>
          </a:xfrm>
        </p:grpSpPr>
        <p:sp>
          <p:nvSpPr>
            <p:cNvPr id="33" name="Rectangle 13"/>
            <p:cNvSpPr>
              <a:spLocks noChangeArrowheads="1"/>
            </p:cNvSpPr>
            <p:nvPr/>
          </p:nvSpPr>
          <p:spPr bwMode="auto">
            <a:xfrm>
              <a:off x="934156" y="3262314"/>
              <a:ext cx="2143125" cy="61911"/>
            </a:xfrm>
            <a:prstGeom prst="rect">
              <a:avLst/>
            </a:prstGeom>
            <a:solidFill>
              <a:srgbClr val="33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endParaRPr lang="en-US" sz="1200" b="1" dirty="0">
                <a:solidFill>
                  <a:srgbClr val="FFFFFF"/>
                </a:solidFill>
              </a:endParaRPr>
            </a:p>
          </p:txBody>
        </p:sp>
        <p:sp>
          <p:nvSpPr>
            <p:cNvPr id="29" name="Rectangle 13"/>
            <p:cNvSpPr>
              <a:spLocks noChangeArrowheads="1"/>
            </p:cNvSpPr>
            <p:nvPr/>
          </p:nvSpPr>
          <p:spPr bwMode="auto">
            <a:xfrm>
              <a:off x="3496381" y="3262314"/>
              <a:ext cx="2143125" cy="61911"/>
            </a:xfrm>
            <a:prstGeom prst="rect">
              <a:avLst/>
            </a:prstGeom>
            <a:solidFill>
              <a:srgbClr val="33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endParaRPr lang="en-US" sz="1200" b="1" dirty="0">
                <a:solidFill>
                  <a:srgbClr val="FFFFFF"/>
                </a:solidFill>
              </a:endParaRPr>
            </a:p>
          </p:txBody>
        </p:sp>
        <p:sp>
          <p:nvSpPr>
            <p:cNvPr id="30" name="Rectangle 13"/>
            <p:cNvSpPr>
              <a:spLocks noChangeArrowheads="1"/>
            </p:cNvSpPr>
            <p:nvPr/>
          </p:nvSpPr>
          <p:spPr bwMode="auto">
            <a:xfrm>
              <a:off x="6058606" y="3262314"/>
              <a:ext cx="2143125" cy="61911"/>
            </a:xfrm>
            <a:prstGeom prst="rect">
              <a:avLst/>
            </a:prstGeom>
            <a:solidFill>
              <a:srgbClr val="33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endParaRPr lang="en-US" sz="12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31" name="AutoShape 44" descr="Left:  Products"/>
          <p:cNvSpPr>
            <a:spLocks noChangeArrowheads="1"/>
          </p:cNvSpPr>
          <p:nvPr/>
        </p:nvSpPr>
        <p:spPr bwMode="auto">
          <a:xfrm>
            <a:off x="1028308" y="4257652"/>
            <a:ext cx="1958975" cy="178593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Products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40" name="AutoShape 44" descr="Right:  Products"/>
          <p:cNvSpPr>
            <a:spLocks noChangeArrowheads="1"/>
          </p:cNvSpPr>
          <p:nvPr/>
        </p:nvSpPr>
        <p:spPr bwMode="auto">
          <a:xfrm>
            <a:off x="6162299" y="4257679"/>
            <a:ext cx="1958975" cy="178593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Products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62" name="AutoShape 44"/>
          <p:cNvSpPr>
            <a:spLocks noChangeArrowheads="1"/>
          </p:cNvSpPr>
          <p:nvPr/>
        </p:nvSpPr>
        <p:spPr bwMode="auto">
          <a:xfrm>
            <a:off x="3590550" y="4257675"/>
            <a:ext cx="1958975" cy="178593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Products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684504" y="669132"/>
            <a:ext cx="7326146" cy="1991819"/>
          </a:xfrm>
          <a:prstGeom prst="rect">
            <a:avLst/>
          </a:prstGeom>
          <a:noFill/>
          <a:ln>
            <a:solidFill>
              <a:srgbClr val="002060"/>
            </a:solidFill>
          </a:ln>
          <a:effectLst/>
        </p:spPr>
        <p:txBody>
          <a:bodyPr wrap="none" rtlCol="0">
            <a:noAutofit/>
          </a:bodyPr>
          <a:lstStyle/>
          <a:p>
            <a:pPr fontAlgn="t"/>
            <a:endParaRPr lang="en-US" sz="800" dirty="0" smtClean="0">
              <a:solidFill>
                <a:srgbClr val="5F5F5F"/>
              </a:solidFill>
            </a:endParaRPr>
          </a:p>
          <a:p>
            <a:pPr fontAlgn="t"/>
            <a:r>
              <a:rPr lang="en-US" sz="800" dirty="0" smtClean="0">
                <a:solidFill>
                  <a:srgbClr val="5F5F5F"/>
                </a:solidFill>
              </a:rPr>
              <a:t>// </a:t>
            </a:r>
            <a:r>
              <a:rPr lang="en-US" sz="800" dirty="0" err="1" smtClean="0">
                <a:solidFill>
                  <a:srgbClr val="5F5F5F"/>
                </a:solidFill>
              </a:rPr>
              <a:t>gfsh</a:t>
            </a:r>
            <a:endParaRPr lang="en-US" sz="800" dirty="0" smtClean="0">
              <a:solidFill>
                <a:srgbClr val="5F5F5F"/>
              </a:solidFill>
            </a:endParaRPr>
          </a:p>
          <a:p>
            <a:pPr fontAlgn="t"/>
            <a:r>
              <a:rPr lang="en-US" sz="800" dirty="0" smtClean="0">
                <a:solidFill>
                  <a:srgbClr val="5F5F5F"/>
                </a:solidFill>
              </a:rPr>
              <a:t>create region --name=Orders --type=PARTITION_REDUNDANT --redundant-copies=1 --</a:t>
            </a:r>
            <a:r>
              <a:rPr lang="en-US" sz="800" b="1" dirty="0" err="1" smtClean="0">
                <a:solidFill>
                  <a:srgbClr val="5F5F5F"/>
                </a:solidFill>
              </a:rPr>
              <a:t>colocated</a:t>
            </a:r>
            <a:r>
              <a:rPr lang="en-US" sz="800" b="1" dirty="0" smtClean="0">
                <a:solidFill>
                  <a:srgbClr val="5F5F5F"/>
                </a:solidFill>
              </a:rPr>
              <a:t>-with=Customers</a:t>
            </a:r>
          </a:p>
        </p:txBody>
      </p:sp>
      <p:sp>
        <p:nvSpPr>
          <p:cNvPr id="51" name="AutoShape 44" descr="Right:  CustomersR"/>
          <p:cNvSpPr>
            <a:spLocks noChangeArrowheads="1"/>
          </p:cNvSpPr>
          <p:nvPr/>
        </p:nvSpPr>
        <p:spPr bwMode="auto">
          <a:xfrm>
            <a:off x="3641281" y="3968741"/>
            <a:ext cx="1958975" cy="178593"/>
          </a:xfrm>
          <a:prstGeom prst="roundRect">
            <a:avLst>
              <a:gd name="adj" fmla="val 16667"/>
            </a:avLst>
          </a:prstGeom>
          <a:gradFill>
            <a:gsLst>
              <a:gs pos="100000">
                <a:srgbClr val="008000"/>
              </a:gs>
              <a:gs pos="0">
                <a:srgbClr val="000000"/>
              </a:gs>
            </a:gsLst>
            <a:lin ang="10800000" scaled="1"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err="1" smtClean="0">
                <a:solidFill>
                  <a:srgbClr val="FFFFFF"/>
                </a:solidFill>
              </a:rPr>
              <a:t>Orders</a:t>
            </a:r>
            <a:r>
              <a:rPr lang="en-US" sz="1050" b="1" baseline="-25000" dirty="0" err="1" smtClean="0">
                <a:solidFill>
                  <a:srgbClr val="FFFFFF"/>
                </a:solidFill>
              </a:rPr>
              <a:t>R</a:t>
            </a:r>
            <a:endParaRPr lang="en-US" sz="1050" b="1" baseline="-25000" dirty="0">
              <a:solidFill>
                <a:srgbClr val="FFFFFF"/>
              </a:solidFill>
            </a:endParaRPr>
          </a:p>
        </p:txBody>
      </p:sp>
      <p:sp>
        <p:nvSpPr>
          <p:cNvPr id="52" name="AutoShape 44" descr="Left:  CustomersR"/>
          <p:cNvSpPr>
            <a:spLocks noChangeArrowheads="1"/>
          </p:cNvSpPr>
          <p:nvPr/>
        </p:nvSpPr>
        <p:spPr bwMode="auto">
          <a:xfrm>
            <a:off x="1075933" y="3973486"/>
            <a:ext cx="1958975" cy="17859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100000">
                <a:srgbClr val="000000"/>
              </a:gs>
              <a:gs pos="0">
                <a:srgbClr val="008000"/>
              </a:gs>
            </a:gsLst>
            <a:lin ang="10800000" scaled="1"/>
            <a:tileRect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err="1" smtClean="0">
                <a:solidFill>
                  <a:srgbClr val="FFFFFF"/>
                </a:solidFill>
              </a:rPr>
              <a:t>Orders</a:t>
            </a:r>
            <a:r>
              <a:rPr lang="en-US" sz="1050" b="1" baseline="-25000" dirty="0" err="1" smtClean="0">
                <a:solidFill>
                  <a:srgbClr val="FFFFFF"/>
                </a:solidFill>
              </a:rPr>
              <a:t>R</a:t>
            </a:r>
            <a:endParaRPr lang="en-US" sz="1050" b="1" baseline="-25000" dirty="0">
              <a:solidFill>
                <a:srgbClr val="FFFFFF"/>
              </a:solidFill>
            </a:endParaRPr>
          </a:p>
        </p:txBody>
      </p:sp>
      <p:sp>
        <p:nvSpPr>
          <p:cNvPr id="53" name="AutoShape 44" descr="Right:  CustomersR"/>
          <p:cNvSpPr>
            <a:spLocks noChangeArrowheads="1"/>
          </p:cNvSpPr>
          <p:nvPr/>
        </p:nvSpPr>
        <p:spPr bwMode="auto">
          <a:xfrm>
            <a:off x="6214678" y="3963971"/>
            <a:ext cx="1958975" cy="17859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20000">
                <a:srgbClr val="000000"/>
              </a:gs>
              <a:gs pos="50000">
                <a:srgbClr val="008000"/>
              </a:gs>
              <a:gs pos="80000">
                <a:srgbClr val="000000"/>
              </a:gs>
            </a:gsLst>
            <a:lin ang="0" scaled="1"/>
            <a:tileRect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err="1" smtClean="0">
                <a:solidFill>
                  <a:srgbClr val="FFFFFF"/>
                </a:solidFill>
              </a:rPr>
              <a:t>Orders</a:t>
            </a:r>
            <a:r>
              <a:rPr lang="en-US" sz="1050" b="1" baseline="-25000" dirty="0" err="1" smtClean="0">
                <a:solidFill>
                  <a:srgbClr val="FFFFFF"/>
                </a:solidFill>
              </a:rPr>
              <a:t>R</a:t>
            </a:r>
            <a:endParaRPr lang="en-US" sz="1050" b="1" baseline="-25000" dirty="0">
              <a:solidFill>
                <a:srgbClr val="FFFFFF"/>
              </a:solidFill>
            </a:endParaRPr>
          </a:p>
        </p:txBody>
      </p:sp>
      <p:sp>
        <p:nvSpPr>
          <p:cNvPr id="55" name="AutoShape 44" descr="Left:  Customers"/>
          <p:cNvSpPr>
            <a:spLocks noChangeArrowheads="1"/>
          </p:cNvSpPr>
          <p:nvPr/>
        </p:nvSpPr>
        <p:spPr bwMode="auto">
          <a:xfrm>
            <a:off x="1028308" y="3819502"/>
            <a:ext cx="1958975" cy="178593"/>
          </a:xfrm>
          <a:prstGeom prst="roundRect">
            <a:avLst>
              <a:gd name="adj" fmla="val 16667"/>
            </a:avLst>
          </a:prstGeom>
          <a:gradFill>
            <a:gsLst>
              <a:gs pos="100000">
                <a:srgbClr val="008000"/>
              </a:gs>
              <a:gs pos="0">
                <a:srgbClr val="808080"/>
              </a:gs>
            </a:gsLst>
            <a:lin ang="10800000" scaled="1"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Orders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56" name="AutoShape 44" descr="Right:  Customers"/>
          <p:cNvSpPr>
            <a:spLocks noChangeArrowheads="1"/>
          </p:cNvSpPr>
          <p:nvPr/>
        </p:nvSpPr>
        <p:spPr bwMode="auto">
          <a:xfrm>
            <a:off x="6162299" y="3810000"/>
            <a:ext cx="1958975" cy="17859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100000">
                <a:srgbClr val="808080"/>
              </a:gs>
              <a:gs pos="0">
                <a:srgbClr val="008000"/>
              </a:gs>
            </a:gsLst>
            <a:lin ang="10800000" scaled="1"/>
            <a:tileRect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Orders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57" name="AutoShape 44"/>
          <p:cNvSpPr>
            <a:spLocks noChangeArrowheads="1"/>
          </p:cNvSpPr>
          <p:nvPr/>
        </p:nvSpPr>
        <p:spPr bwMode="auto">
          <a:xfrm>
            <a:off x="3590550" y="3810000"/>
            <a:ext cx="1958975" cy="17859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20000">
                <a:srgbClr val="808080"/>
              </a:gs>
              <a:gs pos="50000">
                <a:srgbClr val="008000"/>
              </a:gs>
              <a:gs pos="80000">
                <a:srgbClr val="808080"/>
              </a:gs>
            </a:gsLst>
            <a:lin ang="0" scaled="1"/>
            <a:tileRect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Orders</a:t>
            </a:r>
            <a:endParaRPr lang="en-US" sz="1050" b="1" dirty="0">
              <a:solidFill>
                <a:srgbClr val="FFFFFF"/>
              </a:solidFill>
            </a:endParaRPr>
          </a:p>
        </p:txBody>
      </p:sp>
      <p:grpSp>
        <p:nvGrpSpPr>
          <p:cNvPr id="386" name="Group 421"/>
          <p:cNvGrpSpPr/>
          <p:nvPr/>
        </p:nvGrpSpPr>
        <p:grpSpPr>
          <a:xfrm>
            <a:off x="1049800" y="3244826"/>
            <a:ext cx="6419534" cy="466526"/>
            <a:chOff x="1043400" y="3263889"/>
            <a:chExt cx="6419534" cy="466526"/>
          </a:xfrm>
        </p:grpSpPr>
        <p:grpSp>
          <p:nvGrpSpPr>
            <p:cNvPr id="387" name="Group 742"/>
            <p:cNvGrpSpPr/>
            <p:nvPr/>
          </p:nvGrpSpPr>
          <p:grpSpPr>
            <a:xfrm>
              <a:off x="3596100" y="3269451"/>
              <a:ext cx="323446" cy="448262"/>
              <a:chOff x="3596100" y="3259926"/>
              <a:chExt cx="323446" cy="448262"/>
            </a:xfrm>
          </p:grpSpPr>
          <p:sp>
            <p:nvSpPr>
              <p:cNvPr id="440" name="Oval 439"/>
              <p:cNvSpPr/>
              <p:nvPr/>
            </p:nvSpPr>
            <p:spPr bwMode="auto">
              <a:xfrm>
                <a:off x="3609979" y="3311572"/>
                <a:ext cx="297672" cy="105511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441" name="Picture 440" descr="bucket.jpg"/>
              <p:cNvPicPr>
                <a:picLocks noChangeAspect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7241" r="17673" b="9914"/>
              <a:stretch>
                <a:fillRect/>
              </a:stretch>
            </p:blipFill>
            <p:spPr>
              <a:xfrm>
                <a:off x="3596100" y="3259926"/>
                <a:ext cx="323446" cy="447683"/>
              </a:xfrm>
              <a:prstGeom prst="rect">
                <a:avLst/>
              </a:prstGeom>
            </p:spPr>
          </p:pic>
          <p:sp>
            <p:nvSpPr>
              <p:cNvPr id="442" name="TextBox 441"/>
              <p:cNvSpPr txBox="1"/>
              <p:nvPr/>
            </p:nvSpPr>
            <p:spPr>
              <a:xfrm>
                <a:off x="3607997" y="3369634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b="1" dirty="0" smtClean="0">
                    <a:solidFill>
                      <a:srgbClr val="FFFFFF"/>
                    </a:solidFill>
                    <a:latin typeface="+mn-lt"/>
                    <a:ea typeface="+mn-ea"/>
                  </a:rPr>
                  <a:t>3</a:t>
                </a:r>
                <a:endParaRPr lang="en-US" sz="1600" dirty="0" smtClean="0">
                  <a:solidFill>
                    <a:srgbClr val="FFFF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43" name="5-Point Star 442"/>
              <p:cNvSpPr/>
              <p:nvPr/>
            </p:nvSpPr>
            <p:spPr bwMode="auto">
              <a:xfrm>
                <a:off x="3726281" y="3345364"/>
                <a:ext cx="179931" cy="179930"/>
              </a:xfrm>
              <a:prstGeom prst="star5">
                <a:avLst/>
              </a:prstGeom>
              <a:solidFill>
                <a:srgbClr val="FFFF00"/>
              </a:solidFill>
              <a:ln w="317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388" name="Group 752"/>
            <p:cNvGrpSpPr/>
            <p:nvPr/>
          </p:nvGrpSpPr>
          <p:grpSpPr>
            <a:xfrm>
              <a:off x="3920427" y="3275801"/>
              <a:ext cx="323446" cy="448262"/>
              <a:chOff x="5108189" y="3579014"/>
              <a:chExt cx="323446" cy="448262"/>
            </a:xfrm>
          </p:grpSpPr>
          <p:sp>
            <p:nvSpPr>
              <p:cNvPr id="437" name="Oval 436"/>
              <p:cNvSpPr/>
              <p:nvPr/>
            </p:nvSpPr>
            <p:spPr bwMode="auto">
              <a:xfrm>
                <a:off x="5122068" y="3630660"/>
                <a:ext cx="297672" cy="105511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438" name="Picture 437" descr="bucket.jpg"/>
              <p:cNvPicPr>
                <a:picLocks noChangeAspect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7241" r="17673" b="9914"/>
              <a:stretch>
                <a:fillRect/>
              </a:stretch>
            </p:blipFill>
            <p:spPr>
              <a:xfrm>
                <a:off x="5108189" y="3579014"/>
                <a:ext cx="323446" cy="447683"/>
              </a:xfrm>
              <a:prstGeom prst="rect">
                <a:avLst/>
              </a:prstGeom>
            </p:spPr>
          </p:pic>
          <p:sp>
            <p:nvSpPr>
              <p:cNvPr id="439" name="TextBox 438"/>
              <p:cNvSpPr txBox="1"/>
              <p:nvPr/>
            </p:nvSpPr>
            <p:spPr>
              <a:xfrm>
                <a:off x="5120086" y="3688722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b="1" dirty="0" smtClean="0">
                    <a:solidFill>
                      <a:srgbClr val="FFFFFF"/>
                    </a:solidFill>
                    <a:latin typeface="+mn-lt"/>
                    <a:ea typeface="+mn-ea"/>
                  </a:rPr>
                  <a:t>1</a:t>
                </a:r>
                <a:endParaRPr lang="en-US" sz="1600" dirty="0" smtClean="0">
                  <a:solidFill>
                    <a:srgbClr val="FFFFFF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89" name="Group 804"/>
            <p:cNvGrpSpPr/>
            <p:nvPr/>
          </p:nvGrpSpPr>
          <p:grpSpPr>
            <a:xfrm>
              <a:off x="1043400" y="3269451"/>
              <a:ext cx="323446" cy="448262"/>
              <a:chOff x="3596100" y="3259926"/>
              <a:chExt cx="323446" cy="448262"/>
            </a:xfrm>
          </p:grpSpPr>
          <p:sp>
            <p:nvSpPr>
              <p:cNvPr id="433" name="Oval 432"/>
              <p:cNvSpPr/>
              <p:nvPr/>
            </p:nvSpPr>
            <p:spPr bwMode="auto">
              <a:xfrm>
                <a:off x="3609979" y="3311572"/>
                <a:ext cx="297672" cy="105511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434" name="Picture 433" descr="bucket.jpg"/>
              <p:cNvPicPr>
                <a:picLocks noChangeAspect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7241" r="17673" b="9914"/>
              <a:stretch>
                <a:fillRect/>
              </a:stretch>
            </p:blipFill>
            <p:spPr>
              <a:xfrm>
                <a:off x="3596100" y="3259926"/>
                <a:ext cx="323446" cy="447683"/>
              </a:xfrm>
              <a:prstGeom prst="rect">
                <a:avLst/>
              </a:prstGeom>
            </p:spPr>
          </p:pic>
          <p:sp>
            <p:nvSpPr>
              <p:cNvPr id="435" name="TextBox 434"/>
              <p:cNvSpPr txBox="1"/>
              <p:nvPr/>
            </p:nvSpPr>
            <p:spPr>
              <a:xfrm>
                <a:off x="3607997" y="3369634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b="1" dirty="0" smtClean="0">
                    <a:solidFill>
                      <a:srgbClr val="FFFFFF"/>
                    </a:solidFill>
                    <a:latin typeface="+mn-lt"/>
                    <a:ea typeface="+mn-ea"/>
                  </a:rPr>
                  <a:t>1</a:t>
                </a:r>
                <a:endParaRPr lang="en-US" sz="1600" dirty="0" smtClean="0">
                  <a:solidFill>
                    <a:srgbClr val="FFFF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36" name="5-Point Star 435"/>
              <p:cNvSpPr/>
              <p:nvPr/>
            </p:nvSpPr>
            <p:spPr bwMode="auto">
              <a:xfrm>
                <a:off x="3726281" y="3345364"/>
                <a:ext cx="179931" cy="179930"/>
              </a:xfrm>
              <a:prstGeom prst="star5">
                <a:avLst/>
              </a:prstGeom>
              <a:solidFill>
                <a:srgbClr val="FFFF00"/>
              </a:solidFill>
              <a:ln w="317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390" name="Group 336" descr="Custom:  Group 336"/>
            <p:cNvGrpSpPr/>
            <p:nvPr/>
          </p:nvGrpSpPr>
          <p:grpSpPr>
            <a:xfrm>
              <a:off x="6169281" y="3263889"/>
              <a:ext cx="323446" cy="448262"/>
              <a:chOff x="4569081" y="1447795"/>
              <a:chExt cx="323446" cy="448262"/>
            </a:xfrm>
          </p:grpSpPr>
          <p:grpSp>
            <p:nvGrpSpPr>
              <p:cNvPr id="428" name="Group 756"/>
              <p:cNvGrpSpPr/>
              <p:nvPr/>
            </p:nvGrpSpPr>
            <p:grpSpPr>
              <a:xfrm>
                <a:off x="4569081" y="1447795"/>
                <a:ext cx="323446" cy="448262"/>
                <a:chOff x="5108189" y="3579014"/>
                <a:chExt cx="323446" cy="448262"/>
              </a:xfrm>
            </p:grpSpPr>
            <p:sp>
              <p:nvSpPr>
                <p:cNvPr id="430" name="Oval 429"/>
                <p:cNvSpPr/>
                <p:nvPr/>
              </p:nvSpPr>
              <p:spPr bwMode="auto">
                <a:xfrm>
                  <a:off x="5122068" y="3630660"/>
                  <a:ext cx="297672" cy="10551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431" name="Picture 430" descr="bucket.jpg"/>
                <p:cNvPicPr>
                  <a:picLocks noChangeAspect="1"/>
                </p:cNvPicPr>
                <p:nvPr/>
              </p:nvPicPr>
              <p:blipFill>
                <a:blip r:embed="rId3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7241" r="17673" b="9914"/>
                <a:stretch>
                  <a:fillRect/>
                </a:stretch>
              </p:blipFill>
              <p:spPr>
                <a:xfrm>
                  <a:off x="5108189" y="3579014"/>
                  <a:ext cx="323446" cy="447683"/>
                </a:xfrm>
                <a:prstGeom prst="rect">
                  <a:avLst/>
                </a:prstGeom>
              </p:spPr>
            </p:pic>
            <p:sp>
              <p:nvSpPr>
                <p:cNvPr id="432" name="TextBox 431"/>
                <p:cNvSpPr txBox="1"/>
                <p:nvPr/>
              </p:nvSpPr>
              <p:spPr>
                <a:xfrm>
                  <a:off x="5120086" y="3688722"/>
                  <a:ext cx="29848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b="1" dirty="0" smtClean="0">
                      <a:solidFill>
                        <a:srgbClr val="FFFFFF"/>
                      </a:solidFill>
                      <a:latin typeface="+mn-lt"/>
                      <a:ea typeface="+mn-ea"/>
                    </a:rPr>
                    <a:t>4</a:t>
                  </a:r>
                  <a:endParaRPr lang="en-US" sz="1600" dirty="0" smtClean="0">
                    <a:solidFill>
                      <a:srgbClr val="FFFFFF"/>
                    </a:solidFill>
                    <a:latin typeface="+mn-lt"/>
                    <a:ea typeface="+mn-ea"/>
                  </a:endParaRPr>
                </a:p>
              </p:txBody>
            </p:sp>
          </p:grpSp>
          <p:sp>
            <p:nvSpPr>
              <p:cNvPr id="429" name="5-Point Star 428"/>
              <p:cNvSpPr/>
              <p:nvPr/>
            </p:nvSpPr>
            <p:spPr bwMode="auto">
              <a:xfrm>
                <a:off x="4700211" y="1526089"/>
                <a:ext cx="179931" cy="179930"/>
              </a:xfrm>
              <a:prstGeom prst="star5">
                <a:avLst/>
              </a:prstGeom>
              <a:solidFill>
                <a:srgbClr val="FFFF00"/>
              </a:solidFill>
              <a:ln w="317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391" name="Group 344"/>
            <p:cNvGrpSpPr/>
            <p:nvPr/>
          </p:nvGrpSpPr>
          <p:grpSpPr>
            <a:xfrm>
              <a:off x="4244754" y="3274213"/>
              <a:ext cx="323446" cy="448262"/>
              <a:chOff x="4244754" y="3274213"/>
              <a:chExt cx="323446" cy="448262"/>
            </a:xfrm>
          </p:grpSpPr>
          <p:grpSp>
            <p:nvGrpSpPr>
              <p:cNvPr id="423" name="Group 747"/>
              <p:cNvGrpSpPr/>
              <p:nvPr/>
            </p:nvGrpSpPr>
            <p:grpSpPr>
              <a:xfrm>
                <a:off x="4244754" y="3274213"/>
                <a:ext cx="323446" cy="448262"/>
                <a:chOff x="5108189" y="3579014"/>
                <a:chExt cx="323446" cy="448262"/>
              </a:xfrm>
            </p:grpSpPr>
            <p:sp>
              <p:nvSpPr>
                <p:cNvPr id="425" name="Oval 424"/>
                <p:cNvSpPr/>
                <p:nvPr/>
              </p:nvSpPr>
              <p:spPr bwMode="auto">
                <a:xfrm>
                  <a:off x="5122068" y="3630660"/>
                  <a:ext cx="297672" cy="10551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426" name="Picture 425" descr="bucket.jpg"/>
                <p:cNvPicPr>
                  <a:picLocks noChangeAspect="1"/>
                </p:cNvPicPr>
                <p:nvPr/>
              </p:nvPicPr>
              <p:blipFill>
                <a:blip r:embed="rId3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7241" r="17673" b="9914"/>
                <a:stretch>
                  <a:fillRect/>
                </a:stretch>
              </p:blipFill>
              <p:spPr>
                <a:xfrm>
                  <a:off x="5108189" y="3579014"/>
                  <a:ext cx="323446" cy="447683"/>
                </a:xfrm>
                <a:prstGeom prst="rect">
                  <a:avLst/>
                </a:prstGeom>
              </p:spPr>
            </p:pic>
            <p:sp>
              <p:nvSpPr>
                <p:cNvPr id="427" name="TextBox 426"/>
                <p:cNvSpPr txBox="1"/>
                <p:nvPr/>
              </p:nvSpPr>
              <p:spPr>
                <a:xfrm>
                  <a:off x="5120086" y="3688722"/>
                  <a:ext cx="29848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b="1" dirty="0" smtClean="0">
                      <a:solidFill>
                        <a:srgbClr val="FFFFFF"/>
                      </a:solidFill>
                      <a:latin typeface="+mn-lt"/>
                      <a:ea typeface="+mn-ea"/>
                    </a:rPr>
                    <a:t>2</a:t>
                  </a:r>
                  <a:endParaRPr lang="en-US" sz="1600" dirty="0" smtClean="0">
                    <a:solidFill>
                      <a:srgbClr val="FFFFFF"/>
                    </a:solidFill>
                    <a:latin typeface="+mn-lt"/>
                    <a:ea typeface="+mn-ea"/>
                  </a:endParaRPr>
                </a:p>
              </p:txBody>
            </p:sp>
          </p:grpSp>
          <p:sp>
            <p:nvSpPr>
              <p:cNvPr id="424" name="5-Point Star 423"/>
              <p:cNvSpPr/>
              <p:nvPr/>
            </p:nvSpPr>
            <p:spPr bwMode="auto">
              <a:xfrm>
                <a:off x="4382711" y="3354889"/>
                <a:ext cx="179931" cy="179930"/>
              </a:xfrm>
              <a:prstGeom prst="star5">
                <a:avLst/>
              </a:prstGeom>
              <a:solidFill>
                <a:srgbClr val="FFFF00"/>
              </a:solidFill>
              <a:ln w="317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392" name="Group 345"/>
            <p:cNvGrpSpPr/>
            <p:nvPr/>
          </p:nvGrpSpPr>
          <p:grpSpPr>
            <a:xfrm>
              <a:off x="1367727" y="3269451"/>
              <a:ext cx="323446" cy="448262"/>
              <a:chOff x="1367727" y="3269451"/>
              <a:chExt cx="323446" cy="448262"/>
            </a:xfrm>
          </p:grpSpPr>
          <p:grpSp>
            <p:nvGrpSpPr>
              <p:cNvPr id="418" name="Group 814"/>
              <p:cNvGrpSpPr/>
              <p:nvPr/>
            </p:nvGrpSpPr>
            <p:grpSpPr>
              <a:xfrm>
                <a:off x="1367727" y="3269451"/>
                <a:ext cx="323446" cy="448262"/>
                <a:chOff x="5108189" y="3579014"/>
                <a:chExt cx="323446" cy="448262"/>
              </a:xfrm>
            </p:grpSpPr>
            <p:sp>
              <p:nvSpPr>
                <p:cNvPr id="420" name="Oval 419"/>
                <p:cNvSpPr/>
                <p:nvPr/>
              </p:nvSpPr>
              <p:spPr bwMode="auto">
                <a:xfrm>
                  <a:off x="5122068" y="3630660"/>
                  <a:ext cx="297672" cy="10551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421" name="Picture 420" descr="bucket.jpg"/>
                <p:cNvPicPr>
                  <a:picLocks noChangeAspect="1"/>
                </p:cNvPicPr>
                <p:nvPr/>
              </p:nvPicPr>
              <p:blipFill>
                <a:blip r:embed="rId3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7241" r="17673" b="9914"/>
                <a:stretch>
                  <a:fillRect/>
                </a:stretch>
              </p:blipFill>
              <p:spPr>
                <a:xfrm>
                  <a:off x="5108189" y="3579014"/>
                  <a:ext cx="323446" cy="447683"/>
                </a:xfrm>
                <a:prstGeom prst="rect">
                  <a:avLst/>
                </a:prstGeom>
              </p:spPr>
            </p:pic>
            <p:sp>
              <p:nvSpPr>
                <p:cNvPr id="422" name="TextBox 421"/>
                <p:cNvSpPr txBox="1"/>
                <p:nvPr/>
              </p:nvSpPr>
              <p:spPr>
                <a:xfrm>
                  <a:off x="5120086" y="3688722"/>
                  <a:ext cx="29848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b="1" dirty="0" smtClean="0">
                      <a:solidFill>
                        <a:srgbClr val="FFFFFF"/>
                      </a:solidFill>
                      <a:latin typeface="+mn-lt"/>
                      <a:ea typeface="+mn-ea"/>
                    </a:rPr>
                    <a:t>6</a:t>
                  </a:r>
                  <a:endParaRPr lang="en-US" sz="1600" dirty="0" smtClean="0">
                    <a:solidFill>
                      <a:srgbClr val="FFFFFF"/>
                    </a:solidFill>
                    <a:latin typeface="+mn-lt"/>
                    <a:ea typeface="+mn-ea"/>
                  </a:endParaRPr>
                </a:p>
              </p:txBody>
            </p:sp>
          </p:grpSp>
          <p:sp>
            <p:nvSpPr>
              <p:cNvPr id="419" name="5-Point Star 418"/>
              <p:cNvSpPr/>
              <p:nvPr/>
            </p:nvSpPr>
            <p:spPr bwMode="auto">
              <a:xfrm>
                <a:off x="1499811" y="3354889"/>
                <a:ext cx="179931" cy="179930"/>
              </a:xfrm>
              <a:prstGeom prst="star5">
                <a:avLst/>
              </a:prstGeom>
              <a:solidFill>
                <a:srgbClr val="FFFF00"/>
              </a:solidFill>
              <a:ln w="317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393" name="Group 814" descr="Custom:  Group 814"/>
            <p:cNvGrpSpPr/>
            <p:nvPr/>
          </p:nvGrpSpPr>
          <p:grpSpPr>
            <a:xfrm>
              <a:off x="6822394" y="3282145"/>
              <a:ext cx="323446" cy="448262"/>
              <a:chOff x="5108189" y="3579014"/>
              <a:chExt cx="323446" cy="448262"/>
            </a:xfrm>
          </p:grpSpPr>
          <p:sp>
            <p:nvSpPr>
              <p:cNvPr id="415" name="Oval 414"/>
              <p:cNvSpPr/>
              <p:nvPr/>
            </p:nvSpPr>
            <p:spPr bwMode="auto">
              <a:xfrm>
                <a:off x="5122068" y="3630660"/>
                <a:ext cx="297672" cy="105511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416" name="Picture 415" descr="bucket.jpg"/>
              <p:cNvPicPr>
                <a:picLocks noChangeAspect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7241" r="17673" b="9914"/>
              <a:stretch>
                <a:fillRect/>
              </a:stretch>
            </p:blipFill>
            <p:spPr>
              <a:xfrm>
                <a:off x="5108189" y="3579014"/>
                <a:ext cx="323446" cy="447683"/>
              </a:xfrm>
              <a:prstGeom prst="rect">
                <a:avLst/>
              </a:prstGeom>
            </p:spPr>
          </p:pic>
          <p:sp>
            <p:nvSpPr>
              <p:cNvPr id="417" name="TextBox 416"/>
              <p:cNvSpPr txBox="1"/>
              <p:nvPr/>
            </p:nvSpPr>
            <p:spPr>
              <a:xfrm>
                <a:off x="5120086" y="3688722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b="1" dirty="0" smtClean="0">
                    <a:solidFill>
                      <a:srgbClr val="FFFFFF"/>
                    </a:solidFill>
                    <a:latin typeface="+mn-lt"/>
                    <a:ea typeface="+mn-ea"/>
                  </a:rPr>
                  <a:t>6</a:t>
                </a:r>
                <a:endParaRPr lang="en-US" sz="1600" dirty="0" smtClean="0">
                  <a:solidFill>
                    <a:srgbClr val="FFFFFF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94" name="Group 742" descr="Custom:  Group 742"/>
            <p:cNvGrpSpPr/>
            <p:nvPr/>
          </p:nvGrpSpPr>
          <p:grpSpPr>
            <a:xfrm>
              <a:off x="7139488" y="3282153"/>
              <a:ext cx="323446" cy="448262"/>
              <a:chOff x="3596100" y="3259926"/>
              <a:chExt cx="323446" cy="448262"/>
            </a:xfrm>
          </p:grpSpPr>
          <p:sp>
            <p:nvSpPr>
              <p:cNvPr id="412" name="Oval 411"/>
              <p:cNvSpPr/>
              <p:nvPr/>
            </p:nvSpPr>
            <p:spPr bwMode="auto">
              <a:xfrm>
                <a:off x="3609979" y="3311572"/>
                <a:ext cx="297672" cy="105511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413" name="Picture 412" descr="bucket.jpg"/>
              <p:cNvPicPr>
                <a:picLocks noChangeAspect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7241" r="17673" b="9914"/>
              <a:stretch>
                <a:fillRect/>
              </a:stretch>
            </p:blipFill>
            <p:spPr>
              <a:xfrm>
                <a:off x="3596100" y="3259926"/>
                <a:ext cx="323446" cy="447683"/>
              </a:xfrm>
              <a:prstGeom prst="rect">
                <a:avLst/>
              </a:prstGeom>
            </p:spPr>
          </p:pic>
          <p:sp>
            <p:nvSpPr>
              <p:cNvPr id="414" name="TextBox 413"/>
              <p:cNvSpPr txBox="1"/>
              <p:nvPr/>
            </p:nvSpPr>
            <p:spPr>
              <a:xfrm>
                <a:off x="3607997" y="3369634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b="1" dirty="0" smtClean="0">
                    <a:solidFill>
                      <a:srgbClr val="FFFFFF"/>
                    </a:solidFill>
                    <a:latin typeface="+mn-lt"/>
                    <a:ea typeface="+mn-ea"/>
                  </a:rPr>
                  <a:t>3</a:t>
                </a:r>
                <a:endParaRPr lang="en-US" sz="1600" dirty="0" smtClean="0">
                  <a:solidFill>
                    <a:srgbClr val="FFFFFF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95" name="Group 809" descr="Custom:  Group 809"/>
            <p:cNvGrpSpPr/>
            <p:nvPr/>
          </p:nvGrpSpPr>
          <p:grpSpPr>
            <a:xfrm>
              <a:off x="6492653" y="3267834"/>
              <a:ext cx="323446" cy="448262"/>
              <a:chOff x="5108189" y="3579014"/>
              <a:chExt cx="323446" cy="448262"/>
            </a:xfrm>
          </p:grpSpPr>
          <p:sp>
            <p:nvSpPr>
              <p:cNvPr id="408" name="Oval 407"/>
              <p:cNvSpPr/>
              <p:nvPr/>
            </p:nvSpPr>
            <p:spPr bwMode="auto">
              <a:xfrm>
                <a:off x="5122068" y="3630660"/>
                <a:ext cx="297672" cy="105511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409" name="Picture 408" descr="bucket.jpg"/>
              <p:cNvPicPr>
                <a:picLocks noChangeAspect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7241" r="17673" b="9914"/>
              <a:stretch>
                <a:fillRect/>
              </a:stretch>
            </p:blipFill>
            <p:spPr>
              <a:xfrm>
                <a:off x="5108189" y="3579014"/>
                <a:ext cx="323446" cy="447683"/>
              </a:xfrm>
              <a:prstGeom prst="rect">
                <a:avLst/>
              </a:prstGeom>
            </p:spPr>
          </p:pic>
          <p:sp>
            <p:nvSpPr>
              <p:cNvPr id="410" name="TextBox 409"/>
              <p:cNvSpPr txBox="1"/>
              <p:nvPr/>
            </p:nvSpPr>
            <p:spPr>
              <a:xfrm>
                <a:off x="5120086" y="3688722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b="1" dirty="0" smtClean="0">
                    <a:solidFill>
                      <a:srgbClr val="FFFFFF"/>
                    </a:solidFill>
                    <a:latin typeface="+mn-lt"/>
                    <a:ea typeface="+mn-ea"/>
                  </a:rPr>
                  <a:t>5</a:t>
                </a:r>
                <a:endParaRPr lang="en-US" sz="1600" dirty="0" smtClean="0">
                  <a:solidFill>
                    <a:srgbClr val="FFFF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11" name="5-Point Star 410"/>
              <p:cNvSpPr/>
              <p:nvPr/>
            </p:nvSpPr>
            <p:spPr bwMode="auto">
              <a:xfrm>
                <a:off x="5238370" y="3664452"/>
                <a:ext cx="179931" cy="179930"/>
              </a:xfrm>
              <a:prstGeom prst="star5">
                <a:avLst/>
              </a:prstGeom>
              <a:solidFill>
                <a:srgbClr val="FFFF00"/>
              </a:solidFill>
              <a:ln w="317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396" name="Group 819" descr="Left:  Group 819"/>
            <p:cNvGrpSpPr/>
            <p:nvPr/>
          </p:nvGrpSpPr>
          <p:grpSpPr>
            <a:xfrm>
              <a:off x="1694145" y="3278137"/>
              <a:ext cx="323446" cy="448262"/>
              <a:chOff x="5108189" y="3579014"/>
              <a:chExt cx="323446" cy="448262"/>
            </a:xfrm>
          </p:grpSpPr>
          <p:sp>
            <p:nvSpPr>
              <p:cNvPr id="405" name="Oval 404"/>
              <p:cNvSpPr/>
              <p:nvPr/>
            </p:nvSpPr>
            <p:spPr bwMode="auto">
              <a:xfrm>
                <a:off x="5122068" y="3630660"/>
                <a:ext cx="297672" cy="105511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406" name="Picture 405" descr="bucket.jpg"/>
              <p:cNvPicPr>
                <a:picLocks noChangeAspect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7241" r="17673" b="9914"/>
              <a:stretch>
                <a:fillRect/>
              </a:stretch>
            </p:blipFill>
            <p:spPr>
              <a:xfrm>
                <a:off x="5108189" y="3579014"/>
                <a:ext cx="323446" cy="447683"/>
              </a:xfrm>
              <a:prstGeom prst="rect">
                <a:avLst/>
              </a:prstGeom>
            </p:spPr>
          </p:pic>
          <p:sp>
            <p:nvSpPr>
              <p:cNvPr id="407" name="TextBox 406"/>
              <p:cNvSpPr txBox="1"/>
              <p:nvPr/>
            </p:nvSpPr>
            <p:spPr>
              <a:xfrm>
                <a:off x="5120086" y="3688722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b="1" dirty="0" smtClean="0">
                    <a:solidFill>
                      <a:srgbClr val="FFFFFF"/>
                    </a:solidFill>
                    <a:latin typeface="+mn-lt"/>
                    <a:ea typeface="+mn-ea"/>
                  </a:rPr>
                  <a:t>4</a:t>
                </a:r>
                <a:endParaRPr lang="en-US" sz="1600" dirty="0" smtClean="0">
                  <a:solidFill>
                    <a:srgbClr val="FFFFFF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97" name="Group 747" descr="Left:  Group 747"/>
            <p:cNvGrpSpPr/>
            <p:nvPr/>
          </p:nvGrpSpPr>
          <p:grpSpPr>
            <a:xfrm>
              <a:off x="2015903" y="3282141"/>
              <a:ext cx="323446" cy="448262"/>
              <a:chOff x="5108189" y="3579014"/>
              <a:chExt cx="323446" cy="448262"/>
            </a:xfrm>
          </p:grpSpPr>
          <p:sp>
            <p:nvSpPr>
              <p:cNvPr id="402" name="Oval 401"/>
              <p:cNvSpPr/>
              <p:nvPr/>
            </p:nvSpPr>
            <p:spPr bwMode="auto">
              <a:xfrm>
                <a:off x="5122068" y="3630660"/>
                <a:ext cx="297672" cy="105511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403" name="Picture 402" descr="bucket.jpg"/>
              <p:cNvPicPr>
                <a:picLocks noChangeAspect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7241" r="17673" b="9914"/>
              <a:stretch>
                <a:fillRect/>
              </a:stretch>
            </p:blipFill>
            <p:spPr>
              <a:xfrm>
                <a:off x="5108189" y="3579014"/>
                <a:ext cx="323446" cy="447683"/>
              </a:xfrm>
              <a:prstGeom prst="rect">
                <a:avLst/>
              </a:prstGeom>
            </p:spPr>
          </p:pic>
          <p:sp>
            <p:nvSpPr>
              <p:cNvPr id="404" name="TextBox 403"/>
              <p:cNvSpPr txBox="1"/>
              <p:nvPr/>
            </p:nvSpPr>
            <p:spPr>
              <a:xfrm>
                <a:off x="5120086" y="3688722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b="1" dirty="0" smtClean="0">
                    <a:solidFill>
                      <a:srgbClr val="FFFFFF"/>
                    </a:solidFill>
                    <a:latin typeface="+mn-lt"/>
                    <a:ea typeface="+mn-ea"/>
                  </a:rPr>
                  <a:t>2</a:t>
                </a:r>
                <a:endParaRPr lang="en-US" sz="1600" dirty="0" smtClean="0">
                  <a:solidFill>
                    <a:srgbClr val="FFFFFF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98" name="Group 809" descr="Left:  Group 809"/>
            <p:cNvGrpSpPr/>
            <p:nvPr/>
          </p:nvGrpSpPr>
          <p:grpSpPr>
            <a:xfrm>
              <a:off x="4574974" y="3275815"/>
              <a:ext cx="323446" cy="448262"/>
              <a:chOff x="5108189" y="3579014"/>
              <a:chExt cx="323446" cy="448262"/>
            </a:xfrm>
          </p:grpSpPr>
          <p:sp>
            <p:nvSpPr>
              <p:cNvPr id="399" name="Oval 398"/>
              <p:cNvSpPr/>
              <p:nvPr/>
            </p:nvSpPr>
            <p:spPr bwMode="auto">
              <a:xfrm>
                <a:off x="5122068" y="3630660"/>
                <a:ext cx="297672" cy="105511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400" name="Picture 399" descr="bucket.jpg"/>
              <p:cNvPicPr>
                <a:picLocks noChangeAspect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7241" r="17673" b="9914"/>
              <a:stretch>
                <a:fillRect/>
              </a:stretch>
            </p:blipFill>
            <p:spPr>
              <a:xfrm>
                <a:off x="5108189" y="3579014"/>
                <a:ext cx="323446" cy="447683"/>
              </a:xfrm>
              <a:prstGeom prst="rect">
                <a:avLst/>
              </a:prstGeom>
            </p:spPr>
          </p:pic>
          <p:sp>
            <p:nvSpPr>
              <p:cNvPr id="401" name="TextBox 400"/>
              <p:cNvSpPr txBox="1"/>
              <p:nvPr/>
            </p:nvSpPr>
            <p:spPr>
              <a:xfrm>
                <a:off x="5120086" y="3688722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b="1" dirty="0" smtClean="0">
                    <a:solidFill>
                      <a:srgbClr val="FFFFFF"/>
                    </a:solidFill>
                    <a:latin typeface="+mn-lt"/>
                    <a:ea typeface="+mn-ea"/>
                  </a:rPr>
                  <a:t>5</a:t>
                </a:r>
                <a:endParaRPr lang="en-US" sz="1600" dirty="0" smtClean="0">
                  <a:solidFill>
                    <a:srgbClr val="FFFFFF"/>
                  </a:solidFill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517" name="Group 516"/>
          <p:cNvGrpSpPr/>
          <p:nvPr/>
        </p:nvGrpSpPr>
        <p:grpSpPr>
          <a:xfrm>
            <a:off x="1049800" y="3692300"/>
            <a:ext cx="6419534" cy="488952"/>
            <a:chOff x="1049800" y="3692300"/>
            <a:chExt cx="6419534" cy="488952"/>
          </a:xfrm>
        </p:grpSpPr>
        <p:grpSp>
          <p:nvGrpSpPr>
            <p:cNvPr id="444" name="Group 421"/>
            <p:cNvGrpSpPr/>
            <p:nvPr/>
          </p:nvGrpSpPr>
          <p:grpSpPr>
            <a:xfrm>
              <a:off x="1049800" y="3714726"/>
              <a:ext cx="6419534" cy="466526"/>
              <a:chOff x="1043400" y="3263889"/>
              <a:chExt cx="6419534" cy="466526"/>
            </a:xfrm>
          </p:grpSpPr>
          <p:grpSp>
            <p:nvGrpSpPr>
              <p:cNvPr id="445" name="Group 742"/>
              <p:cNvGrpSpPr/>
              <p:nvPr/>
            </p:nvGrpSpPr>
            <p:grpSpPr>
              <a:xfrm>
                <a:off x="3596100" y="3269451"/>
                <a:ext cx="323446" cy="448262"/>
                <a:chOff x="3596100" y="3259926"/>
                <a:chExt cx="323446" cy="448262"/>
              </a:xfrm>
            </p:grpSpPr>
            <p:sp>
              <p:nvSpPr>
                <p:cNvPr id="498" name="Oval 497"/>
                <p:cNvSpPr/>
                <p:nvPr/>
              </p:nvSpPr>
              <p:spPr bwMode="auto">
                <a:xfrm>
                  <a:off x="3609979" y="3311572"/>
                  <a:ext cx="297672" cy="10551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499" name="Picture 498" descr="bucket.jpg"/>
                <p:cNvPicPr>
                  <a:picLocks noChangeAspect="1"/>
                </p:cNvPicPr>
                <p:nvPr/>
              </p:nvPicPr>
              <p:blipFill>
                <a:blip r:embed="rId3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7241" r="17673" b="9914"/>
                <a:stretch>
                  <a:fillRect/>
                </a:stretch>
              </p:blipFill>
              <p:spPr>
                <a:xfrm>
                  <a:off x="3596100" y="3259926"/>
                  <a:ext cx="323446" cy="447683"/>
                </a:xfrm>
                <a:prstGeom prst="rect">
                  <a:avLst/>
                </a:prstGeom>
              </p:spPr>
            </p:pic>
            <p:sp>
              <p:nvSpPr>
                <p:cNvPr id="500" name="TextBox 499"/>
                <p:cNvSpPr txBox="1"/>
                <p:nvPr/>
              </p:nvSpPr>
              <p:spPr>
                <a:xfrm>
                  <a:off x="3607997" y="3369634"/>
                  <a:ext cx="29848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b="1" dirty="0" smtClean="0">
                      <a:solidFill>
                        <a:srgbClr val="FFFFFF"/>
                      </a:solidFill>
                      <a:latin typeface="+mn-lt"/>
                      <a:ea typeface="+mn-ea"/>
                    </a:rPr>
                    <a:t>3</a:t>
                  </a:r>
                  <a:endParaRPr lang="en-US" sz="1600" dirty="0" smtClean="0">
                    <a:solidFill>
                      <a:srgbClr val="FFFF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501" name="5-Point Star 500"/>
                <p:cNvSpPr/>
                <p:nvPr/>
              </p:nvSpPr>
              <p:spPr bwMode="auto">
                <a:xfrm>
                  <a:off x="3726281" y="3345364"/>
                  <a:ext cx="179931" cy="179930"/>
                </a:xfrm>
                <a:prstGeom prst="star5">
                  <a:avLst/>
                </a:prstGeom>
                <a:solidFill>
                  <a:srgbClr val="FFFF00"/>
                </a:solidFill>
                <a:ln w="3175">
                  <a:solidFill>
                    <a:schemeClr val="accent3"/>
                  </a:solidFill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446" name="Group 752"/>
              <p:cNvGrpSpPr/>
              <p:nvPr/>
            </p:nvGrpSpPr>
            <p:grpSpPr>
              <a:xfrm>
                <a:off x="3920427" y="3275801"/>
                <a:ext cx="323446" cy="448262"/>
                <a:chOff x="5108189" y="3579014"/>
                <a:chExt cx="323446" cy="448262"/>
              </a:xfrm>
            </p:grpSpPr>
            <p:sp>
              <p:nvSpPr>
                <p:cNvPr id="495" name="Oval 494"/>
                <p:cNvSpPr/>
                <p:nvPr/>
              </p:nvSpPr>
              <p:spPr bwMode="auto">
                <a:xfrm>
                  <a:off x="5122068" y="3630660"/>
                  <a:ext cx="297672" cy="10551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496" name="Picture 495" descr="bucket.jpg"/>
                <p:cNvPicPr>
                  <a:picLocks noChangeAspect="1"/>
                </p:cNvPicPr>
                <p:nvPr/>
              </p:nvPicPr>
              <p:blipFill>
                <a:blip r:embed="rId3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7241" r="17673" b="9914"/>
                <a:stretch>
                  <a:fillRect/>
                </a:stretch>
              </p:blipFill>
              <p:spPr>
                <a:xfrm>
                  <a:off x="5108189" y="3579014"/>
                  <a:ext cx="323446" cy="447683"/>
                </a:xfrm>
                <a:prstGeom prst="rect">
                  <a:avLst/>
                </a:prstGeom>
              </p:spPr>
            </p:pic>
            <p:sp>
              <p:nvSpPr>
                <p:cNvPr id="497" name="TextBox 496"/>
                <p:cNvSpPr txBox="1"/>
                <p:nvPr/>
              </p:nvSpPr>
              <p:spPr>
                <a:xfrm>
                  <a:off x="5120086" y="3688722"/>
                  <a:ext cx="29848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b="1" dirty="0" smtClean="0">
                      <a:solidFill>
                        <a:srgbClr val="FFFFFF"/>
                      </a:solidFill>
                      <a:latin typeface="+mn-lt"/>
                      <a:ea typeface="+mn-ea"/>
                    </a:rPr>
                    <a:t>1</a:t>
                  </a:r>
                  <a:endParaRPr lang="en-US" sz="1600" dirty="0" smtClean="0">
                    <a:solidFill>
                      <a:srgbClr val="FFFFFF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447" name="Group 804"/>
              <p:cNvGrpSpPr/>
              <p:nvPr/>
            </p:nvGrpSpPr>
            <p:grpSpPr>
              <a:xfrm>
                <a:off x="1043400" y="3269451"/>
                <a:ext cx="323446" cy="448262"/>
                <a:chOff x="3596100" y="3259926"/>
                <a:chExt cx="323446" cy="448262"/>
              </a:xfrm>
            </p:grpSpPr>
            <p:sp>
              <p:nvSpPr>
                <p:cNvPr id="491" name="Oval 490"/>
                <p:cNvSpPr/>
                <p:nvPr/>
              </p:nvSpPr>
              <p:spPr bwMode="auto">
                <a:xfrm>
                  <a:off x="3609979" y="3311572"/>
                  <a:ext cx="297672" cy="10551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492" name="Picture 491" descr="bucket.jpg"/>
                <p:cNvPicPr>
                  <a:picLocks noChangeAspect="1"/>
                </p:cNvPicPr>
                <p:nvPr/>
              </p:nvPicPr>
              <p:blipFill>
                <a:blip r:embed="rId3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7241" r="17673" b="9914"/>
                <a:stretch>
                  <a:fillRect/>
                </a:stretch>
              </p:blipFill>
              <p:spPr>
                <a:xfrm>
                  <a:off x="3596100" y="3259926"/>
                  <a:ext cx="323446" cy="447683"/>
                </a:xfrm>
                <a:prstGeom prst="rect">
                  <a:avLst/>
                </a:prstGeom>
              </p:spPr>
            </p:pic>
            <p:sp>
              <p:nvSpPr>
                <p:cNvPr id="493" name="TextBox 492"/>
                <p:cNvSpPr txBox="1"/>
                <p:nvPr/>
              </p:nvSpPr>
              <p:spPr>
                <a:xfrm>
                  <a:off x="3607997" y="3369634"/>
                  <a:ext cx="29848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b="1" dirty="0" smtClean="0">
                      <a:solidFill>
                        <a:srgbClr val="FFFFFF"/>
                      </a:solidFill>
                      <a:latin typeface="+mn-lt"/>
                      <a:ea typeface="+mn-ea"/>
                    </a:rPr>
                    <a:t>1</a:t>
                  </a:r>
                  <a:endParaRPr lang="en-US" sz="1600" dirty="0" smtClean="0">
                    <a:solidFill>
                      <a:srgbClr val="FFFF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494" name="5-Point Star 493"/>
                <p:cNvSpPr/>
                <p:nvPr/>
              </p:nvSpPr>
              <p:spPr bwMode="auto">
                <a:xfrm>
                  <a:off x="3726281" y="3345364"/>
                  <a:ext cx="179931" cy="179930"/>
                </a:xfrm>
                <a:prstGeom prst="star5">
                  <a:avLst/>
                </a:prstGeom>
                <a:solidFill>
                  <a:srgbClr val="FFFF00"/>
                </a:solidFill>
                <a:ln w="3175">
                  <a:solidFill>
                    <a:schemeClr val="accent3"/>
                  </a:solidFill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448" name="Group 336" descr="Custom:  Group 336"/>
              <p:cNvGrpSpPr/>
              <p:nvPr/>
            </p:nvGrpSpPr>
            <p:grpSpPr>
              <a:xfrm>
                <a:off x="6169281" y="3263889"/>
                <a:ext cx="323446" cy="448262"/>
                <a:chOff x="4569081" y="1447795"/>
                <a:chExt cx="323446" cy="448262"/>
              </a:xfrm>
            </p:grpSpPr>
            <p:grpSp>
              <p:nvGrpSpPr>
                <p:cNvPr id="486" name="Group 756"/>
                <p:cNvGrpSpPr/>
                <p:nvPr/>
              </p:nvGrpSpPr>
              <p:grpSpPr>
                <a:xfrm>
                  <a:off x="4569081" y="1447795"/>
                  <a:ext cx="323446" cy="448262"/>
                  <a:chOff x="5108189" y="3579014"/>
                  <a:chExt cx="323446" cy="448262"/>
                </a:xfrm>
              </p:grpSpPr>
              <p:sp>
                <p:nvSpPr>
                  <p:cNvPr id="488" name="Oval 487"/>
                  <p:cNvSpPr/>
                  <p:nvPr/>
                </p:nvSpPr>
                <p:spPr bwMode="auto">
                  <a:xfrm>
                    <a:off x="5122068" y="3630660"/>
                    <a:ext cx="297672" cy="105511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noFill/>
                    <a:round/>
                    <a:headEnd/>
                    <a:tailEnd/>
                  </a:ln>
                </p:spPr>
                <p:txBody>
                  <a:bodyPr wrap="none" lIns="0" tIns="0" rIns="0" bIns="0" rtlCol="0" anchor="ctr"/>
                  <a:lstStyle/>
                  <a:p>
                    <a:pPr marL="0" marR="0" indent="0" algn="ctr" defTabSz="914400" eaLnBrk="1" latinLnBrk="0" hangingPunct="1">
                      <a:lnSpc>
                        <a:spcPct val="100000"/>
                      </a:lnSpc>
                      <a:buClrTx/>
                      <a:buSzTx/>
                      <a:buFontTx/>
                      <a:buNone/>
                      <a:tabLst/>
                    </a:pPr>
                    <a:endParaRPr lang="en-US" sz="1800" dirty="0" err="1" smtClean="0">
                      <a:solidFill>
                        <a:srgbClr val="FFFFFF"/>
                      </a:solidFill>
                    </a:endParaRPr>
                  </a:p>
                </p:txBody>
              </p:sp>
              <p:pic>
                <p:nvPicPr>
                  <p:cNvPr id="489" name="Picture 488" descr="bucket.jpg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 l="17241" r="17673" b="9914"/>
                  <a:stretch>
                    <a:fillRect/>
                  </a:stretch>
                </p:blipFill>
                <p:spPr>
                  <a:xfrm>
                    <a:off x="5108189" y="3579014"/>
                    <a:ext cx="323446" cy="447683"/>
                  </a:xfrm>
                  <a:prstGeom prst="rect">
                    <a:avLst/>
                  </a:prstGeom>
                </p:spPr>
              </p:pic>
              <p:sp>
                <p:nvSpPr>
                  <p:cNvPr id="490" name="TextBox 489"/>
                  <p:cNvSpPr txBox="1"/>
                  <p:nvPr/>
                </p:nvSpPr>
                <p:spPr>
                  <a:xfrm>
                    <a:off x="5120086" y="3688722"/>
                    <a:ext cx="29848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1600" b="1" dirty="0" smtClean="0">
                        <a:solidFill>
                          <a:srgbClr val="FFFFFF"/>
                        </a:solidFill>
                        <a:latin typeface="+mn-lt"/>
                        <a:ea typeface="+mn-ea"/>
                      </a:rPr>
                      <a:t>4</a:t>
                    </a:r>
                    <a:endParaRPr lang="en-US" sz="1600" dirty="0" smtClean="0">
                      <a:solidFill>
                        <a:srgbClr val="FFFFFF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  <p:sp>
              <p:nvSpPr>
                <p:cNvPr id="487" name="5-Point Star 486"/>
                <p:cNvSpPr/>
                <p:nvPr/>
              </p:nvSpPr>
              <p:spPr bwMode="auto">
                <a:xfrm>
                  <a:off x="4700211" y="1526089"/>
                  <a:ext cx="179931" cy="179930"/>
                </a:xfrm>
                <a:prstGeom prst="star5">
                  <a:avLst/>
                </a:prstGeom>
                <a:solidFill>
                  <a:srgbClr val="FFFF00"/>
                </a:solidFill>
                <a:ln w="3175">
                  <a:solidFill>
                    <a:schemeClr val="accent3"/>
                  </a:solidFill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449" name="Group 344"/>
              <p:cNvGrpSpPr/>
              <p:nvPr/>
            </p:nvGrpSpPr>
            <p:grpSpPr>
              <a:xfrm>
                <a:off x="4244754" y="3274213"/>
                <a:ext cx="323446" cy="448262"/>
                <a:chOff x="4244754" y="3274213"/>
                <a:chExt cx="323446" cy="448262"/>
              </a:xfrm>
            </p:grpSpPr>
            <p:grpSp>
              <p:nvGrpSpPr>
                <p:cNvPr id="481" name="Group 747"/>
                <p:cNvGrpSpPr/>
                <p:nvPr/>
              </p:nvGrpSpPr>
              <p:grpSpPr>
                <a:xfrm>
                  <a:off x="4244754" y="3274213"/>
                  <a:ext cx="323446" cy="448262"/>
                  <a:chOff x="5108189" y="3579014"/>
                  <a:chExt cx="323446" cy="448262"/>
                </a:xfrm>
              </p:grpSpPr>
              <p:sp>
                <p:nvSpPr>
                  <p:cNvPr id="483" name="Oval 482"/>
                  <p:cNvSpPr/>
                  <p:nvPr/>
                </p:nvSpPr>
                <p:spPr bwMode="auto">
                  <a:xfrm>
                    <a:off x="5122068" y="3630660"/>
                    <a:ext cx="297672" cy="105511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noFill/>
                    <a:round/>
                    <a:headEnd/>
                    <a:tailEnd/>
                  </a:ln>
                </p:spPr>
                <p:txBody>
                  <a:bodyPr wrap="none" lIns="0" tIns="0" rIns="0" bIns="0" rtlCol="0" anchor="ctr"/>
                  <a:lstStyle/>
                  <a:p>
                    <a:pPr marL="0" marR="0" indent="0" algn="ctr" defTabSz="914400" eaLnBrk="1" latinLnBrk="0" hangingPunct="1">
                      <a:lnSpc>
                        <a:spcPct val="100000"/>
                      </a:lnSpc>
                      <a:buClrTx/>
                      <a:buSzTx/>
                      <a:buFontTx/>
                      <a:buNone/>
                      <a:tabLst/>
                    </a:pPr>
                    <a:endParaRPr lang="en-US" sz="1800" dirty="0" err="1" smtClean="0">
                      <a:solidFill>
                        <a:srgbClr val="FFFFFF"/>
                      </a:solidFill>
                    </a:endParaRPr>
                  </a:p>
                </p:txBody>
              </p:sp>
              <p:pic>
                <p:nvPicPr>
                  <p:cNvPr id="484" name="Picture 483" descr="bucket.jpg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 l="17241" r="17673" b="9914"/>
                  <a:stretch>
                    <a:fillRect/>
                  </a:stretch>
                </p:blipFill>
                <p:spPr>
                  <a:xfrm>
                    <a:off x="5108189" y="3579014"/>
                    <a:ext cx="323446" cy="447683"/>
                  </a:xfrm>
                  <a:prstGeom prst="rect">
                    <a:avLst/>
                  </a:prstGeom>
                </p:spPr>
              </p:pic>
              <p:sp>
                <p:nvSpPr>
                  <p:cNvPr id="485" name="TextBox 484"/>
                  <p:cNvSpPr txBox="1"/>
                  <p:nvPr/>
                </p:nvSpPr>
                <p:spPr>
                  <a:xfrm>
                    <a:off x="5120086" y="3688722"/>
                    <a:ext cx="29848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1600" b="1" dirty="0" smtClean="0">
                        <a:solidFill>
                          <a:srgbClr val="FFFFFF"/>
                        </a:solidFill>
                        <a:latin typeface="+mn-lt"/>
                        <a:ea typeface="+mn-ea"/>
                      </a:rPr>
                      <a:t>2</a:t>
                    </a:r>
                    <a:endParaRPr lang="en-US" sz="1600" dirty="0" smtClean="0">
                      <a:solidFill>
                        <a:srgbClr val="FFFFFF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  <p:sp>
              <p:nvSpPr>
                <p:cNvPr id="482" name="5-Point Star 481"/>
                <p:cNvSpPr/>
                <p:nvPr/>
              </p:nvSpPr>
              <p:spPr bwMode="auto">
                <a:xfrm>
                  <a:off x="4382711" y="3354889"/>
                  <a:ext cx="179931" cy="179930"/>
                </a:xfrm>
                <a:prstGeom prst="star5">
                  <a:avLst/>
                </a:prstGeom>
                <a:solidFill>
                  <a:srgbClr val="FFFF00"/>
                </a:solidFill>
                <a:ln w="3175">
                  <a:solidFill>
                    <a:schemeClr val="accent3"/>
                  </a:solidFill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450" name="Group 345"/>
              <p:cNvGrpSpPr/>
              <p:nvPr/>
            </p:nvGrpSpPr>
            <p:grpSpPr>
              <a:xfrm>
                <a:off x="1367727" y="3269451"/>
                <a:ext cx="323446" cy="448262"/>
                <a:chOff x="1367727" y="3269451"/>
                <a:chExt cx="323446" cy="448262"/>
              </a:xfrm>
            </p:grpSpPr>
            <p:grpSp>
              <p:nvGrpSpPr>
                <p:cNvPr id="476" name="Group 814"/>
                <p:cNvGrpSpPr/>
                <p:nvPr/>
              </p:nvGrpSpPr>
              <p:grpSpPr>
                <a:xfrm>
                  <a:off x="1367727" y="3269451"/>
                  <a:ext cx="323446" cy="448262"/>
                  <a:chOff x="5108189" y="3579014"/>
                  <a:chExt cx="323446" cy="448262"/>
                </a:xfrm>
              </p:grpSpPr>
              <p:sp>
                <p:nvSpPr>
                  <p:cNvPr id="478" name="Oval 477"/>
                  <p:cNvSpPr/>
                  <p:nvPr/>
                </p:nvSpPr>
                <p:spPr bwMode="auto">
                  <a:xfrm>
                    <a:off x="5122068" y="3630660"/>
                    <a:ext cx="297672" cy="105511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noFill/>
                    <a:round/>
                    <a:headEnd/>
                    <a:tailEnd/>
                  </a:ln>
                </p:spPr>
                <p:txBody>
                  <a:bodyPr wrap="none" lIns="0" tIns="0" rIns="0" bIns="0" rtlCol="0" anchor="ctr"/>
                  <a:lstStyle/>
                  <a:p>
                    <a:pPr marL="0" marR="0" indent="0" algn="ctr" defTabSz="914400" eaLnBrk="1" latinLnBrk="0" hangingPunct="1">
                      <a:lnSpc>
                        <a:spcPct val="100000"/>
                      </a:lnSpc>
                      <a:buClrTx/>
                      <a:buSzTx/>
                      <a:buFontTx/>
                      <a:buNone/>
                      <a:tabLst/>
                    </a:pPr>
                    <a:endParaRPr lang="en-US" sz="1800" dirty="0" err="1" smtClean="0">
                      <a:solidFill>
                        <a:srgbClr val="FFFFFF"/>
                      </a:solidFill>
                    </a:endParaRPr>
                  </a:p>
                </p:txBody>
              </p:sp>
              <p:pic>
                <p:nvPicPr>
                  <p:cNvPr id="479" name="Picture 478" descr="bucket.jpg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 l="17241" r="17673" b="9914"/>
                  <a:stretch>
                    <a:fillRect/>
                  </a:stretch>
                </p:blipFill>
                <p:spPr>
                  <a:xfrm>
                    <a:off x="5108189" y="3579014"/>
                    <a:ext cx="323446" cy="447683"/>
                  </a:xfrm>
                  <a:prstGeom prst="rect">
                    <a:avLst/>
                  </a:prstGeom>
                </p:spPr>
              </p:pic>
              <p:sp>
                <p:nvSpPr>
                  <p:cNvPr id="480" name="TextBox 479"/>
                  <p:cNvSpPr txBox="1"/>
                  <p:nvPr/>
                </p:nvSpPr>
                <p:spPr>
                  <a:xfrm>
                    <a:off x="5120086" y="3688722"/>
                    <a:ext cx="29848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1600" b="1" dirty="0" smtClean="0">
                        <a:solidFill>
                          <a:srgbClr val="FFFFFF"/>
                        </a:solidFill>
                        <a:latin typeface="+mn-lt"/>
                        <a:ea typeface="+mn-ea"/>
                      </a:rPr>
                      <a:t>6</a:t>
                    </a:r>
                    <a:endParaRPr lang="en-US" sz="1600" dirty="0" smtClean="0">
                      <a:solidFill>
                        <a:srgbClr val="FFFFFF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  <p:sp>
              <p:nvSpPr>
                <p:cNvPr id="477" name="5-Point Star 476"/>
                <p:cNvSpPr/>
                <p:nvPr/>
              </p:nvSpPr>
              <p:spPr bwMode="auto">
                <a:xfrm>
                  <a:off x="1499811" y="3354889"/>
                  <a:ext cx="179931" cy="179930"/>
                </a:xfrm>
                <a:prstGeom prst="star5">
                  <a:avLst/>
                </a:prstGeom>
                <a:solidFill>
                  <a:srgbClr val="FFFF00"/>
                </a:solidFill>
                <a:ln w="3175">
                  <a:solidFill>
                    <a:schemeClr val="accent3"/>
                  </a:solidFill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451" name="Group 814" descr="Custom:  Group 814"/>
              <p:cNvGrpSpPr/>
              <p:nvPr/>
            </p:nvGrpSpPr>
            <p:grpSpPr>
              <a:xfrm>
                <a:off x="6822394" y="3282145"/>
                <a:ext cx="323446" cy="448262"/>
                <a:chOff x="5108189" y="3579014"/>
                <a:chExt cx="323446" cy="448262"/>
              </a:xfrm>
            </p:grpSpPr>
            <p:sp>
              <p:nvSpPr>
                <p:cNvPr id="473" name="Oval 472"/>
                <p:cNvSpPr/>
                <p:nvPr/>
              </p:nvSpPr>
              <p:spPr bwMode="auto">
                <a:xfrm>
                  <a:off x="5122068" y="3630660"/>
                  <a:ext cx="297672" cy="10551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474" name="Picture 473" descr="bucket.jpg"/>
                <p:cNvPicPr>
                  <a:picLocks noChangeAspect="1"/>
                </p:cNvPicPr>
                <p:nvPr/>
              </p:nvPicPr>
              <p:blipFill>
                <a:blip r:embed="rId3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7241" r="17673" b="9914"/>
                <a:stretch>
                  <a:fillRect/>
                </a:stretch>
              </p:blipFill>
              <p:spPr>
                <a:xfrm>
                  <a:off x="5108189" y="3579014"/>
                  <a:ext cx="323446" cy="447683"/>
                </a:xfrm>
                <a:prstGeom prst="rect">
                  <a:avLst/>
                </a:prstGeom>
              </p:spPr>
            </p:pic>
            <p:sp>
              <p:nvSpPr>
                <p:cNvPr id="475" name="TextBox 474"/>
                <p:cNvSpPr txBox="1"/>
                <p:nvPr/>
              </p:nvSpPr>
              <p:spPr>
                <a:xfrm>
                  <a:off x="5120086" y="3688722"/>
                  <a:ext cx="29848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b="1" dirty="0" smtClean="0">
                      <a:solidFill>
                        <a:srgbClr val="FFFFFF"/>
                      </a:solidFill>
                      <a:latin typeface="+mn-lt"/>
                      <a:ea typeface="+mn-ea"/>
                    </a:rPr>
                    <a:t>6</a:t>
                  </a:r>
                  <a:endParaRPr lang="en-US" sz="1600" dirty="0" smtClean="0">
                    <a:solidFill>
                      <a:srgbClr val="FFFFFF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452" name="Group 742" descr="Custom:  Group 742"/>
              <p:cNvGrpSpPr/>
              <p:nvPr/>
            </p:nvGrpSpPr>
            <p:grpSpPr>
              <a:xfrm>
                <a:off x="7139488" y="3282153"/>
                <a:ext cx="323446" cy="448262"/>
                <a:chOff x="3596100" y="3259926"/>
                <a:chExt cx="323446" cy="448262"/>
              </a:xfrm>
            </p:grpSpPr>
            <p:sp>
              <p:nvSpPr>
                <p:cNvPr id="470" name="Oval 469"/>
                <p:cNvSpPr/>
                <p:nvPr/>
              </p:nvSpPr>
              <p:spPr bwMode="auto">
                <a:xfrm>
                  <a:off x="3609979" y="3311572"/>
                  <a:ext cx="297672" cy="10551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471" name="Picture 470" descr="bucket.jpg"/>
                <p:cNvPicPr>
                  <a:picLocks noChangeAspect="1"/>
                </p:cNvPicPr>
                <p:nvPr/>
              </p:nvPicPr>
              <p:blipFill>
                <a:blip r:embed="rId3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7241" r="17673" b="9914"/>
                <a:stretch>
                  <a:fillRect/>
                </a:stretch>
              </p:blipFill>
              <p:spPr>
                <a:xfrm>
                  <a:off x="3596100" y="3259926"/>
                  <a:ext cx="323446" cy="447683"/>
                </a:xfrm>
                <a:prstGeom prst="rect">
                  <a:avLst/>
                </a:prstGeom>
              </p:spPr>
            </p:pic>
            <p:sp>
              <p:nvSpPr>
                <p:cNvPr id="472" name="TextBox 471"/>
                <p:cNvSpPr txBox="1"/>
                <p:nvPr/>
              </p:nvSpPr>
              <p:spPr>
                <a:xfrm>
                  <a:off x="3607997" y="3369634"/>
                  <a:ext cx="29848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b="1" dirty="0" smtClean="0">
                      <a:solidFill>
                        <a:srgbClr val="FFFFFF"/>
                      </a:solidFill>
                      <a:latin typeface="+mn-lt"/>
                      <a:ea typeface="+mn-ea"/>
                    </a:rPr>
                    <a:t>3</a:t>
                  </a:r>
                  <a:endParaRPr lang="en-US" sz="1600" dirty="0" smtClean="0">
                    <a:solidFill>
                      <a:srgbClr val="FFFFFF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453" name="Group 809" descr="Custom:  Group 809"/>
              <p:cNvGrpSpPr/>
              <p:nvPr/>
            </p:nvGrpSpPr>
            <p:grpSpPr>
              <a:xfrm>
                <a:off x="6492653" y="3267834"/>
                <a:ext cx="323446" cy="448262"/>
                <a:chOff x="5108189" y="3579014"/>
                <a:chExt cx="323446" cy="448262"/>
              </a:xfrm>
            </p:grpSpPr>
            <p:sp>
              <p:nvSpPr>
                <p:cNvPr id="466" name="Oval 465"/>
                <p:cNvSpPr/>
                <p:nvPr/>
              </p:nvSpPr>
              <p:spPr bwMode="auto">
                <a:xfrm>
                  <a:off x="5122068" y="3630660"/>
                  <a:ext cx="297672" cy="10551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467" name="Picture 466" descr="bucket.jpg"/>
                <p:cNvPicPr>
                  <a:picLocks noChangeAspect="1"/>
                </p:cNvPicPr>
                <p:nvPr/>
              </p:nvPicPr>
              <p:blipFill>
                <a:blip r:embed="rId3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7241" r="17673" b="9914"/>
                <a:stretch>
                  <a:fillRect/>
                </a:stretch>
              </p:blipFill>
              <p:spPr>
                <a:xfrm>
                  <a:off x="5108189" y="3579014"/>
                  <a:ext cx="323446" cy="447683"/>
                </a:xfrm>
                <a:prstGeom prst="rect">
                  <a:avLst/>
                </a:prstGeom>
              </p:spPr>
            </p:pic>
            <p:sp>
              <p:nvSpPr>
                <p:cNvPr id="468" name="TextBox 467"/>
                <p:cNvSpPr txBox="1"/>
                <p:nvPr/>
              </p:nvSpPr>
              <p:spPr>
                <a:xfrm>
                  <a:off x="5120086" y="3688722"/>
                  <a:ext cx="29848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b="1" dirty="0" smtClean="0">
                      <a:solidFill>
                        <a:srgbClr val="FFFFFF"/>
                      </a:solidFill>
                      <a:latin typeface="+mn-lt"/>
                      <a:ea typeface="+mn-ea"/>
                    </a:rPr>
                    <a:t>5</a:t>
                  </a:r>
                  <a:endParaRPr lang="en-US" sz="1600" dirty="0" smtClean="0">
                    <a:solidFill>
                      <a:srgbClr val="FFFF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469" name="5-Point Star 468"/>
                <p:cNvSpPr/>
                <p:nvPr/>
              </p:nvSpPr>
              <p:spPr bwMode="auto">
                <a:xfrm>
                  <a:off x="5238370" y="3664452"/>
                  <a:ext cx="179931" cy="179930"/>
                </a:xfrm>
                <a:prstGeom prst="star5">
                  <a:avLst/>
                </a:prstGeom>
                <a:solidFill>
                  <a:srgbClr val="FFFF00"/>
                </a:solidFill>
                <a:ln w="3175">
                  <a:solidFill>
                    <a:schemeClr val="accent3"/>
                  </a:solidFill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454" name="Group 819" descr="Left:  Group 819"/>
              <p:cNvGrpSpPr/>
              <p:nvPr/>
            </p:nvGrpSpPr>
            <p:grpSpPr>
              <a:xfrm>
                <a:off x="1694145" y="3278137"/>
                <a:ext cx="323446" cy="448262"/>
                <a:chOff x="5108189" y="3579014"/>
                <a:chExt cx="323446" cy="448262"/>
              </a:xfrm>
            </p:grpSpPr>
            <p:sp>
              <p:nvSpPr>
                <p:cNvPr id="463" name="Oval 462"/>
                <p:cNvSpPr/>
                <p:nvPr/>
              </p:nvSpPr>
              <p:spPr bwMode="auto">
                <a:xfrm>
                  <a:off x="5122068" y="3630660"/>
                  <a:ext cx="297672" cy="10551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464" name="Picture 463" descr="bucket.jpg"/>
                <p:cNvPicPr>
                  <a:picLocks noChangeAspect="1"/>
                </p:cNvPicPr>
                <p:nvPr/>
              </p:nvPicPr>
              <p:blipFill>
                <a:blip r:embed="rId3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7241" r="17673" b="9914"/>
                <a:stretch>
                  <a:fillRect/>
                </a:stretch>
              </p:blipFill>
              <p:spPr>
                <a:xfrm>
                  <a:off x="5108189" y="3579014"/>
                  <a:ext cx="323446" cy="447683"/>
                </a:xfrm>
                <a:prstGeom prst="rect">
                  <a:avLst/>
                </a:prstGeom>
              </p:spPr>
            </p:pic>
            <p:sp>
              <p:nvSpPr>
                <p:cNvPr id="465" name="TextBox 464"/>
                <p:cNvSpPr txBox="1"/>
                <p:nvPr/>
              </p:nvSpPr>
              <p:spPr>
                <a:xfrm>
                  <a:off x="5120086" y="3688722"/>
                  <a:ext cx="29848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b="1" dirty="0" smtClean="0">
                      <a:solidFill>
                        <a:srgbClr val="FFFFFF"/>
                      </a:solidFill>
                      <a:latin typeface="+mn-lt"/>
                      <a:ea typeface="+mn-ea"/>
                    </a:rPr>
                    <a:t>4</a:t>
                  </a:r>
                  <a:endParaRPr lang="en-US" sz="1600" dirty="0" smtClean="0">
                    <a:solidFill>
                      <a:srgbClr val="FFFFFF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455" name="Group 747" descr="Left:  Group 747"/>
              <p:cNvGrpSpPr/>
              <p:nvPr/>
            </p:nvGrpSpPr>
            <p:grpSpPr>
              <a:xfrm>
                <a:off x="2015903" y="3282141"/>
                <a:ext cx="323446" cy="448262"/>
                <a:chOff x="5108189" y="3579014"/>
                <a:chExt cx="323446" cy="448262"/>
              </a:xfrm>
            </p:grpSpPr>
            <p:sp>
              <p:nvSpPr>
                <p:cNvPr id="460" name="Oval 459"/>
                <p:cNvSpPr/>
                <p:nvPr/>
              </p:nvSpPr>
              <p:spPr bwMode="auto">
                <a:xfrm>
                  <a:off x="5122068" y="3630660"/>
                  <a:ext cx="297672" cy="10551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461" name="Picture 460" descr="bucket.jpg"/>
                <p:cNvPicPr>
                  <a:picLocks noChangeAspect="1"/>
                </p:cNvPicPr>
                <p:nvPr/>
              </p:nvPicPr>
              <p:blipFill>
                <a:blip r:embed="rId3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7241" r="17673" b="9914"/>
                <a:stretch>
                  <a:fillRect/>
                </a:stretch>
              </p:blipFill>
              <p:spPr>
                <a:xfrm>
                  <a:off x="5108189" y="3579014"/>
                  <a:ext cx="323446" cy="447683"/>
                </a:xfrm>
                <a:prstGeom prst="rect">
                  <a:avLst/>
                </a:prstGeom>
              </p:spPr>
            </p:pic>
            <p:sp>
              <p:nvSpPr>
                <p:cNvPr id="462" name="TextBox 461"/>
                <p:cNvSpPr txBox="1"/>
                <p:nvPr/>
              </p:nvSpPr>
              <p:spPr>
                <a:xfrm>
                  <a:off x="5120086" y="3688722"/>
                  <a:ext cx="29848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b="1" dirty="0" smtClean="0">
                      <a:solidFill>
                        <a:srgbClr val="FFFFFF"/>
                      </a:solidFill>
                      <a:latin typeface="+mn-lt"/>
                      <a:ea typeface="+mn-ea"/>
                    </a:rPr>
                    <a:t>2</a:t>
                  </a:r>
                  <a:endParaRPr lang="en-US" sz="1600" dirty="0" smtClean="0">
                    <a:solidFill>
                      <a:srgbClr val="FFFFFF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456" name="Group 809" descr="Left:  Group 809"/>
              <p:cNvGrpSpPr/>
              <p:nvPr/>
            </p:nvGrpSpPr>
            <p:grpSpPr>
              <a:xfrm>
                <a:off x="4574974" y="3275815"/>
                <a:ext cx="323446" cy="448262"/>
                <a:chOff x="5108189" y="3579014"/>
                <a:chExt cx="323446" cy="448262"/>
              </a:xfrm>
            </p:grpSpPr>
            <p:sp>
              <p:nvSpPr>
                <p:cNvPr id="457" name="Oval 456"/>
                <p:cNvSpPr/>
                <p:nvPr/>
              </p:nvSpPr>
              <p:spPr bwMode="auto">
                <a:xfrm>
                  <a:off x="5122068" y="3630660"/>
                  <a:ext cx="297672" cy="10551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458" name="Picture 457" descr="bucket.jpg"/>
                <p:cNvPicPr>
                  <a:picLocks noChangeAspect="1"/>
                </p:cNvPicPr>
                <p:nvPr/>
              </p:nvPicPr>
              <p:blipFill>
                <a:blip r:embed="rId3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7241" r="17673" b="9914"/>
                <a:stretch>
                  <a:fillRect/>
                </a:stretch>
              </p:blipFill>
              <p:spPr>
                <a:xfrm>
                  <a:off x="5108189" y="3579014"/>
                  <a:ext cx="323446" cy="447683"/>
                </a:xfrm>
                <a:prstGeom prst="rect">
                  <a:avLst/>
                </a:prstGeom>
              </p:spPr>
            </p:pic>
            <p:sp>
              <p:nvSpPr>
                <p:cNvPr id="459" name="TextBox 458"/>
                <p:cNvSpPr txBox="1"/>
                <p:nvPr/>
              </p:nvSpPr>
              <p:spPr>
                <a:xfrm>
                  <a:off x="5120086" y="3688722"/>
                  <a:ext cx="29848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b="1" dirty="0" smtClean="0">
                      <a:solidFill>
                        <a:srgbClr val="FFFFFF"/>
                      </a:solidFill>
                      <a:latin typeface="+mn-lt"/>
                      <a:ea typeface="+mn-ea"/>
                    </a:rPr>
                    <a:t>5</a:t>
                  </a:r>
                  <a:endParaRPr lang="en-US" sz="1600" dirty="0" smtClean="0">
                    <a:solidFill>
                      <a:srgbClr val="FFFFFF"/>
                    </a:solidFill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516" name="Group 515"/>
            <p:cNvGrpSpPr/>
            <p:nvPr/>
          </p:nvGrpSpPr>
          <p:grpSpPr>
            <a:xfrm>
              <a:off x="1210937" y="3692300"/>
              <a:ext cx="6089650" cy="127000"/>
              <a:chOff x="1210937" y="3685950"/>
              <a:chExt cx="6089650" cy="127000"/>
            </a:xfrm>
          </p:grpSpPr>
          <p:cxnSp>
            <p:nvCxnSpPr>
              <p:cNvPr id="503" name="Straight Connector 502"/>
              <p:cNvCxnSpPr/>
              <p:nvPr/>
            </p:nvCxnSpPr>
            <p:spPr bwMode="auto">
              <a:xfrm rot="5400000">
                <a:off x="1147437" y="3749450"/>
                <a:ext cx="127000" cy="0"/>
              </a:xfrm>
              <a:prstGeom prst="line">
                <a:avLst/>
              </a:prstGeom>
              <a:solidFill>
                <a:srgbClr val="0095D3"/>
              </a:solidFill>
              <a:ln w="381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5" name="Straight Connector 504"/>
              <p:cNvCxnSpPr/>
              <p:nvPr/>
            </p:nvCxnSpPr>
            <p:spPr bwMode="auto">
              <a:xfrm rot="5400000">
                <a:off x="1477637" y="3749450"/>
                <a:ext cx="127000" cy="0"/>
              </a:xfrm>
              <a:prstGeom prst="line">
                <a:avLst/>
              </a:prstGeom>
              <a:solidFill>
                <a:srgbClr val="0095D3"/>
              </a:solidFill>
              <a:ln w="381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6" name="Straight Connector 505"/>
              <p:cNvCxnSpPr/>
              <p:nvPr/>
            </p:nvCxnSpPr>
            <p:spPr bwMode="auto">
              <a:xfrm rot="5400000">
                <a:off x="1801487" y="3749450"/>
                <a:ext cx="127000" cy="0"/>
              </a:xfrm>
              <a:prstGeom prst="line">
                <a:avLst/>
              </a:prstGeom>
              <a:solidFill>
                <a:srgbClr val="0095D3"/>
              </a:solidFill>
              <a:ln w="381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7" name="Straight Connector 506"/>
              <p:cNvCxnSpPr/>
              <p:nvPr/>
            </p:nvCxnSpPr>
            <p:spPr bwMode="auto">
              <a:xfrm rot="5400000">
                <a:off x="2112637" y="3749450"/>
                <a:ext cx="127000" cy="0"/>
              </a:xfrm>
              <a:prstGeom prst="line">
                <a:avLst/>
              </a:prstGeom>
              <a:solidFill>
                <a:srgbClr val="0095D3"/>
              </a:solidFill>
              <a:ln w="381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8" name="Straight Connector 507"/>
              <p:cNvCxnSpPr/>
              <p:nvPr/>
            </p:nvCxnSpPr>
            <p:spPr bwMode="auto">
              <a:xfrm rot="5400000">
                <a:off x="3700137" y="3749450"/>
                <a:ext cx="127000" cy="0"/>
              </a:xfrm>
              <a:prstGeom prst="line">
                <a:avLst/>
              </a:prstGeom>
              <a:solidFill>
                <a:srgbClr val="0095D3"/>
              </a:solidFill>
              <a:ln w="381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9" name="Straight Connector 508"/>
              <p:cNvCxnSpPr/>
              <p:nvPr/>
            </p:nvCxnSpPr>
            <p:spPr bwMode="auto">
              <a:xfrm rot="5400000">
                <a:off x="4017637" y="3749450"/>
                <a:ext cx="127000" cy="0"/>
              </a:xfrm>
              <a:prstGeom prst="line">
                <a:avLst/>
              </a:prstGeom>
              <a:solidFill>
                <a:srgbClr val="0095D3"/>
              </a:solidFill>
              <a:ln w="381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10" name="Straight Connector 509"/>
              <p:cNvCxnSpPr/>
              <p:nvPr/>
            </p:nvCxnSpPr>
            <p:spPr bwMode="auto">
              <a:xfrm rot="5400000">
                <a:off x="4341487" y="3749450"/>
                <a:ext cx="127000" cy="0"/>
              </a:xfrm>
              <a:prstGeom prst="line">
                <a:avLst/>
              </a:prstGeom>
              <a:solidFill>
                <a:srgbClr val="0095D3"/>
              </a:solidFill>
              <a:ln w="381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11" name="Straight Connector 510"/>
              <p:cNvCxnSpPr/>
              <p:nvPr/>
            </p:nvCxnSpPr>
            <p:spPr bwMode="auto">
              <a:xfrm rot="5400000">
                <a:off x="4671687" y="3749450"/>
                <a:ext cx="127000" cy="0"/>
              </a:xfrm>
              <a:prstGeom prst="line">
                <a:avLst/>
              </a:prstGeom>
              <a:solidFill>
                <a:srgbClr val="0095D3"/>
              </a:solidFill>
              <a:ln w="381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12" name="Straight Connector 511"/>
              <p:cNvCxnSpPr/>
              <p:nvPr/>
            </p:nvCxnSpPr>
            <p:spPr bwMode="auto">
              <a:xfrm rot="5400000">
                <a:off x="6278237" y="3749450"/>
                <a:ext cx="127000" cy="0"/>
              </a:xfrm>
              <a:prstGeom prst="line">
                <a:avLst/>
              </a:prstGeom>
              <a:solidFill>
                <a:srgbClr val="0095D3"/>
              </a:solidFill>
              <a:ln w="381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13" name="Straight Connector 512"/>
              <p:cNvCxnSpPr/>
              <p:nvPr/>
            </p:nvCxnSpPr>
            <p:spPr bwMode="auto">
              <a:xfrm rot="5400000">
                <a:off x="6595737" y="3749450"/>
                <a:ext cx="127000" cy="0"/>
              </a:xfrm>
              <a:prstGeom prst="line">
                <a:avLst/>
              </a:prstGeom>
              <a:solidFill>
                <a:srgbClr val="0095D3"/>
              </a:solidFill>
              <a:ln w="381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14" name="Straight Connector 513"/>
              <p:cNvCxnSpPr/>
              <p:nvPr/>
            </p:nvCxnSpPr>
            <p:spPr bwMode="auto">
              <a:xfrm rot="5400000">
                <a:off x="6919587" y="3749450"/>
                <a:ext cx="127000" cy="0"/>
              </a:xfrm>
              <a:prstGeom prst="line">
                <a:avLst/>
              </a:prstGeom>
              <a:solidFill>
                <a:srgbClr val="0095D3"/>
              </a:solidFill>
              <a:ln w="381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15" name="Straight Connector 514"/>
              <p:cNvCxnSpPr/>
              <p:nvPr/>
            </p:nvCxnSpPr>
            <p:spPr bwMode="auto">
              <a:xfrm rot="5400000">
                <a:off x="7237087" y="3749450"/>
                <a:ext cx="127000" cy="0"/>
              </a:xfrm>
              <a:prstGeom prst="line">
                <a:avLst/>
              </a:prstGeom>
              <a:solidFill>
                <a:srgbClr val="0095D3"/>
              </a:solidFill>
              <a:ln w="381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139681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1" grpId="0" animBg="1"/>
      <p:bldP spid="52" grpId="0" animBg="1"/>
      <p:bldP spid="53" grpId="0" animBg="1"/>
      <p:bldP spid="55" grpId="0" animBg="1"/>
      <p:bldP spid="56" grpId="0" animBg="1"/>
      <p:bldP spid="5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/>
          <p:cNvGrpSpPr/>
          <p:nvPr/>
        </p:nvGrpSpPr>
        <p:grpSpPr>
          <a:xfrm>
            <a:off x="6053939" y="3143251"/>
            <a:ext cx="2155060" cy="1359695"/>
            <a:chOff x="6053939" y="3143251"/>
            <a:chExt cx="2155060" cy="1359695"/>
          </a:xfrm>
        </p:grpSpPr>
        <p:sp>
          <p:nvSpPr>
            <p:cNvPr id="124" name="Rectangle 4"/>
            <p:cNvSpPr>
              <a:spLocks noChangeArrowheads="1"/>
            </p:cNvSpPr>
            <p:nvPr/>
          </p:nvSpPr>
          <p:spPr bwMode="auto">
            <a:xfrm>
              <a:off x="6053939" y="3268267"/>
              <a:ext cx="2155060" cy="1234679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13" name="Group 133"/>
            <p:cNvGrpSpPr/>
            <p:nvPr/>
          </p:nvGrpSpPr>
          <p:grpSpPr>
            <a:xfrm>
              <a:off x="6058606" y="3143251"/>
              <a:ext cx="2143125" cy="180974"/>
              <a:chOff x="934156" y="3143251"/>
              <a:chExt cx="2143125" cy="180974"/>
            </a:xfrm>
          </p:grpSpPr>
          <p:sp>
            <p:nvSpPr>
              <p:cNvPr id="114" name="Rectangle 13"/>
              <p:cNvSpPr>
                <a:spLocks noChangeArrowheads="1"/>
              </p:cNvSpPr>
              <p:nvPr/>
            </p:nvSpPr>
            <p:spPr bwMode="auto">
              <a:xfrm>
                <a:off x="934156" y="3262314"/>
                <a:ext cx="2143125" cy="61911"/>
              </a:xfrm>
              <a:prstGeom prst="rect">
                <a:avLst/>
              </a:prstGeom>
              <a:solidFill>
                <a:srgbClr val="3366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marL="171450" indent="-171450" algn="ctr">
                  <a:tabLst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endParaRPr lang="en-US" sz="1200" b="1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115" name="Picture 19" descr="BD21298_"/>
              <p:cNvPicPr>
                <a:picLocks noChangeAspect="1" noChangeArrowheads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 bwMode="auto">
              <a:xfrm>
                <a:off x="1181099" y="3143251"/>
                <a:ext cx="165099" cy="123824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54" name="Rectangle 4"/>
          <p:cNvSpPr>
            <a:spLocks noChangeArrowheads="1"/>
          </p:cNvSpPr>
          <p:nvPr/>
        </p:nvSpPr>
        <p:spPr bwMode="auto">
          <a:xfrm>
            <a:off x="929489" y="3268267"/>
            <a:ext cx="2155060" cy="1234679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Rectangle 4"/>
          <p:cNvSpPr>
            <a:spLocks noChangeArrowheads="1"/>
          </p:cNvSpPr>
          <p:nvPr/>
        </p:nvSpPr>
        <p:spPr bwMode="auto">
          <a:xfrm>
            <a:off x="3491714" y="3268267"/>
            <a:ext cx="2155060" cy="1234679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92"/>
          <p:cNvGrpSpPr/>
          <p:nvPr/>
        </p:nvGrpSpPr>
        <p:grpSpPr>
          <a:xfrm>
            <a:off x="3026569" y="3581399"/>
            <a:ext cx="554831" cy="907258"/>
            <a:chOff x="3026569" y="3581399"/>
            <a:chExt cx="554831" cy="907258"/>
          </a:xfrm>
        </p:grpSpPr>
        <p:sp>
          <p:nvSpPr>
            <p:cNvPr id="80" name="Moon 79"/>
            <p:cNvSpPr/>
            <p:nvPr/>
          </p:nvSpPr>
          <p:spPr bwMode="auto">
            <a:xfrm rot="5400000">
              <a:off x="3133725" y="4025883"/>
              <a:ext cx="304800" cy="482600"/>
            </a:xfrm>
            <a:prstGeom prst="moon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81" name="Moon 80"/>
            <p:cNvSpPr/>
            <p:nvPr/>
          </p:nvSpPr>
          <p:spPr bwMode="auto">
            <a:xfrm rot="16200000" flipV="1">
              <a:off x="3133725" y="3509176"/>
              <a:ext cx="304800" cy="482600"/>
            </a:xfrm>
            <a:prstGeom prst="moon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 bwMode="auto">
            <a:xfrm>
              <a:off x="3047506" y="3779044"/>
              <a:ext cx="469194" cy="459582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85" name="Rectangle 84"/>
            <p:cNvSpPr/>
            <p:nvPr/>
          </p:nvSpPr>
          <p:spPr bwMode="auto">
            <a:xfrm>
              <a:off x="3026569" y="3581399"/>
              <a:ext cx="52387" cy="907257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86" name="Rectangle 85"/>
            <p:cNvSpPr/>
            <p:nvPr/>
          </p:nvSpPr>
          <p:spPr bwMode="auto">
            <a:xfrm>
              <a:off x="3495675" y="3581399"/>
              <a:ext cx="85725" cy="907258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87" name="Rectangle 86"/>
            <p:cNvSpPr/>
            <p:nvPr/>
          </p:nvSpPr>
          <p:spPr bwMode="auto">
            <a:xfrm>
              <a:off x="3064669" y="3731420"/>
              <a:ext cx="45719" cy="5715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 bwMode="auto">
            <a:xfrm>
              <a:off x="3459956" y="3707606"/>
              <a:ext cx="61913" cy="607219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50" name="AutoShape 44" descr="Left:  CustomersR"/>
          <p:cNvSpPr>
            <a:spLocks noChangeArrowheads="1"/>
          </p:cNvSpPr>
          <p:nvPr/>
        </p:nvSpPr>
        <p:spPr bwMode="auto">
          <a:xfrm>
            <a:off x="1075933" y="3525811"/>
            <a:ext cx="1958975" cy="17859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100000">
                <a:srgbClr val="000000"/>
              </a:gs>
              <a:gs pos="0">
                <a:srgbClr val="0000FF"/>
              </a:gs>
            </a:gsLst>
            <a:lin ang="10800000" scaled="1"/>
            <a:tileRect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err="1" smtClean="0">
                <a:solidFill>
                  <a:srgbClr val="FFFFFF"/>
                </a:solidFill>
              </a:rPr>
              <a:t>Customers</a:t>
            </a:r>
            <a:r>
              <a:rPr lang="en-US" sz="1050" b="1" baseline="-25000" dirty="0" err="1" smtClean="0">
                <a:solidFill>
                  <a:srgbClr val="FFFFFF"/>
                </a:solidFill>
              </a:rPr>
              <a:t>R</a:t>
            </a:r>
            <a:endParaRPr lang="en-US" sz="1050" b="1" baseline="-25000" dirty="0">
              <a:solidFill>
                <a:srgbClr val="FFFFFF"/>
              </a:solidFill>
            </a:endParaRPr>
          </a:p>
        </p:txBody>
      </p:sp>
      <p:sp>
        <p:nvSpPr>
          <p:cNvPr id="44" name="AutoShape 44" descr="Left:  Customers"/>
          <p:cNvSpPr>
            <a:spLocks noChangeArrowheads="1"/>
          </p:cNvSpPr>
          <p:nvPr/>
        </p:nvSpPr>
        <p:spPr bwMode="auto">
          <a:xfrm>
            <a:off x="1033081" y="3371827"/>
            <a:ext cx="1958975" cy="178593"/>
          </a:xfrm>
          <a:prstGeom prst="roundRect">
            <a:avLst>
              <a:gd name="adj" fmla="val 16667"/>
            </a:avLst>
          </a:prstGeom>
          <a:gradFill>
            <a:gsLst>
              <a:gs pos="100000">
                <a:srgbClr val="0000FF"/>
              </a:gs>
              <a:gs pos="0">
                <a:srgbClr val="808080"/>
              </a:gs>
            </a:gsLst>
            <a:lin ang="10800000" scaled="1"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Customers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603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Rebalancing</a:t>
            </a:r>
            <a:endParaRPr lang="en-US" dirty="0"/>
          </a:p>
        </p:txBody>
      </p:sp>
      <p:sp>
        <p:nvSpPr>
          <p:cNvPr id="31" name="AutoShape 44" descr="Left:  Products"/>
          <p:cNvSpPr>
            <a:spLocks noChangeArrowheads="1"/>
          </p:cNvSpPr>
          <p:nvPr/>
        </p:nvSpPr>
        <p:spPr bwMode="auto">
          <a:xfrm>
            <a:off x="1028308" y="4257652"/>
            <a:ext cx="1958975" cy="178593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Products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62" name="AutoShape 44"/>
          <p:cNvSpPr>
            <a:spLocks noChangeArrowheads="1"/>
          </p:cNvSpPr>
          <p:nvPr/>
        </p:nvSpPr>
        <p:spPr bwMode="auto">
          <a:xfrm>
            <a:off x="3590550" y="4257675"/>
            <a:ext cx="1958975" cy="178593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Products</a:t>
            </a:r>
            <a:endParaRPr lang="en-US" sz="1050" b="1" dirty="0">
              <a:solidFill>
                <a:srgbClr val="FFFFFF"/>
              </a:solidFill>
            </a:endParaRPr>
          </a:p>
        </p:txBody>
      </p:sp>
      <p:grpSp>
        <p:nvGrpSpPr>
          <p:cNvPr id="3" name="Group 128"/>
          <p:cNvGrpSpPr/>
          <p:nvPr/>
        </p:nvGrpSpPr>
        <p:grpSpPr>
          <a:xfrm>
            <a:off x="934156" y="3143251"/>
            <a:ext cx="2143125" cy="180974"/>
            <a:chOff x="934156" y="3143251"/>
            <a:chExt cx="2143125" cy="180974"/>
          </a:xfrm>
        </p:grpSpPr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934156" y="3262314"/>
              <a:ext cx="2143125" cy="61911"/>
            </a:xfrm>
            <a:prstGeom prst="rect">
              <a:avLst/>
            </a:prstGeom>
            <a:solidFill>
              <a:srgbClr val="33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endParaRPr lang="en-US" sz="1200" b="1" dirty="0">
                <a:solidFill>
                  <a:srgbClr val="FFFFFF"/>
                </a:solidFill>
              </a:endParaRPr>
            </a:p>
          </p:txBody>
        </p:sp>
        <p:pic>
          <p:nvPicPr>
            <p:cNvPr id="76" name="Picture 19" descr="BD21298_"/>
            <p:cNvPicPr>
              <a:picLocks noChangeAspect="1" noChangeArrowheads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>
              <a:off x="1181099" y="3143251"/>
              <a:ext cx="165099" cy="123824"/>
            </a:xfrm>
            <a:prstGeom prst="rect">
              <a:avLst/>
            </a:prstGeom>
            <a:noFill/>
          </p:spPr>
        </p:pic>
      </p:grpSp>
      <p:grpSp>
        <p:nvGrpSpPr>
          <p:cNvPr id="4" name="Group 129"/>
          <p:cNvGrpSpPr/>
          <p:nvPr/>
        </p:nvGrpSpPr>
        <p:grpSpPr>
          <a:xfrm>
            <a:off x="3496381" y="3143251"/>
            <a:ext cx="2143125" cy="180974"/>
            <a:chOff x="934156" y="3143251"/>
            <a:chExt cx="2143125" cy="180974"/>
          </a:xfrm>
        </p:grpSpPr>
        <p:sp>
          <p:nvSpPr>
            <p:cNvPr id="73" name="Rectangle 13"/>
            <p:cNvSpPr>
              <a:spLocks noChangeArrowheads="1"/>
            </p:cNvSpPr>
            <p:nvPr/>
          </p:nvSpPr>
          <p:spPr bwMode="auto">
            <a:xfrm>
              <a:off x="934156" y="3262314"/>
              <a:ext cx="2143125" cy="61911"/>
            </a:xfrm>
            <a:prstGeom prst="rect">
              <a:avLst/>
            </a:prstGeom>
            <a:solidFill>
              <a:srgbClr val="33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endParaRPr lang="en-US" sz="1200" b="1" dirty="0">
                <a:solidFill>
                  <a:srgbClr val="FFFFFF"/>
                </a:solidFill>
              </a:endParaRPr>
            </a:p>
          </p:txBody>
        </p:sp>
        <p:pic>
          <p:nvPicPr>
            <p:cNvPr id="74" name="Picture 19" descr="BD21298_"/>
            <p:cNvPicPr>
              <a:picLocks noChangeAspect="1" noChangeArrowheads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>
              <a:off x="1181099" y="3143251"/>
              <a:ext cx="165099" cy="123824"/>
            </a:xfrm>
            <a:prstGeom prst="rect">
              <a:avLst/>
            </a:prstGeom>
            <a:noFill/>
          </p:spPr>
        </p:pic>
      </p:grpSp>
      <p:sp>
        <p:nvSpPr>
          <p:cNvPr id="95" name="TextBox 94"/>
          <p:cNvSpPr txBox="1"/>
          <p:nvPr/>
        </p:nvSpPr>
        <p:spPr>
          <a:xfrm>
            <a:off x="357187" y="669133"/>
            <a:ext cx="8653463" cy="683417"/>
          </a:xfrm>
          <a:prstGeom prst="rect">
            <a:avLst/>
          </a:prstGeom>
          <a:noFill/>
          <a:ln>
            <a:solidFill>
              <a:srgbClr val="002060"/>
            </a:solidFill>
          </a:ln>
          <a:effectLst/>
        </p:spPr>
        <p:txBody>
          <a:bodyPr wrap="none" rtlCol="0">
            <a:noAutofit/>
          </a:bodyPr>
          <a:lstStyle/>
          <a:p>
            <a:pPr fontAlgn="t"/>
            <a:endParaRPr lang="en-US" sz="800" dirty="0" smtClean="0">
              <a:solidFill>
                <a:srgbClr val="5F5F5F"/>
              </a:solidFill>
            </a:endParaRPr>
          </a:p>
          <a:p>
            <a:pPr fontAlgn="t"/>
            <a:r>
              <a:rPr lang="en-US" sz="800" dirty="0" smtClean="0">
                <a:solidFill>
                  <a:srgbClr val="5F5F5F"/>
                </a:solidFill>
              </a:rPr>
              <a:t>//</a:t>
            </a:r>
            <a:r>
              <a:rPr lang="en-US" sz="800" dirty="0" err="1" smtClean="0">
                <a:solidFill>
                  <a:srgbClr val="5F5F5F"/>
                </a:solidFill>
              </a:rPr>
              <a:t>gfsh</a:t>
            </a:r>
            <a:endParaRPr lang="en-US" sz="800" dirty="0" smtClean="0">
              <a:solidFill>
                <a:srgbClr val="5F5F5F"/>
              </a:solidFill>
            </a:endParaRPr>
          </a:p>
          <a:p>
            <a:pPr fontAlgn="t"/>
            <a:r>
              <a:rPr lang="en-US" sz="800" dirty="0" smtClean="0">
                <a:solidFill>
                  <a:srgbClr val="5F5F5F"/>
                </a:solidFill>
              </a:rPr>
              <a:t>create region --name=Customers --type=PARTITION_REDUNDANT --redundant-copies=1 ---recovery-delay=10000 </a:t>
            </a:r>
            <a:r>
              <a:rPr lang="en-US" sz="800" b="1" dirty="0" smtClean="0">
                <a:solidFill>
                  <a:srgbClr val="5F5F5F"/>
                </a:solidFill>
              </a:rPr>
              <a:t>--startup-recover-delay=10000</a:t>
            </a:r>
            <a:endParaRPr lang="en-US" sz="800" b="1" dirty="0">
              <a:solidFill>
                <a:srgbClr val="5F5F5F"/>
              </a:solidFill>
            </a:endParaRPr>
          </a:p>
        </p:txBody>
      </p:sp>
      <p:grpSp>
        <p:nvGrpSpPr>
          <p:cNvPr id="116" name="Group 92"/>
          <p:cNvGrpSpPr/>
          <p:nvPr/>
        </p:nvGrpSpPr>
        <p:grpSpPr>
          <a:xfrm>
            <a:off x="5588794" y="3581399"/>
            <a:ext cx="554831" cy="907258"/>
            <a:chOff x="3026569" y="3581399"/>
            <a:chExt cx="554831" cy="907258"/>
          </a:xfrm>
        </p:grpSpPr>
        <p:sp>
          <p:nvSpPr>
            <p:cNvPr id="117" name="Moon 116"/>
            <p:cNvSpPr/>
            <p:nvPr/>
          </p:nvSpPr>
          <p:spPr bwMode="auto">
            <a:xfrm rot="5400000">
              <a:off x="3133725" y="4025883"/>
              <a:ext cx="304800" cy="482600"/>
            </a:xfrm>
            <a:prstGeom prst="moon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18" name="Moon 117"/>
            <p:cNvSpPr/>
            <p:nvPr/>
          </p:nvSpPr>
          <p:spPr bwMode="auto">
            <a:xfrm rot="16200000" flipV="1">
              <a:off x="3133725" y="3509176"/>
              <a:ext cx="304800" cy="482600"/>
            </a:xfrm>
            <a:prstGeom prst="moon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 bwMode="auto">
            <a:xfrm>
              <a:off x="3047506" y="3779044"/>
              <a:ext cx="469194" cy="459582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20" name="Rectangle 119"/>
            <p:cNvSpPr/>
            <p:nvPr/>
          </p:nvSpPr>
          <p:spPr bwMode="auto">
            <a:xfrm>
              <a:off x="3026569" y="3581399"/>
              <a:ext cx="52387" cy="907257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21" name="Rectangle 120"/>
            <p:cNvSpPr/>
            <p:nvPr/>
          </p:nvSpPr>
          <p:spPr bwMode="auto">
            <a:xfrm>
              <a:off x="3495675" y="3581399"/>
              <a:ext cx="85725" cy="907258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22" name="Rectangle 121"/>
            <p:cNvSpPr/>
            <p:nvPr/>
          </p:nvSpPr>
          <p:spPr bwMode="auto">
            <a:xfrm>
              <a:off x="3064669" y="3731420"/>
              <a:ext cx="45719" cy="5715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 bwMode="auto">
            <a:xfrm>
              <a:off x="3459956" y="3707606"/>
              <a:ext cx="61913" cy="607219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41" name="AutoShape 44" descr="Right:  CustomersR"/>
          <p:cNvSpPr>
            <a:spLocks noChangeArrowheads="1"/>
          </p:cNvSpPr>
          <p:nvPr/>
        </p:nvSpPr>
        <p:spPr bwMode="auto">
          <a:xfrm>
            <a:off x="3641281" y="3521066"/>
            <a:ext cx="1958975" cy="178593"/>
          </a:xfrm>
          <a:prstGeom prst="roundRect">
            <a:avLst>
              <a:gd name="adj" fmla="val 16667"/>
            </a:avLst>
          </a:prstGeom>
          <a:gradFill>
            <a:gsLst>
              <a:gs pos="100000">
                <a:srgbClr val="0000FF"/>
              </a:gs>
              <a:gs pos="0">
                <a:srgbClr val="000000"/>
              </a:gs>
            </a:gsLst>
            <a:lin ang="10800000" scaled="1"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err="1" smtClean="0">
                <a:solidFill>
                  <a:srgbClr val="FFFFFF"/>
                </a:solidFill>
              </a:rPr>
              <a:t>Customers</a:t>
            </a:r>
            <a:r>
              <a:rPr lang="en-US" sz="1050" b="1" baseline="-25000" dirty="0" err="1" smtClean="0">
                <a:solidFill>
                  <a:srgbClr val="FFFFFF"/>
                </a:solidFill>
              </a:rPr>
              <a:t>R</a:t>
            </a:r>
            <a:endParaRPr lang="en-US" sz="1050" b="1" baseline="-25000" dirty="0">
              <a:solidFill>
                <a:srgbClr val="FFFFFF"/>
              </a:solidFill>
            </a:endParaRPr>
          </a:p>
        </p:txBody>
      </p:sp>
      <p:sp>
        <p:nvSpPr>
          <p:cNvPr id="46" name="AutoShape 44"/>
          <p:cNvSpPr>
            <a:spLocks noChangeArrowheads="1"/>
          </p:cNvSpPr>
          <p:nvPr/>
        </p:nvSpPr>
        <p:spPr bwMode="auto">
          <a:xfrm>
            <a:off x="3595323" y="3362325"/>
            <a:ext cx="1958975" cy="17859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20000">
                <a:srgbClr val="808080"/>
              </a:gs>
              <a:gs pos="50000">
                <a:srgbClr val="0000FF"/>
              </a:gs>
              <a:gs pos="80000">
                <a:srgbClr val="808080"/>
              </a:gs>
            </a:gsLst>
            <a:lin ang="0" scaled="1"/>
            <a:tileRect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Customers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112" name="AutoShape 44" descr="Right:  Products"/>
          <p:cNvSpPr>
            <a:spLocks noChangeArrowheads="1"/>
          </p:cNvSpPr>
          <p:nvPr/>
        </p:nvSpPr>
        <p:spPr bwMode="auto">
          <a:xfrm>
            <a:off x="3590550" y="4257679"/>
            <a:ext cx="1958975" cy="178593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Products</a:t>
            </a:r>
            <a:endParaRPr lang="en-US" sz="1050" b="1" dirty="0">
              <a:solidFill>
                <a:srgbClr val="FFFFFF"/>
              </a:solidFill>
            </a:endParaRPr>
          </a:p>
        </p:txBody>
      </p:sp>
      <p:grpSp>
        <p:nvGrpSpPr>
          <p:cNvPr id="130" name="Group 129"/>
          <p:cNvGrpSpPr/>
          <p:nvPr/>
        </p:nvGrpSpPr>
        <p:grpSpPr>
          <a:xfrm>
            <a:off x="6162299" y="3362325"/>
            <a:ext cx="2011354" cy="1073947"/>
            <a:chOff x="6162299" y="3362325"/>
            <a:chExt cx="2011354" cy="1073947"/>
          </a:xfrm>
        </p:grpSpPr>
        <p:sp>
          <p:nvSpPr>
            <p:cNvPr id="108" name="AutoShape 44" descr="Right:  Customers"/>
            <p:cNvSpPr>
              <a:spLocks noChangeArrowheads="1"/>
            </p:cNvSpPr>
            <p:nvPr/>
          </p:nvSpPr>
          <p:spPr bwMode="auto">
            <a:xfrm>
              <a:off x="6162299" y="3362325"/>
              <a:ext cx="1958975" cy="178593"/>
            </a:xfrm>
            <a:prstGeom prst="roundRect">
              <a:avLst>
                <a:gd name="adj" fmla="val 16667"/>
              </a:avLst>
            </a:prstGeom>
            <a:solidFill>
              <a:srgbClr val="0000FF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 dirty="0" smtClean="0">
                  <a:solidFill>
                    <a:srgbClr val="FFFFFF"/>
                  </a:solidFill>
                </a:rPr>
                <a:t>Customers</a:t>
              </a:r>
              <a:endParaRPr lang="en-US" sz="1050" b="1" dirty="0">
                <a:solidFill>
                  <a:srgbClr val="FFFFFF"/>
                </a:solidFill>
              </a:endParaRPr>
            </a:p>
          </p:txBody>
        </p:sp>
        <p:sp>
          <p:nvSpPr>
            <p:cNvPr id="109" name="AutoShape 44" descr="Right:  CustomersR"/>
            <p:cNvSpPr>
              <a:spLocks noChangeArrowheads="1"/>
            </p:cNvSpPr>
            <p:nvPr/>
          </p:nvSpPr>
          <p:spPr bwMode="auto">
            <a:xfrm>
              <a:off x="6214678" y="3525821"/>
              <a:ext cx="1958975" cy="178593"/>
            </a:xfrm>
            <a:prstGeom prst="roundRect">
              <a:avLst>
                <a:gd name="adj" fmla="val 16667"/>
              </a:avLst>
            </a:prstGeom>
            <a:solidFill>
              <a:srgbClr val="000066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 dirty="0" err="1" smtClean="0">
                  <a:solidFill>
                    <a:srgbClr val="FFFFFF"/>
                  </a:solidFill>
                </a:rPr>
                <a:t>Customers</a:t>
              </a:r>
              <a:r>
                <a:rPr lang="en-US" sz="1050" b="1" baseline="-25000" dirty="0" err="1" smtClean="0">
                  <a:solidFill>
                    <a:srgbClr val="FFFFFF"/>
                  </a:solidFill>
                </a:rPr>
                <a:t>R</a:t>
              </a:r>
              <a:endParaRPr lang="en-US" sz="1050" b="1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127" name="AutoShape 44" descr="Right:  Products"/>
            <p:cNvSpPr>
              <a:spLocks noChangeArrowheads="1"/>
            </p:cNvSpPr>
            <p:nvPr/>
          </p:nvSpPr>
          <p:spPr bwMode="auto">
            <a:xfrm>
              <a:off x="6162299" y="4257679"/>
              <a:ext cx="1958975" cy="178593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 dirty="0" smtClean="0">
                  <a:solidFill>
                    <a:srgbClr val="FFFFFF"/>
                  </a:solidFill>
                </a:rPr>
                <a:t>Products</a:t>
              </a:r>
              <a:endParaRPr lang="en-US" sz="105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129" name="AutoShape 44" descr="Right:  CustomersR"/>
          <p:cNvSpPr>
            <a:spLocks noChangeArrowheads="1"/>
          </p:cNvSpPr>
          <p:nvPr/>
        </p:nvSpPr>
        <p:spPr bwMode="auto">
          <a:xfrm>
            <a:off x="6214678" y="3517107"/>
            <a:ext cx="1958975" cy="17859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20000">
                <a:srgbClr val="000000"/>
              </a:gs>
              <a:gs pos="50000">
                <a:srgbClr val="0000FF"/>
              </a:gs>
              <a:gs pos="80000">
                <a:srgbClr val="000000"/>
              </a:gs>
            </a:gsLst>
            <a:lin ang="0" scaled="1"/>
            <a:tileRect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err="1" smtClean="0">
                <a:solidFill>
                  <a:srgbClr val="FFFFFF"/>
                </a:solidFill>
              </a:rPr>
              <a:t>Customers</a:t>
            </a:r>
            <a:r>
              <a:rPr lang="en-US" sz="1050" b="1" baseline="-25000" dirty="0" err="1" smtClean="0">
                <a:solidFill>
                  <a:srgbClr val="FFFFFF"/>
                </a:solidFill>
              </a:rPr>
              <a:t>R</a:t>
            </a:r>
            <a:endParaRPr lang="en-US" sz="1050" b="1" baseline="-25000" dirty="0">
              <a:solidFill>
                <a:srgbClr val="FFFFFF"/>
              </a:solidFill>
            </a:endParaRPr>
          </a:p>
        </p:txBody>
      </p:sp>
      <p:sp>
        <p:nvSpPr>
          <p:cNvPr id="128" name="AutoShape 44" descr="Right:  Customers"/>
          <p:cNvSpPr>
            <a:spLocks noChangeArrowheads="1"/>
          </p:cNvSpPr>
          <p:nvPr/>
        </p:nvSpPr>
        <p:spPr bwMode="auto">
          <a:xfrm>
            <a:off x="6162299" y="3363136"/>
            <a:ext cx="1958975" cy="17859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100000">
                <a:srgbClr val="808080"/>
              </a:gs>
              <a:gs pos="0">
                <a:srgbClr val="0000FF"/>
              </a:gs>
            </a:gsLst>
            <a:lin ang="10800000" scaled="1"/>
            <a:tileRect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Customers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94" name="AutoShape 44" descr="Left:  CustomersR"/>
          <p:cNvSpPr>
            <a:spLocks noChangeArrowheads="1"/>
          </p:cNvSpPr>
          <p:nvPr/>
        </p:nvSpPr>
        <p:spPr bwMode="auto">
          <a:xfrm>
            <a:off x="1075933" y="3525811"/>
            <a:ext cx="1958975" cy="17859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100000">
                <a:srgbClr val="000000"/>
              </a:gs>
              <a:gs pos="0">
                <a:srgbClr val="0000FF"/>
              </a:gs>
            </a:gsLst>
            <a:lin ang="10800000" scaled="1"/>
            <a:tileRect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err="1" smtClean="0">
                <a:solidFill>
                  <a:srgbClr val="FFFFFF"/>
                </a:solidFill>
              </a:rPr>
              <a:t>Customers</a:t>
            </a:r>
            <a:r>
              <a:rPr lang="en-US" sz="1050" b="1" baseline="-25000" dirty="0" err="1" smtClean="0">
                <a:solidFill>
                  <a:srgbClr val="FFFFFF"/>
                </a:solidFill>
              </a:rPr>
              <a:t>R</a:t>
            </a:r>
            <a:endParaRPr lang="en-US" sz="1050" b="1" baseline="-25000" dirty="0">
              <a:solidFill>
                <a:srgbClr val="FFFFFF"/>
              </a:solidFill>
            </a:endParaRPr>
          </a:p>
        </p:txBody>
      </p:sp>
      <p:sp>
        <p:nvSpPr>
          <p:cNvPr id="97" name="AutoShape 44" descr="Left:  Customers"/>
          <p:cNvSpPr>
            <a:spLocks noChangeArrowheads="1"/>
          </p:cNvSpPr>
          <p:nvPr/>
        </p:nvSpPr>
        <p:spPr bwMode="auto">
          <a:xfrm>
            <a:off x="1033081" y="3371827"/>
            <a:ext cx="1958975" cy="178593"/>
          </a:xfrm>
          <a:prstGeom prst="roundRect">
            <a:avLst>
              <a:gd name="adj" fmla="val 16667"/>
            </a:avLst>
          </a:prstGeom>
          <a:gradFill>
            <a:gsLst>
              <a:gs pos="100000">
                <a:srgbClr val="0000FF"/>
              </a:gs>
              <a:gs pos="0">
                <a:srgbClr val="808080"/>
              </a:gs>
            </a:gsLst>
            <a:lin ang="10800000" scaled="1"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Customers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98" name="AutoShape 44" descr="Right:  CustomersR"/>
          <p:cNvSpPr>
            <a:spLocks noChangeArrowheads="1"/>
          </p:cNvSpPr>
          <p:nvPr/>
        </p:nvSpPr>
        <p:spPr bwMode="auto">
          <a:xfrm>
            <a:off x="3641281" y="3521066"/>
            <a:ext cx="1958975" cy="178593"/>
          </a:xfrm>
          <a:prstGeom prst="roundRect">
            <a:avLst>
              <a:gd name="adj" fmla="val 16667"/>
            </a:avLst>
          </a:prstGeom>
          <a:gradFill>
            <a:gsLst>
              <a:gs pos="100000">
                <a:srgbClr val="0000FF"/>
              </a:gs>
              <a:gs pos="0">
                <a:srgbClr val="000000"/>
              </a:gs>
            </a:gsLst>
            <a:lin ang="10800000" scaled="1"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Customers</a:t>
            </a:r>
            <a:r>
              <a:rPr lang="en-US" sz="1050" b="1" baseline="-25000" dirty="0" smtClean="0">
                <a:solidFill>
                  <a:srgbClr val="FFFFFF"/>
                </a:solidFill>
              </a:rPr>
              <a:t>R</a:t>
            </a:r>
            <a:endParaRPr lang="en-US" sz="1050" b="1" baseline="-25000" dirty="0">
              <a:solidFill>
                <a:srgbClr val="FFFFFF"/>
              </a:solidFill>
            </a:endParaRPr>
          </a:p>
        </p:txBody>
      </p:sp>
      <p:sp>
        <p:nvSpPr>
          <p:cNvPr id="104" name="AutoShape 44"/>
          <p:cNvSpPr>
            <a:spLocks noChangeArrowheads="1"/>
          </p:cNvSpPr>
          <p:nvPr/>
        </p:nvSpPr>
        <p:spPr bwMode="auto">
          <a:xfrm>
            <a:off x="3595323" y="3362325"/>
            <a:ext cx="1958975" cy="17859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20000">
                <a:srgbClr val="808080"/>
              </a:gs>
              <a:gs pos="50000">
                <a:srgbClr val="0000FF"/>
              </a:gs>
              <a:gs pos="80000">
                <a:srgbClr val="808080"/>
              </a:gs>
            </a:gsLst>
            <a:lin ang="0" scaled="1"/>
            <a:tileRect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Customers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105" name="AutoShape 44" descr="Left:  CustomersR"/>
          <p:cNvSpPr>
            <a:spLocks noChangeArrowheads="1"/>
          </p:cNvSpPr>
          <p:nvPr/>
        </p:nvSpPr>
        <p:spPr bwMode="auto">
          <a:xfrm>
            <a:off x="1075933" y="3516286"/>
            <a:ext cx="1958975" cy="17859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100000">
                <a:srgbClr val="000000"/>
              </a:gs>
              <a:gs pos="0">
                <a:srgbClr val="0000FF"/>
              </a:gs>
            </a:gsLst>
            <a:lin ang="10800000" scaled="1"/>
            <a:tileRect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Customers</a:t>
            </a:r>
            <a:r>
              <a:rPr lang="en-US" sz="1050" b="1" baseline="-25000" dirty="0" smtClean="0">
                <a:solidFill>
                  <a:srgbClr val="FFFFFF"/>
                </a:solidFill>
              </a:rPr>
              <a:t>R</a:t>
            </a:r>
            <a:endParaRPr lang="en-US" sz="1050" b="1" baseline="-25000" dirty="0">
              <a:solidFill>
                <a:srgbClr val="FFFFFF"/>
              </a:solidFill>
            </a:endParaRPr>
          </a:p>
        </p:txBody>
      </p:sp>
      <p:grpSp>
        <p:nvGrpSpPr>
          <p:cNvPr id="320" name="Group 742"/>
          <p:cNvGrpSpPr/>
          <p:nvPr/>
        </p:nvGrpSpPr>
        <p:grpSpPr>
          <a:xfrm>
            <a:off x="3596100" y="3269451"/>
            <a:ext cx="323446" cy="448262"/>
            <a:chOff x="3596100" y="3259926"/>
            <a:chExt cx="323446" cy="448262"/>
          </a:xfrm>
        </p:grpSpPr>
        <p:sp>
          <p:nvSpPr>
            <p:cNvPr id="321" name="Oval 320"/>
            <p:cNvSpPr/>
            <p:nvPr/>
          </p:nvSpPr>
          <p:spPr bwMode="auto">
            <a:xfrm>
              <a:off x="3609979" y="3311572"/>
              <a:ext cx="297672" cy="105511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pic>
          <p:nvPicPr>
            <p:cNvPr id="322" name="Picture 321" descr="bucket.jpg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7241" r="17673" b="9914"/>
            <a:stretch>
              <a:fillRect/>
            </a:stretch>
          </p:blipFill>
          <p:spPr>
            <a:xfrm>
              <a:off x="3596100" y="3259926"/>
              <a:ext cx="323446" cy="447683"/>
            </a:xfrm>
            <a:prstGeom prst="rect">
              <a:avLst/>
            </a:prstGeom>
          </p:spPr>
        </p:pic>
        <p:sp>
          <p:nvSpPr>
            <p:cNvPr id="323" name="TextBox 322"/>
            <p:cNvSpPr txBox="1"/>
            <p:nvPr/>
          </p:nvSpPr>
          <p:spPr>
            <a:xfrm>
              <a:off x="3607997" y="3369634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b="1" dirty="0" smtClean="0">
                  <a:solidFill>
                    <a:srgbClr val="FFFFFF"/>
                  </a:solidFill>
                  <a:latin typeface="+mn-lt"/>
                  <a:ea typeface="+mn-ea"/>
                </a:rPr>
                <a:t>3</a:t>
              </a:r>
              <a:endParaRPr lang="en-US" sz="1600" dirty="0" smtClean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324" name="5-Point Star 323"/>
            <p:cNvSpPr/>
            <p:nvPr/>
          </p:nvSpPr>
          <p:spPr bwMode="auto">
            <a:xfrm>
              <a:off x="3726281" y="3345364"/>
              <a:ext cx="179931" cy="179930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325" name="Group 752"/>
          <p:cNvGrpSpPr/>
          <p:nvPr/>
        </p:nvGrpSpPr>
        <p:grpSpPr>
          <a:xfrm>
            <a:off x="3920427" y="3275801"/>
            <a:ext cx="323446" cy="448262"/>
            <a:chOff x="5108189" y="3579014"/>
            <a:chExt cx="323446" cy="448262"/>
          </a:xfrm>
        </p:grpSpPr>
        <p:sp>
          <p:nvSpPr>
            <p:cNvPr id="326" name="Oval 325"/>
            <p:cNvSpPr/>
            <p:nvPr/>
          </p:nvSpPr>
          <p:spPr bwMode="auto">
            <a:xfrm>
              <a:off x="5122068" y="3630660"/>
              <a:ext cx="297672" cy="105511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pic>
          <p:nvPicPr>
            <p:cNvPr id="327" name="Picture 326" descr="bucket.jpg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7241" r="17673" b="9914"/>
            <a:stretch>
              <a:fillRect/>
            </a:stretch>
          </p:blipFill>
          <p:spPr>
            <a:xfrm>
              <a:off x="5108189" y="3579014"/>
              <a:ext cx="323446" cy="447683"/>
            </a:xfrm>
            <a:prstGeom prst="rect">
              <a:avLst/>
            </a:prstGeom>
          </p:spPr>
        </p:pic>
        <p:sp>
          <p:nvSpPr>
            <p:cNvPr id="328" name="TextBox 327"/>
            <p:cNvSpPr txBox="1"/>
            <p:nvPr/>
          </p:nvSpPr>
          <p:spPr>
            <a:xfrm>
              <a:off x="5120086" y="3688722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b="1" dirty="0" smtClean="0">
                  <a:solidFill>
                    <a:srgbClr val="FFFFFF"/>
                  </a:solidFill>
                  <a:latin typeface="+mn-lt"/>
                  <a:ea typeface="+mn-ea"/>
                </a:rPr>
                <a:t>1</a:t>
              </a:r>
              <a:endParaRPr lang="en-US" sz="1600" dirty="0" smtClean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329" name="Group 804"/>
          <p:cNvGrpSpPr/>
          <p:nvPr/>
        </p:nvGrpSpPr>
        <p:grpSpPr>
          <a:xfrm>
            <a:off x="1043400" y="3269451"/>
            <a:ext cx="323446" cy="448262"/>
            <a:chOff x="3596100" y="3259926"/>
            <a:chExt cx="323446" cy="448262"/>
          </a:xfrm>
        </p:grpSpPr>
        <p:sp>
          <p:nvSpPr>
            <p:cNvPr id="330" name="Oval 329"/>
            <p:cNvSpPr/>
            <p:nvPr/>
          </p:nvSpPr>
          <p:spPr bwMode="auto">
            <a:xfrm>
              <a:off x="3609979" y="3311572"/>
              <a:ext cx="297672" cy="105511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pic>
          <p:nvPicPr>
            <p:cNvPr id="331" name="Picture 330" descr="bucket.jpg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7241" r="17673" b="9914"/>
            <a:stretch>
              <a:fillRect/>
            </a:stretch>
          </p:blipFill>
          <p:spPr>
            <a:xfrm>
              <a:off x="3596100" y="3259926"/>
              <a:ext cx="323446" cy="447683"/>
            </a:xfrm>
            <a:prstGeom prst="rect">
              <a:avLst/>
            </a:prstGeom>
          </p:spPr>
        </p:pic>
        <p:sp>
          <p:nvSpPr>
            <p:cNvPr id="332" name="TextBox 331"/>
            <p:cNvSpPr txBox="1"/>
            <p:nvPr/>
          </p:nvSpPr>
          <p:spPr>
            <a:xfrm>
              <a:off x="3607997" y="3369634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b="1" dirty="0" smtClean="0">
                  <a:solidFill>
                    <a:srgbClr val="FFFFFF"/>
                  </a:solidFill>
                  <a:latin typeface="+mn-lt"/>
                  <a:ea typeface="+mn-ea"/>
                </a:rPr>
                <a:t>1</a:t>
              </a:r>
              <a:endParaRPr lang="en-US" sz="1600" dirty="0" smtClean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333" name="5-Point Star 332"/>
            <p:cNvSpPr/>
            <p:nvPr/>
          </p:nvSpPr>
          <p:spPr bwMode="auto">
            <a:xfrm>
              <a:off x="3726281" y="3345364"/>
              <a:ext cx="179931" cy="179930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343" name="Group 336"/>
          <p:cNvGrpSpPr/>
          <p:nvPr/>
        </p:nvGrpSpPr>
        <p:grpSpPr>
          <a:xfrm>
            <a:off x="4569081" y="3276595"/>
            <a:ext cx="323446" cy="448262"/>
            <a:chOff x="4569081" y="1447795"/>
            <a:chExt cx="323446" cy="448262"/>
          </a:xfrm>
        </p:grpSpPr>
        <p:grpSp>
          <p:nvGrpSpPr>
            <p:cNvPr id="344" name="Group 756"/>
            <p:cNvGrpSpPr/>
            <p:nvPr/>
          </p:nvGrpSpPr>
          <p:grpSpPr>
            <a:xfrm>
              <a:off x="4569081" y="1447795"/>
              <a:ext cx="323446" cy="448262"/>
              <a:chOff x="5108189" y="3579014"/>
              <a:chExt cx="323446" cy="448262"/>
            </a:xfrm>
          </p:grpSpPr>
          <p:sp>
            <p:nvSpPr>
              <p:cNvPr id="346" name="Oval 345"/>
              <p:cNvSpPr/>
              <p:nvPr/>
            </p:nvSpPr>
            <p:spPr bwMode="auto">
              <a:xfrm>
                <a:off x="5122068" y="3630660"/>
                <a:ext cx="297672" cy="105511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347" name="Picture 346" descr="bucket.jpg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7241" r="17673" b="9914"/>
              <a:stretch>
                <a:fillRect/>
              </a:stretch>
            </p:blipFill>
            <p:spPr>
              <a:xfrm>
                <a:off x="5108189" y="3579014"/>
                <a:ext cx="323446" cy="447683"/>
              </a:xfrm>
              <a:prstGeom prst="rect">
                <a:avLst/>
              </a:prstGeom>
            </p:spPr>
          </p:pic>
          <p:sp>
            <p:nvSpPr>
              <p:cNvPr id="348" name="TextBox 347"/>
              <p:cNvSpPr txBox="1"/>
              <p:nvPr/>
            </p:nvSpPr>
            <p:spPr>
              <a:xfrm>
                <a:off x="5120086" y="3688722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b="1" dirty="0" smtClean="0">
                    <a:solidFill>
                      <a:srgbClr val="FFFFFF"/>
                    </a:solidFill>
                    <a:latin typeface="+mn-lt"/>
                    <a:ea typeface="+mn-ea"/>
                  </a:rPr>
                  <a:t>4</a:t>
                </a:r>
                <a:endParaRPr lang="en-US" sz="1600" dirty="0" smtClean="0">
                  <a:solidFill>
                    <a:srgbClr val="FFFFFF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345" name="5-Point Star 344"/>
            <p:cNvSpPr/>
            <p:nvPr/>
          </p:nvSpPr>
          <p:spPr bwMode="auto">
            <a:xfrm>
              <a:off x="4700211" y="1526089"/>
              <a:ext cx="179931" cy="179930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349" name="Group 344"/>
          <p:cNvGrpSpPr/>
          <p:nvPr/>
        </p:nvGrpSpPr>
        <p:grpSpPr>
          <a:xfrm>
            <a:off x="4244754" y="3274213"/>
            <a:ext cx="323446" cy="448262"/>
            <a:chOff x="4244754" y="3274213"/>
            <a:chExt cx="323446" cy="448262"/>
          </a:xfrm>
        </p:grpSpPr>
        <p:grpSp>
          <p:nvGrpSpPr>
            <p:cNvPr id="350" name="Group 747"/>
            <p:cNvGrpSpPr/>
            <p:nvPr/>
          </p:nvGrpSpPr>
          <p:grpSpPr>
            <a:xfrm>
              <a:off x="4244754" y="3274213"/>
              <a:ext cx="323446" cy="448262"/>
              <a:chOff x="5108189" y="3579014"/>
              <a:chExt cx="323446" cy="448262"/>
            </a:xfrm>
          </p:grpSpPr>
          <p:sp>
            <p:nvSpPr>
              <p:cNvPr id="352" name="Oval 351"/>
              <p:cNvSpPr/>
              <p:nvPr/>
            </p:nvSpPr>
            <p:spPr bwMode="auto">
              <a:xfrm>
                <a:off x="5122068" y="3630660"/>
                <a:ext cx="297672" cy="105511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353" name="Picture 352" descr="bucket.jpg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7241" r="17673" b="9914"/>
              <a:stretch>
                <a:fillRect/>
              </a:stretch>
            </p:blipFill>
            <p:spPr>
              <a:xfrm>
                <a:off x="5108189" y="3579014"/>
                <a:ext cx="323446" cy="447683"/>
              </a:xfrm>
              <a:prstGeom prst="rect">
                <a:avLst/>
              </a:prstGeom>
            </p:spPr>
          </p:pic>
          <p:sp>
            <p:nvSpPr>
              <p:cNvPr id="354" name="TextBox 353"/>
              <p:cNvSpPr txBox="1"/>
              <p:nvPr/>
            </p:nvSpPr>
            <p:spPr>
              <a:xfrm>
                <a:off x="5120086" y="3688722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b="1" dirty="0" smtClean="0">
                    <a:solidFill>
                      <a:srgbClr val="FFFFFF"/>
                    </a:solidFill>
                    <a:latin typeface="+mn-lt"/>
                    <a:ea typeface="+mn-ea"/>
                  </a:rPr>
                  <a:t>2</a:t>
                </a:r>
                <a:endParaRPr lang="en-US" sz="1600" dirty="0" smtClean="0">
                  <a:solidFill>
                    <a:srgbClr val="FFFFFF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351" name="5-Point Star 350"/>
            <p:cNvSpPr/>
            <p:nvPr/>
          </p:nvSpPr>
          <p:spPr bwMode="auto">
            <a:xfrm>
              <a:off x="4382711" y="3354889"/>
              <a:ext cx="179931" cy="179930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355" name="Group 345"/>
          <p:cNvGrpSpPr/>
          <p:nvPr/>
        </p:nvGrpSpPr>
        <p:grpSpPr>
          <a:xfrm>
            <a:off x="1367727" y="3269451"/>
            <a:ext cx="323446" cy="448262"/>
            <a:chOff x="1367727" y="3269451"/>
            <a:chExt cx="323446" cy="448262"/>
          </a:xfrm>
        </p:grpSpPr>
        <p:grpSp>
          <p:nvGrpSpPr>
            <p:cNvPr id="356" name="Group 814"/>
            <p:cNvGrpSpPr/>
            <p:nvPr/>
          </p:nvGrpSpPr>
          <p:grpSpPr>
            <a:xfrm>
              <a:off x="1367727" y="3269451"/>
              <a:ext cx="323446" cy="448262"/>
              <a:chOff x="5108189" y="3579014"/>
              <a:chExt cx="323446" cy="448262"/>
            </a:xfrm>
          </p:grpSpPr>
          <p:sp>
            <p:nvSpPr>
              <p:cNvPr id="358" name="Oval 357"/>
              <p:cNvSpPr/>
              <p:nvPr/>
            </p:nvSpPr>
            <p:spPr bwMode="auto">
              <a:xfrm>
                <a:off x="5122068" y="3630660"/>
                <a:ext cx="297672" cy="105511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359" name="Picture 358" descr="bucket.jpg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7241" r="17673" b="9914"/>
              <a:stretch>
                <a:fillRect/>
              </a:stretch>
            </p:blipFill>
            <p:spPr>
              <a:xfrm>
                <a:off x="5108189" y="3579014"/>
                <a:ext cx="323446" cy="447683"/>
              </a:xfrm>
              <a:prstGeom prst="rect">
                <a:avLst/>
              </a:prstGeom>
            </p:spPr>
          </p:pic>
          <p:sp>
            <p:nvSpPr>
              <p:cNvPr id="360" name="TextBox 359"/>
              <p:cNvSpPr txBox="1"/>
              <p:nvPr/>
            </p:nvSpPr>
            <p:spPr>
              <a:xfrm>
                <a:off x="5120086" y="3688722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b="1" dirty="0" smtClean="0">
                    <a:solidFill>
                      <a:srgbClr val="FFFFFF"/>
                    </a:solidFill>
                    <a:latin typeface="+mn-lt"/>
                    <a:ea typeface="+mn-ea"/>
                  </a:rPr>
                  <a:t>6</a:t>
                </a:r>
                <a:endParaRPr lang="en-US" sz="1600" dirty="0" smtClean="0">
                  <a:solidFill>
                    <a:srgbClr val="FFFFFF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357" name="5-Point Star 356"/>
            <p:cNvSpPr/>
            <p:nvPr/>
          </p:nvSpPr>
          <p:spPr bwMode="auto">
            <a:xfrm>
              <a:off x="1499811" y="3354889"/>
              <a:ext cx="179931" cy="179930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365" name="Group 814" descr="Custom:  Group 814"/>
          <p:cNvGrpSpPr/>
          <p:nvPr/>
        </p:nvGrpSpPr>
        <p:grpSpPr>
          <a:xfrm>
            <a:off x="4898315" y="3282154"/>
            <a:ext cx="323446" cy="448262"/>
            <a:chOff x="5108189" y="3579014"/>
            <a:chExt cx="323446" cy="448262"/>
          </a:xfrm>
        </p:grpSpPr>
        <p:sp>
          <p:nvSpPr>
            <p:cNvPr id="366" name="Oval 365"/>
            <p:cNvSpPr/>
            <p:nvPr/>
          </p:nvSpPr>
          <p:spPr bwMode="auto">
            <a:xfrm>
              <a:off x="5122068" y="3630660"/>
              <a:ext cx="297672" cy="105511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pic>
          <p:nvPicPr>
            <p:cNvPr id="367" name="Picture 366" descr="bucket.jpg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7241" r="17673" b="9914"/>
            <a:stretch>
              <a:fillRect/>
            </a:stretch>
          </p:blipFill>
          <p:spPr>
            <a:xfrm>
              <a:off x="5108189" y="3579014"/>
              <a:ext cx="323446" cy="447683"/>
            </a:xfrm>
            <a:prstGeom prst="rect">
              <a:avLst/>
            </a:prstGeom>
          </p:spPr>
        </p:pic>
        <p:sp>
          <p:nvSpPr>
            <p:cNvPr id="368" name="TextBox 367"/>
            <p:cNvSpPr txBox="1"/>
            <p:nvPr/>
          </p:nvSpPr>
          <p:spPr>
            <a:xfrm>
              <a:off x="5120086" y="3688722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b="1" dirty="0" smtClean="0">
                  <a:solidFill>
                    <a:srgbClr val="FFFFFF"/>
                  </a:solidFill>
                  <a:latin typeface="+mn-lt"/>
                  <a:ea typeface="+mn-ea"/>
                </a:rPr>
                <a:t>6</a:t>
              </a:r>
              <a:endParaRPr lang="en-US" sz="1600" dirty="0" smtClean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373" name="Group 742" descr="Custom:  Group 742"/>
          <p:cNvGrpSpPr/>
          <p:nvPr/>
        </p:nvGrpSpPr>
        <p:grpSpPr>
          <a:xfrm>
            <a:off x="2345199" y="3275827"/>
            <a:ext cx="323446" cy="448262"/>
            <a:chOff x="3596100" y="3259926"/>
            <a:chExt cx="323446" cy="448262"/>
          </a:xfrm>
        </p:grpSpPr>
        <p:sp>
          <p:nvSpPr>
            <p:cNvPr id="374" name="Oval 373"/>
            <p:cNvSpPr/>
            <p:nvPr/>
          </p:nvSpPr>
          <p:spPr bwMode="auto">
            <a:xfrm>
              <a:off x="3609979" y="3311572"/>
              <a:ext cx="297672" cy="105511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pic>
          <p:nvPicPr>
            <p:cNvPr id="375" name="Picture 374" descr="bucket.jpg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7241" r="17673" b="9914"/>
            <a:stretch>
              <a:fillRect/>
            </a:stretch>
          </p:blipFill>
          <p:spPr>
            <a:xfrm>
              <a:off x="3596100" y="3259926"/>
              <a:ext cx="323446" cy="447683"/>
            </a:xfrm>
            <a:prstGeom prst="rect">
              <a:avLst/>
            </a:prstGeom>
          </p:spPr>
        </p:pic>
        <p:sp>
          <p:nvSpPr>
            <p:cNvPr id="376" name="TextBox 375"/>
            <p:cNvSpPr txBox="1"/>
            <p:nvPr/>
          </p:nvSpPr>
          <p:spPr>
            <a:xfrm>
              <a:off x="3607997" y="3369634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b="1" dirty="0" smtClean="0">
                  <a:solidFill>
                    <a:srgbClr val="FFFFFF"/>
                  </a:solidFill>
                  <a:latin typeface="+mn-lt"/>
                  <a:ea typeface="+mn-ea"/>
                </a:rPr>
                <a:t>3</a:t>
              </a:r>
              <a:endParaRPr lang="en-US" sz="1600" dirty="0" smtClean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334" name="Group 809"/>
          <p:cNvGrpSpPr/>
          <p:nvPr/>
        </p:nvGrpSpPr>
        <p:grpSpPr>
          <a:xfrm>
            <a:off x="1692054" y="3274213"/>
            <a:ext cx="323446" cy="448262"/>
            <a:chOff x="5108189" y="3579014"/>
            <a:chExt cx="323446" cy="448262"/>
          </a:xfrm>
        </p:grpSpPr>
        <p:sp>
          <p:nvSpPr>
            <p:cNvPr id="335" name="Oval 334"/>
            <p:cNvSpPr/>
            <p:nvPr/>
          </p:nvSpPr>
          <p:spPr bwMode="auto">
            <a:xfrm>
              <a:off x="5122068" y="3630660"/>
              <a:ext cx="297672" cy="105511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pic>
          <p:nvPicPr>
            <p:cNvPr id="336" name="Picture 335" descr="bucket.jpg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7241" r="17673" b="9914"/>
            <a:stretch>
              <a:fillRect/>
            </a:stretch>
          </p:blipFill>
          <p:spPr>
            <a:xfrm>
              <a:off x="5108189" y="3579014"/>
              <a:ext cx="323446" cy="447683"/>
            </a:xfrm>
            <a:prstGeom prst="rect">
              <a:avLst/>
            </a:prstGeom>
          </p:spPr>
        </p:pic>
        <p:sp>
          <p:nvSpPr>
            <p:cNvPr id="337" name="TextBox 336"/>
            <p:cNvSpPr txBox="1"/>
            <p:nvPr/>
          </p:nvSpPr>
          <p:spPr>
            <a:xfrm>
              <a:off x="5120086" y="3688722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b="1" dirty="0" smtClean="0">
                  <a:solidFill>
                    <a:srgbClr val="FFFFFF"/>
                  </a:solidFill>
                  <a:latin typeface="+mn-lt"/>
                  <a:ea typeface="+mn-ea"/>
                </a:rPr>
                <a:t>5</a:t>
              </a:r>
              <a:endParaRPr lang="en-US" sz="1600" dirty="0" smtClean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338" name="5-Point Star 337"/>
            <p:cNvSpPr/>
            <p:nvPr/>
          </p:nvSpPr>
          <p:spPr bwMode="auto">
            <a:xfrm>
              <a:off x="5238370" y="3664452"/>
              <a:ext cx="179931" cy="179930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339" name="Group 819"/>
          <p:cNvGrpSpPr/>
          <p:nvPr/>
        </p:nvGrpSpPr>
        <p:grpSpPr>
          <a:xfrm>
            <a:off x="2016381" y="3276595"/>
            <a:ext cx="323446" cy="448262"/>
            <a:chOff x="5108189" y="3579014"/>
            <a:chExt cx="323446" cy="448262"/>
          </a:xfrm>
        </p:grpSpPr>
        <p:sp>
          <p:nvSpPr>
            <p:cNvPr id="340" name="Oval 339"/>
            <p:cNvSpPr/>
            <p:nvPr/>
          </p:nvSpPr>
          <p:spPr bwMode="auto">
            <a:xfrm>
              <a:off x="5122068" y="3630660"/>
              <a:ext cx="297672" cy="105511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pic>
          <p:nvPicPr>
            <p:cNvPr id="341" name="Picture 340" descr="bucket.jpg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7241" r="17673" b="9914"/>
            <a:stretch>
              <a:fillRect/>
            </a:stretch>
          </p:blipFill>
          <p:spPr>
            <a:xfrm>
              <a:off x="5108189" y="3579014"/>
              <a:ext cx="323446" cy="447683"/>
            </a:xfrm>
            <a:prstGeom prst="rect">
              <a:avLst/>
            </a:prstGeom>
          </p:spPr>
        </p:pic>
        <p:sp>
          <p:nvSpPr>
            <p:cNvPr id="342" name="TextBox 341"/>
            <p:cNvSpPr txBox="1"/>
            <p:nvPr/>
          </p:nvSpPr>
          <p:spPr>
            <a:xfrm>
              <a:off x="5120086" y="3688722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b="1" dirty="0" smtClean="0">
                  <a:solidFill>
                    <a:srgbClr val="FFFFFF"/>
                  </a:solidFill>
                  <a:latin typeface="+mn-lt"/>
                  <a:ea typeface="+mn-ea"/>
                </a:rPr>
                <a:t>4</a:t>
              </a:r>
              <a:endParaRPr lang="en-US" sz="1600" dirty="0" smtClean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361" name="Group 747" descr="Custom:  Group 747"/>
          <p:cNvGrpSpPr/>
          <p:nvPr/>
        </p:nvGrpSpPr>
        <p:grpSpPr>
          <a:xfrm>
            <a:off x="2676375" y="3274221"/>
            <a:ext cx="323446" cy="448262"/>
            <a:chOff x="5108189" y="3579014"/>
            <a:chExt cx="323446" cy="448262"/>
          </a:xfrm>
        </p:grpSpPr>
        <p:sp>
          <p:nvSpPr>
            <p:cNvPr id="362" name="Oval 361"/>
            <p:cNvSpPr/>
            <p:nvPr/>
          </p:nvSpPr>
          <p:spPr bwMode="auto">
            <a:xfrm>
              <a:off x="5122068" y="3630660"/>
              <a:ext cx="297672" cy="105511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pic>
          <p:nvPicPr>
            <p:cNvPr id="363" name="Picture 362" descr="bucket.jpg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7241" r="17673" b="9914"/>
            <a:stretch>
              <a:fillRect/>
            </a:stretch>
          </p:blipFill>
          <p:spPr>
            <a:xfrm>
              <a:off x="5108189" y="3579014"/>
              <a:ext cx="323446" cy="447683"/>
            </a:xfrm>
            <a:prstGeom prst="rect">
              <a:avLst/>
            </a:prstGeom>
          </p:spPr>
        </p:pic>
        <p:sp>
          <p:nvSpPr>
            <p:cNvPr id="364" name="TextBox 363"/>
            <p:cNvSpPr txBox="1"/>
            <p:nvPr/>
          </p:nvSpPr>
          <p:spPr>
            <a:xfrm>
              <a:off x="5120086" y="3688722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b="1" dirty="0" smtClean="0">
                  <a:solidFill>
                    <a:srgbClr val="FFFFFF"/>
                  </a:solidFill>
                  <a:latin typeface="+mn-lt"/>
                  <a:ea typeface="+mn-ea"/>
                </a:rPr>
                <a:t>2</a:t>
              </a:r>
              <a:endParaRPr lang="en-US" sz="1600" dirty="0" smtClean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369" name="Group 809" descr="Custom:  Group 809"/>
          <p:cNvGrpSpPr/>
          <p:nvPr/>
        </p:nvGrpSpPr>
        <p:grpSpPr>
          <a:xfrm>
            <a:off x="5222644" y="3274221"/>
            <a:ext cx="323446" cy="448262"/>
            <a:chOff x="5108189" y="3579014"/>
            <a:chExt cx="323446" cy="448262"/>
          </a:xfrm>
        </p:grpSpPr>
        <p:sp>
          <p:nvSpPr>
            <p:cNvPr id="370" name="Oval 369"/>
            <p:cNvSpPr/>
            <p:nvPr/>
          </p:nvSpPr>
          <p:spPr bwMode="auto">
            <a:xfrm>
              <a:off x="5122068" y="3630660"/>
              <a:ext cx="297672" cy="105511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pic>
          <p:nvPicPr>
            <p:cNvPr id="371" name="Picture 370" descr="bucket.jpg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7241" r="17673" b="9914"/>
            <a:stretch>
              <a:fillRect/>
            </a:stretch>
          </p:blipFill>
          <p:spPr>
            <a:xfrm>
              <a:off x="5108189" y="3579014"/>
              <a:ext cx="323446" cy="447683"/>
            </a:xfrm>
            <a:prstGeom prst="rect">
              <a:avLst/>
            </a:prstGeom>
          </p:spPr>
        </p:pic>
        <p:sp>
          <p:nvSpPr>
            <p:cNvPr id="372" name="TextBox 371"/>
            <p:cNvSpPr txBox="1"/>
            <p:nvPr/>
          </p:nvSpPr>
          <p:spPr>
            <a:xfrm>
              <a:off x="5120086" y="3688722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b="1" dirty="0" smtClean="0">
                  <a:solidFill>
                    <a:srgbClr val="FFFFFF"/>
                  </a:solidFill>
                  <a:latin typeface="+mn-lt"/>
                  <a:ea typeface="+mn-ea"/>
                </a:rPr>
                <a:t>5</a:t>
              </a:r>
              <a:endParaRPr lang="en-US" sz="1600" dirty="0" smtClean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405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1.7284E-6 L 0.28125 -1.7284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8.76543E-6 C 0.00955 -0.03704 0.0191 -0.07408 0.04028 -0.09136 C 0.06146 -0.10865 0.10469 -0.11852 0.12708 -0.10371 C 0.14948 -0.08889 0.16215 -0.04568 0.175 -0.00247 " pathEditMode="relative" ptsTypes="aaaA">
                                      <p:cBhvr>
                                        <p:cTn id="33" dur="10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0.00494 C -0.00261 -0.0355 -0.00573 -0.07593 0.05 -0.09506 C 0.10573 -0.1142 0.25625 -0.12562 0.33541 -0.10988 C 0.41458 -0.09414 0.46979 -0.04784 0.525 -0.00124 " pathEditMode="relative" rAng="0" ptsTypes="aaaA">
                                      <p:cBhvr>
                                        <p:cTn id="36" dur="1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" y="-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0"/>
                            </p:stCondLst>
                            <p:childTnLst>
                              <p:par>
                                <p:cTn id="3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 -0.00123 C 0.00816 -0.03981 0.01701 -0.07808 0.04514 -0.09629 C 0.07326 -0.1145 0.14045 -0.12592 0.16805 -0.10988 C 0.19566 -0.09383 0.20295 -0.04691 0.21042 -1.48148E-6 " pathEditMode="relative" rAng="0" ptsTypes="aaaA">
                                      <p:cBhvr>
                                        <p:cTn id="39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" y="-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000"/>
                            </p:stCondLst>
                            <p:childTnLst>
                              <p:par>
                                <p:cTn id="4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-0.00741 C -0.01215 -0.0426 -0.02552 -0.07747 0.0507 -0.0926 C 0.12691 -0.10772 0.38004 -0.11328 0.45903 -0.09754 C 0.53802 -0.08179 0.53108 -0.04044 0.52431 0.00123 " pathEditMode="relative" rAng="0" ptsTypes="aaaA">
                                      <p:cBhvr>
                                        <p:cTn id="42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" y="-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000"/>
                            </p:stCondLst>
                            <p:childTnLst>
                              <p:par>
                                <p:cTn id="44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0.0074 L -0.03524 0.0003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" y="-4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0031 L -0.07223 0.00154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" y="1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 0.00031 L -0.07083 0.00031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112" grpId="0" animBg="1"/>
      <p:bldP spid="129" grpId="0" animBg="1"/>
      <p:bldP spid="1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4"/>
          <p:cNvSpPr>
            <a:spLocks noChangeArrowheads="1"/>
          </p:cNvSpPr>
          <p:nvPr/>
        </p:nvSpPr>
        <p:spPr bwMode="auto">
          <a:xfrm>
            <a:off x="929489" y="3268267"/>
            <a:ext cx="2155060" cy="1234679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8" name="Rectangle 4"/>
          <p:cNvSpPr>
            <a:spLocks noChangeArrowheads="1"/>
          </p:cNvSpPr>
          <p:nvPr/>
        </p:nvSpPr>
        <p:spPr bwMode="auto">
          <a:xfrm>
            <a:off x="3491714" y="3268267"/>
            <a:ext cx="2155060" cy="1234679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8" name="Rectangle 4"/>
          <p:cNvSpPr>
            <a:spLocks noChangeArrowheads="1"/>
          </p:cNvSpPr>
          <p:nvPr/>
        </p:nvSpPr>
        <p:spPr bwMode="auto">
          <a:xfrm>
            <a:off x="6053939" y="3268267"/>
            <a:ext cx="2155060" cy="1234679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en-US" dirty="0"/>
          </a:p>
        </p:txBody>
      </p:sp>
      <p:cxnSp>
        <p:nvCxnSpPr>
          <p:cNvPr id="135" name="Straight Arrow Connector 134"/>
          <p:cNvCxnSpPr/>
          <p:nvPr/>
        </p:nvCxnSpPr>
        <p:spPr bwMode="auto">
          <a:xfrm>
            <a:off x="1781175" y="1876425"/>
            <a:ext cx="4613244" cy="1303734"/>
          </a:xfrm>
          <a:prstGeom prst="straightConnector1">
            <a:avLst/>
          </a:prstGeom>
          <a:solidFill>
            <a:srgbClr val="0095D3"/>
          </a:solidFill>
          <a:ln w="19050" cap="flat" cmpd="sng" algn="ctr">
            <a:solidFill>
              <a:srgbClr val="80808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41" name="Straight Arrow Connector 140"/>
          <p:cNvCxnSpPr>
            <a:endCxn id="76" idx="0"/>
          </p:cNvCxnSpPr>
          <p:nvPr/>
        </p:nvCxnSpPr>
        <p:spPr bwMode="auto">
          <a:xfrm rot="5400000">
            <a:off x="893762" y="2246313"/>
            <a:ext cx="1266826" cy="527051"/>
          </a:xfrm>
          <a:prstGeom prst="straightConnector1">
            <a:avLst/>
          </a:prstGeom>
          <a:solidFill>
            <a:srgbClr val="0095D3"/>
          </a:solidFill>
          <a:ln w="19050" cap="flat" cmpd="sng" algn="ctr">
            <a:solidFill>
              <a:srgbClr val="80808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33" name="Straight Arrow Connector 132"/>
          <p:cNvCxnSpPr/>
          <p:nvPr/>
        </p:nvCxnSpPr>
        <p:spPr bwMode="auto">
          <a:xfrm>
            <a:off x="1790700" y="1876413"/>
            <a:ext cx="2035174" cy="1266826"/>
          </a:xfrm>
          <a:prstGeom prst="straightConnector1">
            <a:avLst/>
          </a:prstGeom>
          <a:solidFill>
            <a:srgbClr val="0095D3"/>
          </a:solidFill>
          <a:ln w="19050" cap="flat" cmpd="sng" algn="ctr">
            <a:solidFill>
              <a:srgbClr val="80808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4" name="Group 153"/>
          <p:cNvGrpSpPr/>
          <p:nvPr/>
        </p:nvGrpSpPr>
        <p:grpSpPr>
          <a:xfrm>
            <a:off x="1232407" y="592932"/>
            <a:ext cx="2185988" cy="1246585"/>
            <a:chOff x="1413382" y="592932"/>
            <a:chExt cx="2185988" cy="1246585"/>
          </a:xfrm>
        </p:grpSpPr>
        <p:grpSp>
          <p:nvGrpSpPr>
            <p:cNvPr id="5" name="Group 143"/>
            <p:cNvGrpSpPr/>
            <p:nvPr/>
          </p:nvGrpSpPr>
          <p:grpSpPr>
            <a:xfrm>
              <a:off x="1413382" y="592932"/>
              <a:ext cx="2185988" cy="1246585"/>
              <a:chOff x="1413382" y="592932"/>
              <a:chExt cx="2185988" cy="1246585"/>
            </a:xfrm>
          </p:grpSpPr>
          <p:grpSp>
            <p:nvGrpSpPr>
              <p:cNvPr id="6" name="Group 67"/>
              <p:cNvGrpSpPr/>
              <p:nvPr/>
            </p:nvGrpSpPr>
            <p:grpSpPr>
              <a:xfrm>
                <a:off x="1413382" y="592932"/>
                <a:ext cx="2185988" cy="1246585"/>
                <a:chOff x="3467100" y="1393032"/>
                <a:chExt cx="2185988" cy="1246585"/>
              </a:xfrm>
            </p:grpSpPr>
            <p:sp>
              <p:nvSpPr>
                <p:cNvPr id="147" name="Rectangle 4"/>
                <p:cNvSpPr>
                  <a:spLocks noChangeArrowheads="1"/>
                </p:cNvSpPr>
                <p:nvPr/>
              </p:nvSpPr>
              <p:spPr bwMode="auto">
                <a:xfrm>
                  <a:off x="3467100" y="1404938"/>
                  <a:ext cx="2156236" cy="1234679"/>
                </a:xfrm>
                <a:prstGeom prst="rect">
                  <a:avLst/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48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4851350" y="1393032"/>
                  <a:ext cx="801738" cy="230981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marL="171450" indent="-171450" algn="l">
                    <a:tabLst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</a:pPr>
                  <a:r>
                    <a:rPr lang="en-US" sz="900" b="1" dirty="0">
                      <a:solidFill>
                        <a:schemeClr val="tx1"/>
                      </a:solidFill>
                    </a:rPr>
                    <a:t>Application</a:t>
                  </a:r>
                </a:p>
              </p:txBody>
            </p:sp>
          </p:grpSp>
          <p:pic>
            <p:nvPicPr>
              <p:cNvPr id="146" name="Picture 145" descr="order managment app.jpg"/>
              <p:cNvPicPr>
                <a:picLocks noChangeAspect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>
              <a:xfrm>
                <a:off x="1800225" y="708355"/>
                <a:ext cx="771525" cy="448932"/>
              </a:xfrm>
              <a:prstGeom prst="rect">
                <a:avLst/>
              </a:prstGeom>
            </p:spPr>
          </p:pic>
        </p:grpSp>
        <p:sp>
          <p:nvSpPr>
            <p:cNvPr id="149" name="Rectangle 13"/>
            <p:cNvSpPr>
              <a:spLocks noChangeArrowheads="1"/>
            </p:cNvSpPr>
            <p:nvPr/>
          </p:nvSpPr>
          <p:spPr bwMode="auto">
            <a:xfrm>
              <a:off x="1419225" y="1762125"/>
              <a:ext cx="2143125" cy="71440"/>
            </a:xfrm>
            <a:prstGeom prst="rect">
              <a:avLst/>
            </a:prstGeom>
            <a:solidFill>
              <a:srgbClr val="33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endParaRPr lang="en-US" sz="12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" name="Group 92"/>
          <p:cNvGrpSpPr/>
          <p:nvPr/>
        </p:nvGrpSpPr>
        <p:grpSpPr>
          <a:xfrm>
            <a:off x="3026569" y="3581399"/>
            <a:ext cx="554831" cy="907258"/>
            <a:chOff x="3026569" y="3581399"/>
            <a:chExt cx="554831" cy="907258"/>
          </a:xfrm>
        </p:grpSpPr>
        <p:sp>
          <p:nvSpPr>
            <p:cNvPr id="80" name="Moon 79"/>
            <p:cNvSpPr/>
            <p:nvPr/>
          </p:nvSpPr>
          <p:spPr bwMode="auto">
            <a:xfrm rot="5400000">
              <a:off x="3133725" y="4025883"/>
              <a:ext cx="304800" cy="482600"/>
            </a:xfrm>
            <a:prstGeom prst="moon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1" name="Moon 80"/>
            <p:cNvSpPr/>
            <p:nvPr/>
          </p:nvSpPr>
          <p:spPr bwMode="auto">
            <a:xfrm rot="16200000" flipV="1">
              <a:off x="3133725" y="3509176"/>
              <a:ext cx="304800" cy="482600"/>
            </a:xfrm>
            <a:prstGeom prst="moon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 bwMode="auto">
            <a:xfrm>
              <a:off x="3047506" y="3779044"/>
              <a:ext cx="469194" cy="459582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5" name="Rectangle 84"/>
            <p:cNvSpPr/>
            <p:nvPr/>
          </p:nvSpPr>
          <p:spPr bwMode="auto">
            <a:xfrm>
              <a:off x="3026569" y="3581399"/>
              <a:ext cx="52387" cy="907257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6" name="Rectangle 85"/>
            <p:cNvSpPr/>
            <p:nvPr/>
          </p:nvSpPr>
          <p:spPr bwMode="auto">
            <a:xfrm>
              <a:off x="3495675" y="3581399"/>
              <a:ext cx="85725" cy="907258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7" name="Rectangle 86"/>
            <p:cNvSpPr/>
            <p:nvPr/>
          </p:nvSpPr>
          <p:spPr bwMode="auto">
            <a:xfrm>
              <a:off x="3064669" y="3731420"/>
              <a:ext cx="45719" cy="5715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 bwMode="auto">
            <a:xfrm>
              <a:off x="3459956" y="3707606"/>
              <a:ext cx="61913" cy="607219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3" name="Group 92"/>
          <p:cNvGrpSpPr/>
          <p:nvPr/>
        </p:nvGrpSpPr>
        <p:grpSpPr>
          <a:xfrm>
            <a:off x="5588794" y="3581399"/>
            <a:ext cx="554831" cy="907258"/>
            <a:chOff x="3026569" y="3581399"/>
            <a:chExt cx="554831" cy="907258"/>
          </a:xfrm>
        </p:grpSpPr>
        <p:sp>
          <p:nvSpPr>
            <p:cNvPr id="32" name="Moon 31"/>
            <p:cNvSpPr/>
            <p:nvPr/>
          </p:nvSpPr>
          <p:spPr bwMode="auto">
            <a:xfrm rot="5400000">
              <a:off x="3133725" y="4025883"/>
              <a:ext cx="304800" cy="482600"/>
            </a:xfrm>
            <a:prstGeom prst="moon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4" name="Moon 33"/>
            <p:cNvSpPr/>
            <p:nvPr/>
          </p:nvSpPr>
          <p:spPr bwMode="auto">
            <a:xfrm rot="16200000" flipV="1">
              <a:off x="3133725" y="3509176"/>
              <a:ext cx="304800" cy="482600"/>
            </a:xfrm>
            <a:prstGeom prst="moon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3047506" y="3779044"/>
              <a:ext cx="469194" cy="459582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3026569" y="3581399"/>
              <a:ext cx="52387" cy="907257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3495675" y="3581399"/>
              <a:ext cx="85725" cy="907258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3064669" y="3731420"/>
              <a:ext cx="45719" cy="5715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3459956" y="3707606"/>
              <a:ext cx="61913" cy="607219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44" name="AutoShape 44" descr="Left:  Customers"/>
          <p:cNvSpPr>
            <a:spLocks noChangeArrowheads="1"/>
          </p:cNvSpPr>
          <p:nvPr/>
        </p:nvSpPr>
        <p:spPr bwMode="auto">
          <a:xfrm>
            <a:off x="1028308" y="3371827"/>
            <a:ext cx="1958975" cy="178593"/>
          </a:xfrm>
          <a:prstGeom prst="roundRect">
            <a:avLst>
              <a:gd name="adj" fmla="val 16667"/>
            </a:avLst>
          </a:prstGeom>
          <a:gradFill>
            <a:gsLst>
              <a:gs pos="100000">
                <a:srgbClr val="0000FF"/>
              </a:gs>
              <a:gs pos="0">
                <a:srgbClr val="808080"/>
              </a:gs>
            </a:gsLst>
            <a:lin ang="10800000" scaled="1"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Customers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45" name="AutoShape 44" descr="Right:  Customers"/>
          <p:cNvSpPr>
            <a:spLocks noChangeArrowheads="1"/>
          </p:cNvSpPr>
          <p:nvPr/>
        </p:nvSpPr>
        <p:spPr bwMode="auto">
          <a:xfrm>
            <a:off x="6162299" y="3362325"/>
            <a:ext cx="1958975" cy="17859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100000">
                <a:srgbClr val="808080"/>
              </a:gs>
              <a:gs pos="0">
                <a:srgbClr val="0000FF"/>
              </a:gs>
            </a:gsLst>
            <a:lin ang="10800000" scaled="1"/>
            <a:tileRect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Customers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46" name="AutoShape 44"/>
          <p:cNvSpPr>
            <a:spLocks noChangeArrowheads="1"/>
          </p:cNvSpPr>
          <p:nvPr/>
        </p:nvSpPr>
        <p:spPr bwMode="auto">
          <a:xfrm>
            <a:off x="3590550" y="3362325"/>
            <a:ext cx="1958975" cy="17859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20000">
                <a:srgbClr val="808080"/>
              </a:gs>
              <a:gs pos="50000">
                <a:srgbClr val="0000FF"/>
              </a:gs>
              <a:gs pos="80000">
                <a:srgbClr val="808080"/>
              </a:gs>
            </a:gsLst>
            <a:lin ang="0" scaled="1"/>
            <a:tileRect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Customers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41" name="AutoShape 44" descr="Right:  CustomersR"/>
          <p:cNvSpPr>
            <a:spLocks noChangeArrowheads="1"/>
          </p:cNvSpPr>
          <p:nvPr/>
        </p:nvSpPr>
        <p:spPr bwMode="auto">
          <a:xfrm>
            <a:off x="3593656" y="3597266"/>
            <a:ext cx="1958975" cy="178593"/>
          </a:xfrm>
          <a:prstGeom prst="roundRect">
            <a:avLst>
              <a:gd name="adj" fmla="val 16667"/>
            </a:avLst>
          </a:prstGeom>
          <a:gradFill>
            <a:gsLst>
              <a:gs pos="100000">
                <a:srgbClr val="0000FF"/>
              </a:gs>
              <a:gs pos="0">
                <a:srgbClr val="000000"/>
              </a:gs>
            </a:gsLst>
            <a:lin ang="10800000" scaled="1"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Customers</a:t>
            </a:r>
            <a:r>
              <a:rPr lang="en-US" sz="1050" b="1" baseline="-25000" dirty="0" smtClean="0">
                <a:solidFill>
                  <a:srgbClr val="FFFFFF"/>
                </a:solidFill>
              </a:rPr>
              <a:t>R</a:t>
            </a:r>
            <a:endParaRPr lang="en-US" sz="1050" b="1" baseline="-25000" dirty="0">
              <a:solidFill>
                <a:srgbClr val="FFFFFF"/>
              </a:solidFill>
            </a:endParaRPr>
          </a:p>
        </p:txBody>
      </p:sp>
      <p:sp>
        <p:nvSpPr>
          <p:cNvPr id="50" name="AutoShape 44" descr="Left:  CustomersR"/>
          <p:cNvSpPr>
            <a:spLocks noChangeArrowheads="1"/>
          </p:cNvSpPr>
          <p:nvPr/>
        </p:nvSpPr>
        <p:spPr bwMode="auto">
          <a:xfrm>
            <a:off x="1028308" y="3602011"/>
            <a:ext cx="1958975" cy="17859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100000">
                <a:srgbClr val="000000"/>
              </a:gs>
              <a:gs pos="0">
                <a:srgbClr val="0000FF"/>
              </a:gs>
            </a:gsLst>
            <a:lin ang="10800000" scaled="1"/>
            <a:tileRect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Customers</a:t>
            </a:r>
            <a:r>
              <a:rPr lang="en-US" sz="1050" b="1" baseline="-25000" dirty="0" smtClean="0">
                <a:solidFill>
                  <a:srgbClr val="FFFFFF"/>
                </a:solidFill>
              </a:rPr>
              <a:t>R</a:t>
            </a:r>
            <a:endParaRPr lang="en-US" sz="1050" b="1" baseline="-25000" dirty="0">
              <a:solidFill>
                <a:srgbClr val="FFFFFF"/>
              </a:solidFill>
            </a:endParaRPr>
          </a:p>
        </p:txBody>
      </p:sp>
      <p:sp>
        <p:nvSpPr>
          <p:cNvPr id="47" name="AutoShape 44" descr="Right:  CustomersR"/>
          <p:cNvSpPr>
            <a:spLocks noChangeArrowheads="1"/>
          </p:cNvSpPr>
          <p:nvPr/>
        </p:nvSpPr>
        <p:spPr bwMode="auto">
          <a:xfrm>
            <a:off x="6167053" y="3592496"/>
            <a:ext cx="1958975" cy="17859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20000">
                <a:srgbClr val="000000"/>
              </a:gs>
              <a:gs pos="50000">
                <a:srgbClr val="0000FF"/>
              </a:gs>
              <a:gs pos="80000">
                <a:srgbClr val="000000"/>
              </a:gs>
            </a:gsLst>
            <a:lin ang="0" scaled="1"/>
            <a:tileRect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Customers</a:t>
            </a:r>
            <a:r>
              <a:rPr lang="en-US" sz="1050" b="1" baseline="-25000" dirty="0" smtClean="0">
                <a:solidFill>
                  <a:srgbClr val="FFFFFF"/>
                </a:solidFill>
              </a:rPr>
              <a:t>R</a:t>
            </a:r>
            <a:endParaRPr lang="en-US" sz="1050" b="1" baseline="-25000" dirty="0">
              <a:solidFill>
                <a:srgbClr val="FFFFFF"/>
              </a:solidFill>
            </a:endParaRPr>
          </a:p>
        </p:txBody>
      </p:sp>
      <p:sp>
        <p:nvSpPr>
          <p:cNvPr id="603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Single-Hop Optimization</a:t>
            </a:r>
            <a:endParaRPr lang="en-US" dirty="0"/>
          </a:p>
        </p:txBody>
      </p:sp>
      <p:sp>
        <p:nvSpPr>
          <p:cNvPr id="31" name="AutoShape 44" descr="Left:  Products"/>
          <p:cNvSpPr>
            <a:spLocks noChangeArrowheads="1"/>
          </p:cNvSpPr>
          <p:nvPr/>
        </p:nvSpPr>
        <p:spPr bwMode="auto">
          <a:xfrm>
            <a:off x="1028308" y="4257652"/>
            <a:ext cx="1958975" cy="178593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Products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40" name="AutoShape 44" descr="Right:  Products"/>
          <p:cNvSpPr>
            <a:spLocks noChangeArrowheads="1"/>
          </p:cNvSpPr>
          <p:nvPr/>
        </p:nvSpPr>
        <p:spPr bwMode="auto">
          <a:xfrm>
            <a:off x="6162299" y="4257679"/>
            <a:ext cx="1958975" cy="178593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Products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62" name="AutoShape 44"/>
          <p:cNvSpPr>
            <a:spLocks noChangeArrowheads="1"/>
          </p:cNvSpPr>
          <p:nvPr/>
        </p:nvSpPr>
        <p:spPr bwMode="auto">
          <a:xfrm>
            <a:off x="3590550" y="4257675"/>
            <a:ext cx="1958975" cy="178593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Products</a:t>
            </a:r>
            <a:endParaRPr lang="en-US" sz="1050" b="1" dirty="0">
              <a:solidFill>
                <a:srgbClr val="FFFFFF"/>
              </a:solidFill>
            </a:endParaRPr>
          </a:p>
        </p:txBody>
      </p:sp>
      <p:grpSp>
        <p:nvGrpSpPr>
          <p:cNvPr id="7" name="Group 128"/>
          <p:cNvGrpSpPr/>
          <p:nvPr/>
        </p:nvGrpSpPr>
        <p:grpSpPr>
          <a:xfrm>
            <a:off x="934156" y="3143251"/>
            <a:ext cx="2143125" cy="180974"/>
            <a:chOff x="934156" y="3143251"/>
            <a:chExt cx="2143125" cy="180974"/>
          </a:xfrm>
        </p:grpSpPr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934156" y="3262314"/>
              <a:ext cx="2143125" cy="61911"/>
            </a:xfrm>
            <a:prstGeom prst="rect">
              <a:avLst/>
            </a:prstGeom>
            <a:solidFill>
              <a:srgbClr val="33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endParaRPr lang="en-US" sz="1200" b="1" dirty="0">
                <a:solidFill>
                  <a:srgbClr val="FFFFFF"/>
                </a:solidFill>
              </a:endParaRPr>
            </a:p>
          </p:txBody>
        </p:sp>
        <p:pic>
          <p:nvPicPr>
            <p:cNvPr id="76" name="Picture 19" descr="BD21298_"/>
            <p:cNvPicPr>
              <a:picLocks noChangeAspect="1"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auto">
            <a:xfrm>
              <a:off x="1181099" y="3143251"/>
              <a:ext cx="165099" cy="123824"/>
            </a:xfrm>
            <a:prstGeom prst="rect">
              <a:avLst/>
            </a:prstGeom>
            <a:noFill/>
          </p:spPr>
        </p:pic>
      </p:grpSp>
      <p:grpSp>
        <p:nvGrpSpPr>
          <p:cNvPr id="8" name="Group 129"/>
          <p:cNvGrpSpPr/>
          <p:nvPr/>
        </p:nvGrpSpPr>
        <p:grpSpPr>
          <a:xfrm>
            <a:off x="3496381" y="3143251"/>
            <a:ext cx="2143125" cy="180974"/>
            <a:chOff x="934156" y="3143251"/>
            <a:chExt cx="2143125" cy="180974"/>
          </a:xfrm>
        </p:grpSpPr>
        <p:sp>
          <p:nvSpPr>
            <p:cNvPr id="73" name="Rectangle 13"/>
            <p:cNvSpPr>
              <a:spLocks noChangeArrowheads="1"/>
            </p:cNvSpPr>
            <p:nvPr/>
          </p:nvSpPr>
          <p:spPr bwMode="auto">
            <a:xfrm>
              <a:off x="934156" y="3262314"/>
              <a:ext cx="2143125" cy="61911"/>
            </a:xfrm>
            <a:prstGeom prst="rect">
              <a:avLst/>
            </a:prstGeom>
            <a:solidFill>
              <a:srgbClr val="33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endParaRPr lang="en-US" sz="1200" b="1" dirty="0">
                <a:solidFill>
                  <a:srgbClr val="FFFFFF"/>
                </a:solidFill>
              </a:endParaRPr>
            </a:p>
          </p:txBody>
        </p:sp>
        <p:pic>
          <p:nvPicPr>
            <p:cNvPr id="74" name="Picture 19" descr="BD21298_"/>
            <p:cNvPicPr>
              <a:picLocks noChangeAspect="1"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auto">
            <a:xfrm>
              <a:off x="1181099" y="3143251"/>
              <a:ext cx="165099" cy="123824"/>
            </a:xfrm>
            <a:prstGeom prst="rect">
              <a:avLst/>
            </a:prstGeom>
            <a:noFill/>
          </p:spPr>
        </p:pic>
      </p:grpSp>
      <p:grpSp>
        <p:nvGrpSpPr>
          <p:cNvPr id="9" name="Group 133"/>
          <p:cNvGrpSpPr/>
          <p:nvPr/>
        </p:nvGrpSpPr>
        <p:grpSpPr>
          <a:xfrm>
            <a:off x="6058606" y="3143251"/>
            <a:ext cx="2143125" cy="180974"/>
            <a:chOff x="934156" y="3143251"/>
            <a:chExt cx="2143125" cy="180974"/>
          </a:xfrm>
        </p:grpSpPr>
        <p:sp>
          <p:nvSpPr>
            <p:cNvPr id="71" name="Rectangle 13"/>
            <p:cNvSpPr>
              <a:spLocks noChangeArrowheads="1"/>
            </p:cNvSpPr>
            <p:nvPr/>
          </p:nvSpPr>
          <p:spPr bwMode="auto">
            <a:xfrm>
              <a:off x="934156" y="3262314"/>
              <a:ext cx="2143125" cy="61911"/>
            </a:xfrm>
            <a:prstGeom prst="rect">
              <a:avLst/>
            </a:prstGeom>
            <a:solidFill>
              <a:srgbClr val="33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endParaRPr lang="en-US" sz="1200" b="1" dirty="0">
                <a:solidFill>
                  <a:srgbClr val="FFFFFF"/>
                </a:solidFill>
              </a:endParaRPr>
            </a:p>
          </p:txBody>
        </p:sp>
        <p:pic>
          <p:nvPicPr>
            <p:cNvPr id="72" name="Picture 19" descr="BD21298_"/>
            <p:cNvPicPr>
              <a:picLocks noChangeAspect="1"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auto">
            <a:xfrm>
              <a:off x="1181099" y="3143251"/>
              <a:ext cx="165099" cy="123824"/>
            </a:xfrm>
            <a:prstGeom prst="rect">
              <a:avLst/>
            </a:prstGeom>
            <a:noFill/>
          </p:spPr>
        </p:pic>
      </p:grpSp>
      <p:sp>
        <p:nvSpPr>
          <p:cNvPr id="203" name="Rectangle 4"/>
          <p:cNvSpPr>
            <a:spLocks noChangeArrowheads="1"/>
          </p:cNvSpPr>
          <p:nvPr/>
        </p:nvSpPr>
        <p:spPr bwMode="auto">
          <a:xfrm>
            <a:off x="929489" y="3268267"/>
            <a:ext cx="2155060" cy="1234679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6" name="Rectangle 4"/>
          <p:cNvSpPr>
            <a:spLocks noChangeArrowheads="1"/>
          </p:cNvSpPr>
          <p:nvPr/>
        </p:nvSpPr>
        <p:spPr bwMode="auto">
          <a:xfrm>
            <a:off x="3491714" y="3268267"/>
            <a:ext cx="2155060" cy="1234679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7" name="Rectangle 4"/>
          <p:cNvSpPr>
            <a:spLocks noChangeArrowheads="1"/>
          </p:cNvSpPr>
          <p:nvPr/>
        </p:nvSpPr>
        <p:spPr bwMode="auto">
          <a:xfrm>
            <a:off x="6053939" y="3268267"/>
            <a:ext cx="2155060" cy="1234679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208" name="Group 92"/>
          <p:cNvGrpSpPr/>
          <p:nvPr/>
        </p:nvGrpSpPr>
        <p:grpSpPr>
          <a:xfrm>
            <a:off x="3026569" y="3581399"/>
            <a:ext cx="554831" cy="907258"/>
            <a:chOff x="3026569" y="3581399"/>
            <a:chExt cx="554831" cy="907258"/>
          </a:xfrm>
        </p:grpSpPr>
        <p:sp>
          <p:nvSpPr>
            <p:cNvPr id="315" name="Moon 314"/>
            <p:cNvSpPr/>
            <p:nvPr/>
          </p:nvSpPr>
          <p:spPr bwMode="auto">
            <a:xfrm rot="5400000">
              <a:off x="3133725" y="4025883"/>
              <a:ext cx="304800" cy="482600"/>
            </a:xfrm>
            <a:prstGeom prst="moon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16" name="Moon 315"/>
            <p:cNvSpPr/>
            <p:nvPr/>
          </p:nvSpPr>
          <p:spPr bwMode="auto">
            <a:xfrm rot="16200000" flipV="1">
              <a:off x="3133725" y="3509176"/>
              <a:ext cx="304800" cy="482600"/>
            </a:xfrm>
            <a:prstGeom prst="moon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17" name="Rectangle 316"/>
            <p:cNvSpPr/>
            <p:nvPr/>
          </p:nvSpPr>
          <p:spPr bwMode="auto">
            <a:xfrm>
              <a:off x="3047506" y="3779044"/>
              <a:ext cx="469194" cy="459582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18" name="Rectangle 317"/>
            <p:cNvSpPr/>
            <p:nvPr/>
          </p:nvSpPr>
          <p:spPr bwMode="auto">
            <a:xfrm>
              <a:off x="3026569" y="3581399"/>
              <a:ext cx="52387" cy="907257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19" name="Rectangle 318"/>
            <p:cNvSpPr/>
            <p:nvPr/>
          </p:nvSpPr>
          <p:spPr bwMode="auto">
            <a:xfrm>
              <a:off x="3495675" y="3581399"/>
              <a:ext cx="85725" cy="907258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20" name="Rectangle 319"/>
            <p:cNvSpPr/>
            <p:nvPr/>
          </p:nvSpPr>
          <p:spPr bwMode="auto">
            <a:xfrm>
              <a:off x="3064669" y="3731420"/>
              <a:ext cx="45719" cy="5715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21" name="Rectangle 320"/>
            <p:cNvSpPr/>
            <p:nvPr/>
          </p:nvSpPr>
          <p:spPr bwMode="auto">
            <a:xfrm>
              <a:off x="3459956" y="3707606"/>
              <a:ext cx="61913" cy="607219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209" name="Group 92"/>
          <p:cNvGrpSpPr/>
          <p:nvPr/>
        </p:nvGrpSpPr>
        <p:grpSpPr>
          <a:xfrm>
            <a:off x="5588794" y="3581399"/>
            <a:ext cx="554831" cy="907258"/>
            <a:chOff x="3026569" y="3581399"/>
            <a:chExt cx="554831" cy="907258"/>
          </a:xfrm>
        </p:grpSpPr>
        <p:sp>
          <p:nvSpPr>
            <p:cNvPr id="308" name="Moon 31"/>
            <p:cNvSpPr/>
            <p:nvPr/>
          </p:nvSpPr>
          <p:spPr bwMode="auto">
            <a:xfrm rot="5400000">
              <a:off x="3133725" y="4025883"/>
              <a:ext cx="304800" cy="482600"/>
            </a:xfrm>
            <a:prstGeom prst="moon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09" name="Moon 308"/>
            <p:cNvSpPr/>
            <p:nvPr/>
          </p:nvSpPr>
          <p:spPr bwMode="auto">
            <a:xfrm rot="16200000" flipV="1">
              <a:off x="3133725" y="3509176"/>
              <a:ext cx="304800" cy="482600"/>
            </a:xfrm>
            <a:prstGeom prst="moon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10" name="Rectangle 309"/>
            <p:cNvSpPr/>
            <p:nvPr/>
          </p:nvSpPr>
          <p:spPr bwMode="auto">
            <a:xfrm>
              <a:off x="3047506" y="3779044"/>
              <a:ext cx="469194" cy="459582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11" name="Rectangle 35"/>
            <p:cNvSpPr/>
            <p:nvPr/>
          </p:nvSpPr>
          <p:spPr bwMode="auto">
            <a:xfrm>
              <a:off x="3026569" y="3581399"/>
              <a:ext cx="52387" cy="907257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12" name="Rectangle 311"/>
            <p:cNvSpPr/>
            <p:nvPr/>
          </p:nvSpPr>
          <p:spPr bwMode="auto">
            <a:xfrm>
              <a:off x="3495675" y="3581399"/>
              <a:ext cx="85725" cy="907258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13" name="Rectangle 312"/>
            <p:cNvSpPr/>
            <p:nvPr/>
          </p:nvSpPr>
          <p:spPr bwMode="auto">
            <a:xfrm>
              <a:off x="3064669" y="3731420"/>
              <a:ext cx="45719" cy="5715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14" name="Rectangle 313"/>
            <p:cNvSpPr/>
            <p:nvPr/>
          </p:nvSpPr>
          <p:spPr bwMode="auto">
            <a:xfrm>
              <a:off x="3459956" y="3707606"/>
              <a:ext cx="61913" cy="607219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214" name="AutoShape 44" descr="Left:  CustomersR"/>
          <p:cNvSpPr>
            <a:spLocks noChangeArrowheads="1"/>
          </p:cNvSpPr>
          <p:nvPr/>
        </p:nvSpPr>
        <p:spPr bwMode="auto">
          <a:xfrm>
            <a:off x="1075933" y="3525811"/>
            <a:ext cx="1958975" cy="17859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100000">
                <a:srgbClr val="000000"/>
              </a:gs>
              <a:gs pos="0">
                <a:srgbClr val="0000FF"/>
              </a:gs>
            </a:gsLst>
            <a:lin ang="10800000" scaled="1"/>
            <a:tileRect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Customers</a:t>
            </a:r>
            <a:r>
              <a:rPr lang="en-US" sz="1050" b="1" baseline="-25000" dirty="0" smtClean="0">
                <a:solidFill>
                  <a:srgbClr val="FFFFFF"/>
                </a:solidFill>
              </a:rPr>
              <a:t>R</a:t>
            </a:r>
            <a:endParaRPr lang="en-US" sz="1050" b="1" baseline="-25000" dirty="0">
              <a:solidFill>
                <a:srgbClr val="FFFFFF"/>
              </a:solidFill>
            </a:endParaRPr>
          </a:p>
        </p:txBody>
      </p:sp>
      <p:sp>
        <p:nvSpPr>
          <p:cNvPr id="210" name="AutoShape 44" descr="Left:  Customers"/>
          <p:cNvSpPr>
            <a:spLocks noChangeArrowheads="1"/>
          </p:cNvSpPr>
          <p:nvPr/>
        </p:nvSpPr>
        <p:spPr bwMode="auto">
          <a:xfrm>
            <a:off x="1028308" y="3371827"/>
            <a:ext cx="1958975" cy="178593"/>
          </a:xfrm>
          <a:prstGeom prst="roundRect">
            <a:avLst>
              <a:gd name="adj" fmla="val 16667"/>
            </a:avLst>
          </a:prstGeom>
          <a:gradFill>
            <a:gsLst>
              <a:gs pos="100000">
                <a:srgbClr val="0000FF"/>
              </a:gs>
              <a:gs pos="0">
                <a:srgbClr val="808080"/>
              </a:gs>
            </a:gsLst>
            <a:lin ang="10800000" scaled="1"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Customers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215" name="AutoShape 44" descr="Right:  CustomersR"/>
          <p:cNvSpPr>
            <a:spLocks noChangeArrowheads="1"/>
          </p:cNvSpPr>
          <p:nvPr/>
        </p:nvSpPr>
        <p:spPr bwMode="auto">
          <a:xfrm>
            <a:off x="6214678" y="3516296"/>
            <a:ext cx="1958975" cy="17859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20000">
                <a:srgbClr val="000000"/>
              </a:gs>
              <a:gs pos="50000">
                <a:srgbClr val="0000FF"/>
              </a:gs>
              <a:gs pos="80000">
                <a:srgbClr val="000000"/>
              </a:gs>
            </a:gsLst>
            <a:lin ang="0" scaled="1"/>
            <a:tileRect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Customers</a:t>
            </a:r>
            <a:r>
              <a:rPr lang="en-US" sz="1050" b="1" baseline="-25000" dirty="0" smtClean="0">
                <a:solidFill>
                  <a:srgbClr val="FFFFFF"/>
                </a:solidFill>
              </a:rPr>
              <a:t>R</a:t>
            </a:r>
            <a:endParaRPr lang="en-US" sz="1050" b="1" baseline="-25000" dirty="0">
              <a:solidFill>
                <a:srgbClr val="FFFFFF"/>
              </a:solidFill>
            </a:endParaRPr>
          </a:p>
        </p:txBody>
      </p:sp>
      <p:sp>
        <p:nvSpPr>
          <p:cNvPr id="211" name="AutoShape 44" descr="Right:  Customers"/>
          <p:cNvSpPr>
            <a:spLocks noChangeArrowheads="1"/>
          </p:cNvSpPr>
          <p:nvPr/>
        </p:nvSpPr>
        <p:spPr bwMode="auto">
          <a:xfrm>
            <a:off x="6162299" y="3362325"/>
            <a:ext cx="1958975" cy="17859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100000">
                <a:srgbClr val="808080"/>
              </a:gs>
              <a:gs pos="0">
                <a:srgbClr val="0000FF"/>
              </a:gs>
            </a:gsLst>
            <a:lin ang="10800000" scaled="1"/>
            <a:tileRect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Customers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213" name="AutoShape 44" descr="Right:  CustomersR"/>
          <p:cNvSpPr>
            <a:spLocks noChangeArrowheads="1"/>
          </p:cNvSpPr>
          <p:nvPr/>
        </p:nvSpPr>
        <p:spPr bwMode="auto">
          <a:xfrm>
            <a:off x="3641281" y="3521066"/>
            <a:ext cx="1958975" cy="178593"/>
          </a:xfrm>
          <a:prstGeom prst="roundRect">
            <a:avLst>
              <a:gd name="adj" fmla="val 16667"/>
            </a:avLst>
          </a:prstGeom>
          <a:gradFill>
            <a:gsLst>
              <a:gs pos="100000">
                <a:srgbClr val="0000FF"/>
              </a:gs>
              <a:gs pos="0">
                <a:srgbClr val="000000"/>
              </a:gs>
            </a:gsLst>
            <a:lin ang="10800000" scaled="1"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Customers</a:t>
            </a:r>
            <a:r>
              <a:rPr lang="en-US" sz="1050" b="1" baseline="-25000" dirty="0" smtClean="0">
                <a:solidFill>
                  <a:srgbClr val="FFFFFF"/>
                </a:solidFill>
              </a:rPr>
              <a:t>R</a:t>
            </a:r>
            <a:endParaRPr lang="en-US" sz="1050" b="1" baseline="-25000" dirty="0">
              <a:solidFill>
                <a:srgbClr val="FFFFFF"/>
              </a:solidFill>
            </a:endParaRPr>
          </a:p>
        </p:txBody>
      </p:sp>
      <p:sp>
        <p:nvSpPr>
          <p:cNvPr id="212" name="AutoShape 44"/>
          <p:cNvSpPr>
            <a:spLocks noChangeArrowheads="1"/>
          </p:cNvSpPr>
          <p:nvPr/>
        </p:nvSpPr>
        <p:spPr bwMode="auto">
          <a:xfrm>
            <a:off x="3590550" y="3362325"/>
            <a:ext cx="1958975" cy="17859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20000">
                <a:srgbClr val="808080"/>
              </a:gs>
              <a:gs pos="50000">
                <a:srgbClr val="0000FF"/>
              </a:gs>
              <a:gs pos="80000">
                <a:srgbClr val="808080"/>
              </a:gs>
            </a:gsLst>
            <a:lin ang="0" scaled="1"/>
            <a:tileRect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Customers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216" name="AutoShape 44" descr="Left:  Products"/>
          <p:cNvSpPr>
            <a:spLocks noChangeArrowheads="1"/>
          </p:cNvSpPr>
          <p:nvPr/>
        </p:nvSpPr>
        <p:spPr bwMode="auto">
          <a:xfrm>
            <a:off x="1028308" y="4257652"/>
            <a:ext cx="1958975" cy="178593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Products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217" name="AutoShape 44" descr="Right:  Products"/>
          <p:cNvSpPr>
            <a:spLocks noChangeArrowheads="1"/>
          </p:cNvSpPr>
          <p:nvPr/>
        </p:nvSpPr>
        <p:spPr bwMode="auto">
          <a:xfrm>
            <a:off x="6162299" y="4257679"/>
            <a:ext cx="1958975" cy="178593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Products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218" name="AutoShape 44"/>
          <p:cNvSpPr>
            <a:spLocks noChangeArrowheads="1"/>
          </p:cNvSpPr>
          <p:nvPr/>
        </p:nvSpPr>
        <p:spPr bwMode="auto">
          <a:xfrm>
            <a:off x="3590550" y="4257675"/>
            <a:ext cx="1958975" cy="178593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Products</a:t>
            </a:r>
            <a:endParaRPr lang="en-US" sz="1050" b="1" dirty="0">
              <a:solidFill>
                <a:srgbClr val="FFFFFF"/>
              </a:solidFill>
            </a:endParaRPr>
          </a:p>
        </p:txBody>
      </p:sp>
      <p:grpSp>
        <p:nvGrpSpPr>
          <p:cNvPr id="219" name="Group 128"/>
          <p:cNvGrpSpPr/>
          <p:nvPr/>
        </p:nvGrpSpPr>
        <p:grpSpPr>
          <a:xfrm>
            <a:off x="934156" y="3143251"/>
            <a:ext cx="2143125" cy="180974"/>
            <a:chOff x="934156" y="3143251"/>
            <a:chExt cx="2143125" cy="180974"/>
          </a:xfrm>
        </p:grpSpPr>
        <p:sp>
          <p:nvSpPr>
            <p:cNvPr id="306" name="Rectangle 13"/>
            <p:cNvSpPr>
              <a:spLocks noChangeArrowheads="1"/>
            </p:cNvSpPr>
            <p:nvPr/>
          </p:nvSpPr>
          <p:spPr bwMode="auto">
            <a:xfrm>
              <a:off x="934156" y="3262314"/>
              <a:ext cx="2143125" cy="61911"/>
            </a:xfrm>
            <a:prstGeom prst="rect">
              <a:avLst/>
            </a:prstGeom>
            <a:solidFill>
              <a:srgbClr val="33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endParaRPr lang="en-US" sz="1200" b="1" dirty="0">
                <a:solidFill>
                  <a:srgbClr val="FFFFFF"/>
                </a:solidFill>
              </a:endParaRPr>
            </a:p>
          </p:txBody>
        </p:sp>
        <p:pic>
          <p:nvPicPr>
            <p:cNvPr id="307" name="Picture 19" descr="BD21298_"/>
            <p:cNvPicPr>
              <a:picLocks noChangeAspect="1"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auto">
            <a:xfrm>
              <a:off x="1181099" y="3143251"/>
              <a:ext cx="165099" cy="123824"/>
            </a:xfrm>
            <a:prstGeom prst="rect">
              <a:avLst/>
            </a:prstGeom>
            <a:noFill/>
          </p:spPr>
        </p:pic>
      </p:grpSp>
      <p:grpSp>
        <p:nvGrpSpPr>
          <p:cNvPr id="220" name="Group 129"/>
          <p:cNvGrpSpPr/>
          <p:nvPr/>
        </p:nvGrpSpPr>
        <p:grpSpPr>
          <a:xfrm>
            <a:off x="3496381" y="3143251"/>
            <a:ext cx="2143125" cy="180974"/>
            <a:chOff x="934156" y="3143251"/>
            <a:chExt cx="2143125" cy="180974"/>
          </a:xfrm>
        </p:grpSpPr>
        <p:sp>
          <p:nvSpPr>
            <p:cNvPr id="304" name="Rectangle 13"/>
            <p:cNvSpPr>
              <a:spLocks noChangeArrowheads="1"/>
            </p:cNvSpPr>
            <p:nvPr/>
          </p:nvSpPr>
          <p:spPr bwMode="auto">
            <a:xfrm>
              <a:off x="934156" y="3262314"/>
              <a:ext cx="2143125" cy="61911"/>
            </a:xfrm>
            <a:prstGeom prst="rect">
              <a:avLst/>
            </a:prstGeom>
            <a:solidFill>
              <a:srgbClr val="33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endParaRPr lang="en-US" sz="1200" b="1" dirty="0">
                <a:solidFill>
                  <a:srgbClr val="FFFFFF"/>
                </a:solidFill>
              </a:endParaRPr>
            </a:p>
          </p:txBody>
        </p:sp>
        <p:pic>
          <p:nvPicPr>
            <p:cNvPr id="305" name="Picture 19" descr="BD21298_"/>
            <p:cNvPicPr>
              <a:picLocks noChangeAspect="1"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auto">
            <a:xfrm>
              <a:off x="1181099" y="3143251"/>
              <a:ext cx="165099" cy="123824"/>
            </a:xfrm>
            <a:prstGeom prst="rect">
              <a:avLst/>
            </a:prstGeom>
            <a:noFill/>
          </p:spPr>
        </p:pic>
      </p:grpSp>
      <p:grpSp>
        <p:nvGrpSpPr>
          <p:cNvPr id="221" name="Group 133"/>
          <p:cNvGrpSpPr/>
          <p:nvPr/>
        </p:nvGrpSpPr>
        <p:grpSpPr>
          <a:xfrm>
            <a:off x="6058606" y="3143251"/>
            <a:ext cx="2143125" cy="180974"/>
            <a:chOff x="934156" y="3143251"/>
            <a:chExt cx="2143125" cy="180974"/>
          </a:xfrm>
        </p:grpSpPr>
        <p:sp>
          <p:nvSpPr>
            <p:cNvPr id="302" name="Rectangle 13"/>
            <p:cNvSpPr>
              <a:spLocks noChangeArrowheads="1"/>
            </p:cNvSpPr>
            <p:nvPr/>
          </p:nvSpPr>
          <p:spPr bwMode="auto">
            <a:xfrm>
              <a:off x="934156" y="3262314"/>
              <a:ext cx="2143125" cy="61911"/>
            </a:xfrm>
            <a:prstGeom prst="rect">
              <a:avLst/>
            </a:prstGeom>
            <a:solidFill>
              <a:srgbClr val="33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endParaRPr lang="en-US" sz="1200" b="1" dirty="0">
                <a:solidFill>
                  <a:srgbClr val="FFFFFF"/>
                </a:solidFill>
              </a:endParaRPr>
            </a:p>
          </p:txBody>
        </p:sp>
        <p:pic>
          <p:nvPicPr>
            <p:cNvPr id="303" name="Picture 19" descr="BD21298_"/>
            <p:cNvPicPr>
              <a:picLocks noChangeAspect="1"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auto">
            <a:xfrm>
              <a:off x="1181099" y="3143251"/>
              <a:ext cx="165099" cy="123824"/>
            </a:xfrm>
            <a:prstGeom prst="rect">
              <a:avLst/>
            </a:prstGeom>
            <a:noFill/>
          </p:spPr>
        </p:pic>
      </p:grpSp>
      <p:grpSp>
        <p:nvGrpSpPr>
          <p:cNvPr id="10" name="Group 45"/>
          <p:cNvGrpSpPr>
            <a:grpSpLocks/>
          </p:cNvGrpSpPr>
          <p:nvPr/>
        </p:nvGrpSpPr>
        <p:grpSpPr bwMode="auto">
          <a:xfrm>
            <a:off x="1367365" y="1200151"/>
            <a:ext cx="871541" cy="621506"/>
            <a:chOff x="2191" y="2226"/>
            <a:chExt cx="549" cy="522"/>
          </a:xfrm>
        </p:grpSpPr>
        <p:sp>
          <p:nvSpPr>
            <p:cNvPr id="83" name="Line 46"/>
            <p:cNvSpPr>
              <a:spLocks noChangeShapeType="1"/>
            </p:cNvSpPr>
            <p:nvPr/>
          </p:nvSpPr>
          <p:spPr bwMode="auto">
            <a:xfrm>
              <a:off x="2463" y="2226"/>
              <a:ext cx="0" cy="5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4" name="Text Box 47"/>
            <p:cNvSpPr txBox="1">
              <a:spLocks noChangeArrowheads="1"/>
            </p:cNvSpPr>
            <p:nvPr/>
          </p:nvSpPr>
          <p:spPr bwMode="auto">
            <a:xfrm>
              <a:off x="2191" y="2398"/>
              <a:ext cx="549" cy="155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171450" indent="-171450" algn="l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600" b="1" dirty="0" smtClean="0">
                  <a:solidFill>
                    <a:schemeClr val="tx1"/>
                  </a:solidFill>
                </a:rPr>
                <a:t>get(key) - Bucket 6</a:t>
              </a:r>
              <a:endParaRPr lang="en-US" sz="6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91" name="Picture 20" descr="MCDD01775_0000[1]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1723929" y="1060955"/>
            <a:ext cx="150423" cy="139196"/>
          </a:xfrm>
          <a:prstGeom prst="rect">
            <a:avLst/>
          </a:prstGeom>
          <a:noFill/>
        </p:spPr>
      </p:pic>
      <p:sp>
        <p:nvSpPr>
          <p:cNvPr id="200" name="TextBox 199"/>
          <p:cNvSpPr txBox="1"/>
          <p:nvPr/>
        </p:nvSpPr>
        <p:spPr>
          <a:xfrm>
            <a:off x="6600825" y="3752850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600" dirty="0" smtClean="0">
              <a:solidFill>
                <a:srgbClr val="FFFFFF"/>
              </a:solidFill>
              <a:latin typeface="+mn-lt"/>
              <a:ea typeface="+mn-ea"/>
            </a:endParaRPr>
          </a:p>
        </p:txBody>
      </p:sp>
      <p:cxnSp>
        <p:nvCxnSpPr>
          <p:cNvPr id="153" name="Straight Arrow Connector 152"/>
          <p:cNvCxnSpPr>
            <a:endCxn id="74" idx="0"/>
          </p:cNvCxnSpPr>
          <p:nvPr/>
        </p:nvCxnSpPr>
        <p:spPr bwMode="auto">
          <a:xfrm>
            <a:off x="1790700" y="1876425"/>
            <a:ext cx="2035174" cy="1266826"/>
          </a:xfrm>
          <a:prstGeom prst="straightConnector1">
            <a:avLst/>
          </a:prstGeom>
          <a:solidFill>
            <a:srgbClr val="0095D3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28" name="Straight Connector 127"/>
          <p:cNvCxnSpPr/>
          <p:nvPr/>
        </p:nvCxnSpPr>
        <p:spPr bwMode="auto">
          <a:xfrm>
            <a:off x="1543050" y="3952859"/>
            <a:ext cx="2293940" cy="0"/>
          </a:xfrm>
          <a:prstGeom prst="line">
            <a:avLst/>
          </a:prstGeom>
          <a:solidFill>
            <a:srgbClr val="0095D3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1" name="TextBox 130"/>
          <p:cNvSpPr txBox="1"/>
          <p:nvPr/>
        </p:nvSpPr>
        <p:spPr>
          <a:xfrm>
            <a:off x="4019550" y="548878"/>
            <a:ext cx="4891089" cy="1879997"/>
          </a:xfrm>
          <a:prstGeom prst="rect">
            <a:avLst/>
          </a:prstGeom>
          <a:noFill/>
          <a:ln>
            <a:solidFill>
              <a:srgbClr val="002060"/>
            </a:solidFill>
          </a:ln>
          <a:effectLst/>
        </p:spPr>
        <p:txBody>
          <a:bodyPr wrap="none" rtlCol="0">
            <a:noAutofit/>
          </a:bodyPr>
          <a:lstStyle/>
          <a:p>
            <a:pPr fontAlgn="t"/>
            <a:endParaRPr lang="en-US" sz="800" dirty="0" smtClean="0">
              <a:solidFill>
                <a:srgbClr val="000000"/>
              </a:solidFill>
            </a:endParaRPr>
          </a:p>
          <a:p>
            <a:pPr fontAlgn="t"/>
            <a:r>
              <a:rPr lang="en-US" sz="800" dirty="0" err="1" smtClean="0">
                <a:solidFill>
                  <a:srgbClr val="000000"/>
                </a:solidFill>
              </a:rPr>
              <a:t>clientCache.xml</a:t>
            </a:r>
            <a:endParaRPr lang="en-US" sz="800" dirty="0" smtClean="0">
              <a:solidFill>
                <a:srgbClr val="000000"/>
              </a:solidFill>
            </a:endParaRPr>
          </a:p>
          <a:p>
            <a:pPr fontAlgn="t"/>
            <a:r>
              <a:rPr lang="en-US" sz="800" dirty="0" smtClean="0">
                <a:solidFill>
                  <a:srgbClr val="5F5F5F"/>
                </a:solidFill>
              </a:rPr>
              <a:t>&lt;client-cache&gt; </a:t>
            </a:r>
          </a:p>
          <a:p>
            <a:pPr fontAlgn="t"/>
            <a:r>
              <a:rPr lang="en-US" sz="800" dirty="0" smtClean="0">
                <a:solidFill>
                  <a:srgbClr val="5F5F5F"/>
                </a:solidFill>
              </a:rPr>
              <a:t>    &lt;pool name=“client” </a:t>
            </a:r>
            <a:r>
              <a:rPr lang="en-US" sz="800" b="1" dirty="0" smtClean="0">
                <a:solidFill>
                  <a:schemeClr val="accent1"/>
                </a:solidFill>
              </a:rPr>
              <a:t>min-connections=“3” max-connections=“9” </a:t>
            </a:r>
            <a:r>
              <a:rPr lang="en-US" sz="800" b="1" dirty="0" smtClean="0"/>
              <a:t>pr-single-hop-enabled=“true”</a:t>
            </a:r>
            <a:r>
              <a:rPr lang="en-US" sz="800" b="1" dirty="0" smtClean="0">
                <a:solidFill>
                  <a:schemeClr val="accent1"/>
                </a:solidFill>
              </a:rPr>
              <a:t>&gt; </a:t>
            </a:r>
          </a:p>
          <a:p>
            <a:pPr fontAlgn="t"/>
            <a:r>
              <a:rPr lang="en-US" sz="800" dirty="0" smtClean="0">
                <a:solidFill>
                  <a:srgbClr val="4D4D4D"/>
                </a:solidFill>
              </a:rPr>
              <a:t>        &lt;locator host=“</a:t>
            </a:r>
            <a:r>
              <a:rPr lang="en-US" sz="800" dirty="0" err="1" smtClean="0">
                <a:solidFill>
                  <a:srgbClr val="4D4D4D"/>
                </a:solidFill>
              </a:rPr>
              <a:t>ServerA</a:t>
            </a:r>
            <a:r>
              <a:rPr lang="en-US" sz="800" dirty="0" smtClean="0">
                <a:solidFill>
                  <a:srgbClr val="4D4D4D"/>
                </a:solidFill>
              </a:rPr>
              <a:t>” port=“40404” /&gt; </a:t>
            </a:r>
          </a:p>
          <a:p>
            <a:pPr fontAlgn="t"/>
            <a:r>
              <a:rPr lang="en-US" sz="800" dirty="0" smtClean="0">
                <a:solidFill>
                  <a:srgbClr val="5F5F5F"/>
                </a:solidFill>
              </a:rPr>
              <a:t>&lt;/pool&gt; </a:t>
            </a:r>
          </a:p>
          <a:p>
            <a:pPr fontAlgn="t"/>
            <a:r>
              <a:rPr lang="en-US" sz="800" dirty="0" smtClean="0">
                <a:solidFill>
                  <a:srgbClr val="5F5F5F"/>
                </a:solidFill>
              </a:rPr>
              <a:t> &lt;region name=“Customers” pool-name=“client”&gt; </a:t>
            </a:r>
          </a:p>
          <a:p>
            <a:pPr fontAlgn="t"/>
            <a:r>
              <a:rPr lang="en-US" sz="800" dirty="0" smtClean="0">
                <a:solidFill>
                  <a:srgbClr val="5F5F5F"/>
                </a:solidFill>
              </a:rPr>
              <a:t>        &lt;region-attributes </a:t>
            </a:r>
            <a:r>
              <a:rPr lang="en-US" sz="800" dirty="0" err="1" smtClean="0">
                <a:solidFill>
                  <a:srgbClr val="5F5F5F"/>
                </a:solidFill>
              </a:rPr>
              <a:t>refid</a:t>
            </a:r>
            <a:r>
              <a:rPr lang="en-US" sz="800" dirty="0" smtClean="0">
                <a:solidFill>
                  <a:srgbClr val="5F5F5F"/>
                </a:solidFill>
              </a:rPr>
              <a:t>=“CACHING_PROXY”&gt; </a:t>
            </a:r>
          </a:p>
          <a:p>
            <a:pPr fontAlgn="t"/>
            <a:r>
              <a:rPr lang="en-US" sz="800" dirty="0" smtClean="0"/>
              <a:t>            </a:t>
            </a:r>
            <a:r>
              <a:rPr lang="en-US" sz="800" b="1" dirty="0" smtClean="0"/>
              <a:t>&lt;partition-attributes&gt;</a:t>
            </a:r>
          </a:p>
          <a:p>
            <a:pPr fontAlgn="t"/>
            <a:r>
              <a:rPr lang="en-US" sz="800" b="1" dirty="0" smtClean="0"/>
              <a:t>                &lt;partition-resolver=“</a:t>
            </a:r>
            <a:r>
              <a:rPr lang="en-US" sz="800" b="1" dirty="0" err="1" smtClean="0"/>
              <a:t>CustomerPartitionResolver</a:t>
            </a:r>
            <a:r>
              <a:rPr lang="en-US" sz="800" b="1" dirty="0" smtClean="0"/>
              <a:t>”&gt;</a:t>
            </a:r>
          </a:p>
          <a:p>
            <a:pPr fontAlgn="t"/>
            <a:r>
              <a:rPr lang="en-US" sz="800" b="1" dirty="0" smtClean="0"/>
              <a:t>                     &lt;class-name&gt;</a:t>
            </a:r>
            <a:r>
              <a:rPr lang="en-US" sz="800" b="1" dirty="0" err="1" smtClean="0"/>
              <a:t>myPackage.CustomerPartitionResolver</a:t>
            </a:r>
            <a:r>
              <a:rPr lang="en-US" sz="800" b="1" dirty="0" smtClean="0"/>
              <a:t> &lt;/class-name&gt; </a:t>
            </a:r>
          </a:p>
          <a:p>
            <a:pPr fontAlgn="t"/>
            <a:r>
              <a:rPr lang="en-US" sz="800" b="1" dirty="0" smtClean="0"/>
              <a:t>                &lt;/partition-resolver&gt;</a:t>
            </a:r>
          </a:p>
          <a:p>
            <a:pPr fontAlgn="t"/>
            <a:r>
              <a:rPr lang="en-US" sz="800" b="1" dirty="0" smtClean="0"/>
              <a:t>            &lt;/partition-attributes&gt;</a:t>
            </a:r>
          </a:p>
          <a:p>
            <a:pPr fontAlgn="t"/>
            <a:r>
              <a:rPr lang="en-US" sz="800" dirty="0" smtClean="0">
                <a:solidFill>
                  <a:srgbClr val="5F5F5F"/>
                </a:solidFill>
              </a:rPr>
              <a:t>        &lt;/region-attributes&gt; </a:t>
            </a:r>
          </a:p>
          <a:p>
            <a:pPr fontAlgn="t"/>
            <a:r>
              <a:rPr lang="en-US" sz="800" dirty="0" smtClean="0">
                <a:solidFill>
                  <a:srgbClr val="5F5F5F"/>
                </a:solidFill>
              </a:rPr>
              <a:t>    &lt;/region&gt; </a:t>
            </a:r>
          </a:p>
          <a:p>
            <a:pPr fontAlgn="t"/>
            <a:r>
              <a:rPr lang="en-US" sz="800" dirty="0" smtClean="0">
                <a:solidFill>
                  <a:srgbClr val="5F5F5F"/>
                </a:solidFill>
              </a:rPr>
              <a:t>&lt;/client-cache&gt; </a:t>
            </a:r>
            <a:endParaRPr lang="en-US" sz="800" dirty="0">
              <a:solidFill>
                <a:srgbClr val="5F5F5F"/>
              </a:solidFill>
            </a:endParaRPr>
          </a:p>
        </p:txBody>
      </p:sp>
      <p:pic>
        <p:nvPicPr>
          <p:cNvPr id="152" name="Picture 151" descr="inbox.jpg"/>
          <p:cNvPicPr>
            <a:picLocks noChangeAspect="1"/>
          </p:cNvPicPr>
          <p:nvPr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90775" y="1075139"/>
            <a:ext cx="804387" cy="659597"/>
          </a:xfrm>
          <a:prstGeom prst="rect">
            <a:avLst/>
          </a:prstGeom>
        </p:spPr>
      </p:pic>
      <p:cxnSp>
        <p:nvCxnSpPr>
          <p:cNvPr id="154" name="Straight Arrow Connector 153"/>
          <p:cNvCxnSpPr/>
          <p:nvPr/>
        </p:nvCxnSpPr>
        <p:spPr bwMode="auto">
          <a:xfrm rot="5400000">
            <a:off x="896936" y="2246314"/>
            <a:ext cx="1266826" cy="527051"/>
          </a:xfrm>
          <a:prstGeom prst="straightConnector1">
            <a:avLst/>
          </a:prstGeom>
          <a:solidFill>
            <a:srgbClr val="0095D3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359" name="Group 358"/>
          <p:cNvGrpSpPr/>
          <p:nvPr/>
        </p:nvGrpSpPr>
        <p:grpSpPr>
          <a:xfrm>
            <a:off x="1043400" y="3263889"/>
            <a:ext cx="6419534" cy="466526"/>
            <a:chOff x="1043400" y="3263889"/>
            <a:chExt cx="6419534" cy="466526"/>
          </a:xfrm>
        </p:grpSpPr>
        <p:grpSp>
          <p:nvGrpSpPr>
            <p:cNvPr id="360" name="Group 742"/>
            <p:cNvGrpSpPr/>
            <p:nvPr/>
          </p:nvGrpSpPr>
          <p:grpSpPr>
            <a:xfrm>
              <a:off x="3596100" y="3269451"/>
              <a:ext cx="323446" cy="448262"/>
              <a:chOff x="3596100" y="3259926"/>
              <a:chExt cx="323446" cy="448262"/>
            </a:xfrm>
          </p:grpSpPr>
          <p:sp>
            <p:nvSpPr>
              <p:cNvPr id="413" name="Oval 412"/>
              <p:cNvSpPr/>
              <p:nvPr/>
            </p:nvSpPr>
            <p:spPr bwMode="auto">
              <a:xfrm>
                <a:off x="3609979" y="3311572"/>
                <a:ext cx="297672" cy="105511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414" name="Picture 413" descr="bucket.jpg"/>
              <p:cNvPicPr>
                <a:picLocks noChangeAspect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7241" r="17673" b="9914"/>
              <a:stretch>
                <a:fillRect/>
              </a:stretch>
            </p:blipFill>
            <p:spPr>
              <a:xfrm>
                <a:off x="3596100" y="3259926"/>
                <a:ext cx="323446" cy="447683"/>
              </a:xfrm>
              <a:prstGeom prst="rect">
                <a:avLst/>
              </a:prstGeom>
            </p:spPr>
          </p:pic>
          <p:sp>
            <p:nvSpPr>
              <p:cNvPr id="415" name="TextBox 414"/>
              <p:cNvSpPr txBox="1"/>
              <p:nvPr/>
            </p:nvSpPr>
            <p:spPr>
              <a:xfrm>
                <a:off x="3607997" y="3369634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b="1" dirty="0" smtClean="0">
                    <a:solidFill>
                      <a:srgbClr val="FFFFFF"/>
                    </a:solidFill>
                    <a:latin typeface="+mn-lt"/>
                    <a:ea typeface="+mn-ea"/>
                  </a:rPr>
                  <a:t>3</a:t>
                </a:r>
                <a:endParaRPr lang="en-US" sz="1600" dirty="0" smtClean="0">
                  <a:solidFill>
                    <a:srgbClr val="FFFF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16" name="5-Point Star 415"/>
              <p:cNvSpPr/>
              <p:nvPr/>
            </p:nvSpPr>
            <p:spPr bwMode="auto">
              <a:xfrm>
                <a:off x="3726281" y="3345364"/>
                <a:ext cx="179931" cy="179930"/>
              </a:xfrm>
              <a:prstGeom prst="star5">
                <a:avLst/>
              </a:prstGeom>
              <a:solidFill>
                <a:srgbClr val="FFFF00"/>
              </a:solidFill>
              <a:ln w="317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361" name="Group 752"/>
            <p:cNvGrpSpPr/>
            <p:nvPr/>
          </p:nvGrpSpPr>
          <p:grpSpPr>
            <a:xfrm>
              <a:off x="3920427" y="3275801"/>
              <a:ext cx="323446" cy="448262"/>
              <a:chOff x="5108189" y="3579014"/>
              <a:chExt cx="323446" cy="448262"/>
            </a:xfrm>
          </p:grpSpPr>
          <p:sp>
            <p:nvSpPr>
              <p:cNvPr id="410" name="Oval 409"/>
              <p:cNvSpPr/>
              <p:nvPr/>
            </p:nvSpPr>
            <p:spPr bwMode="auto">
              <a:xfrm>
                <a:off x="5122068" y="3630660"/>
                <a:ext cx="297672" cy="105511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411" name="Picture 410" descr="bucket.jpg"/>
              <p:cNvPicPr>
                <a:picLocks noChangeAspect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7241" r="17673" b="9914"/>
              <a:stretch>
                <a:fillRect/>
              </a:stretch>
            </p:blipFill>
            <p:spPr>
              <a:xfrm>
                <a:off x="5108189" y="3579014"/>
                <a:ext cx="323446" cy="447683"/>
              </a:xfrm>
              <a:prstGeom prst="rect">
                <a:avLst/>
              </a:prstGeom>
            </p:spPr>
          </p:pic>
          <p:sp>
            <p:nvSpPr>
              <p:cNvPr id="412" name="TextBox 411"/>
              <p:cNvSpPr txBox="1"/>
              <p:nvPr/>
            </p:nvSpPr>
            <p:spPr>
              <a:xfrm>
                <a:off x="5120086" y="3688722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b="1" dirty="0" smtClean="0">
                    <a:solidFill>
                      <a:srgbClr val="FFFFFF"/>
                    </a:solidFill>
                    <a:latin typeface="+mn-lt"/>
                    <a:ea typeface="+mn-ea"/>
                  </a:rPr>
                  <a:t>1</a:t>
                </a:r>
                <a:endParaRPr lang="en-US" sz="1600" dirty="0" smtClean="0">
                  <a:solidFill>
                    <a:srgbClr val="FFFFFF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62" name="Group 804"/>
            <p:cNvGrpSpPr/>
            <p:nvPr/>
          </p:nvGrpSpPr>
          <p:grpSpPr>
            <a:xfrm>
              <a:off x="1043400" y="3269451"/>
              <a:ext cx="323446" cy="448262"/>
              <a:chOff x="3596100" y="3259926"/>
              <a:chExt cx="323446" cy="448262"/>
            </a:xfrm>
          </p:grpSpPr>
          <p:sp>
            <p:nvSpPr>
              <p:cNvPr id="406" name="Oval 405"/>
              <p:cNvSpPr/>
              <p:nvPr/>
            </p:nvSpPr>
            <p:spPr bwMode="auto">
              <a:xfrm>
                <a:off x="3609979" y="3311572"/>
                <a:ext cx="297672" cy="105511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407" name="Picture 406" descr="bucket.jpg"/>
              <p:cNvPicPr>
                <a:picLocks noChangeAspect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7241" r="17673" b="9914"/>
              <a:stretch>
                <a:fillRect/>
              </a:stretch>
            </p:blipFill>
            <p:spPr>
              <a:xfrm>
                <a:off x="3596100" y="3259926"/>
                <a:ext cx="323446" cy="447683"/>
              </a:xfrm>
              <a:prstGeom prst="rect">
                <a:avLst/>
              </a:prstGeom>
            </p:spPr>
          </p:pic>
          <p:sp>
            <p:nvSpPr>
              <p:cNvPr id="408" name="TextBox 407"/>
              <p:cNvSpPr txBox="1"/>
              <p:nvPr/>
            </p:nvSpPr>
            <p:spPr>
              <a:xfrm>
                <a:off x="3607997" y="3369634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b="1" dirty="0" smtClean="0">
                    <a:solidFill>
                      <a:srgbClr val="FFFFFF"/>
                    </a:solidFill>
                    <a:latin typeface="+mn-lt"/>
                    <a:ea typeface="+mn-ea"/>
                  </a:rPr>
                  <a:t>1</a:t>
                </a:r>
                <a:endParaRPr lang="en-US" sz="1600" dirty="0" smtClean="0">
                  <a:solidFill>
                    <a:srgbClr val="FFFF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09" name="5-Point Star 408"/>
              <p:cNvSpPr/>
              <p:nvPr/>
            </p:nvSpPr>
            <p:spPr bwMode="auto">
              <a:xfrm>
                <a:off x="3726281" y="3345364"/>
                <a:ext cx="179931" cy="179930"/>
              </a:xfrm>
              <a:prstGeom prst="star5">
                <a:avLst/>
              </a:prstGeom>
              <a:solidFill>
                <a:srgbClr val="FFFF00"/>
              </a:solidFill>
              <a:ln w="317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363" name="Group 336" descr="Custom:  Group 336"/>
            <p:cNvGrpSpPr/>
            <p:nvPr/>
          </p:nvGrpSpPr>
          <p:grpSpPr>
            <a:xfrm>
              <a:off x="6169281" y="3263889"/>
              <a:ext cx="323446" cy="448262"/>
              <a:chOff x="4569081" y="1447795"/>
              <a:chExt cx="323446" cy="448262"/>
            </a:xfrm>
          </p:grpSpPr>
          <p:grpSp>
            <p:nvGrpSpPr>
              <p:cNvPr id="401" name="Group 756"/>
              <p:cNvGrpSpPr/>
              <p:nvPr/>
            </p:nvGrpSpPr>
            <p:grpSpPr>
              <a:xfrm>
                <a:off x="4569081" y="1447795"/>
                <a:ext cx="323446" cy="448262"/>
                <a:chOff x="5108189" y="3579014"/>
                <a:chExt cx="323446" cy="448262"/>
              </a:xfrm>
            </p:grpSpPr>
            <p:sp>
              <p:nvSpPr>
                <p:cNvPr id="403" name="Oval 402"/>
                <p:cNvSpPr/>
                <p:nvPr/>
              </p:nvSpPr>
              <p:spPr bwMode="auto">
                <a:xfrm>
                  <a:off x="5122068" y="3630660"/>
                  <a:ext cx="297672" cy="10551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404" name="Picture 403" descr="bucket.jpg"/>
                <p:cNvPicPr>
                  <a:picLocks noChangeAspect="1"/>
                </p:cNvPicPr>
                <p:nvPr/>
              </p:nvPicPr>
              <p:blipFill>
                <a:blip r:embed="rId7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7241" r="17673" b="9914"/>
                <a:stretch>
                  <a:fillRect/>
                </a:stretch>
              </p:blipFill>
              <p:spPr>
                <a:xfrm>
                  <a:off x="5108189" y="3579014"/>
                  <a:ext cx="323446" cy="447683"/>
                </a:xfrm>
                <a:prstGeom prst="rect">
                  <a:avLst/>
                </a:prstGeom>
              </p:spPr>
            </p:pic>
            <p:sp>
              <p:nvSpPr>
                <p:cNvPr id="405" name="TextBox 404"/>
                <p:cNvSpPr txBox="1"/>
                <p:nvPr/>
              </p:nvSpPr>
              <p:spPr>
                <a:xfrm>
                  <a:off x="5120086" y="3688722"/>
                  <a:ext cx="29848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b="1" dirty="0" smtClean="0">
                      <a:solidFill>
                        <a:srgbClr val="FFFFFF"/>
                      </a:solidFill>
                      <a:latin typeface="+mn-lt"/>
                      <a:ea typeface="+mn-ea"/>
                    </a:rPr>
                    <a:t>4</a:t>
                  </a:r>
                  <a:endParaRPr lang="en-US" sz="1600" dirty="0" smtClean="0">
                    <a:solidFill>
                      <a:srgbClr val="FFFFFF"/>
                    </a:solidFill>
                    <a:latin typeface="+mn-lt"/>
                    <a:ea typeface="+mn-ea"/>
                  </a:endParaRPr>
                </a:p>
              </p:txBody>
            </p:sp>
          </p:grpSp>
          <p:sp>
            <p:nvSpPr>
              <p:cNvPr id="402" name="5-Point Star 401"/>
              <p:cNvSpPr/>
              <p:nvPr/>
            </p:nvSpPr>
            <p:spPr bwMode="auto">
              <a:xfrm>
                <a:off x="4700211" y="1526089"/>
                <a:ext cx="179931" cy="179930"/>
              </a:xfrm>
              <a:prstGeom prst="star5">
                <a:avLst/>
              </a:prstGeom>
              <a:solidFill>
                <a:srgbClr val="FFFF00"/>
              </a:solidFill>
              <a:ln w="317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364" name="Group 344"/>
            <p:cNvGrpSpPr/>
            <p:nvPr/>
          </p:nvGrpSpPr>
          <p:grpSpPr>
            <a:xfrm>
              <a:off x="4244754" y="3274213"/>
              <a:ext cx="323446" cy="448262"/>
              <a:chOff x="4244754" y="3274213"/>
              <a:chExt cx="323446" cy="448262"/>
            </a:xfrm>
          </p:grpSpPr>
          <p:grpSp>
            <p:nvGrpSpPr>
              <p:cNvPr id="396" name="Group 747"/>
              <p:cNvGrpSpPr/>
              <p:nvPr/>
            </p:nvGrpSpPr>
            <p:grpSpPr>
              <a:xfrm>
                <a:off x="4244754" y="3274213"/>
                <a:ext cx="323446" cy="448262"/>
                <a:chOff x="5108189" y="3579014"/>
                <a:chExt cx="323446" cy="448262"/>
              </a:xfrm>
            </p:grpSpPr>
            <p:sp>
              <p:nvSpPr>
                <p:cNvPr id="398" name="Oval 397"/>
                <p:cNvSpPr/>
                <p:nvPr/>
              </p:nvSpPr>
              <p:spPr bwMode="auto">
                <a:xfrm>
                  <a:off x="5122068" y="3630660"/>
                  <a:ext cx="297672" cy="10551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399" name="Picture 398" descr="bucket.jpg"/>
                <p:cNvPicPr>
                  <a:picLocks noChangeAspect="1"/>
                </p:cNvPicPr>
                <p:nvPr/>
              </p:nvPicPr>
              <p:blipFill>
                <a:blip r:embed="rId7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7241" r="17673" b="9914"/>
                <a:stretch>
                  <a:fillRect/>
                </a:stretch>
              </p:blipFill>
              <p:spPr>
                <a:xfrm>
                  <a:off x="5108189" y="3579014"/>
                  <a:ext cx="323446" cy="447683"/>
                </a:xfrm>
                <a:prstGeom prst="rect">
                  <a:avLst/>
                </a:prstGeom>
              </p:spPr>
            </p:pic>
            <p:sp>
              <p:nvSpPr>
                <p:cNvPr id="400" name="TextBox 399"/>
                <p:cNvSpPr txBox="1"/>
                <p:nvPr/>
              </p:nvSpPr>
              <p:spPr>
                <a:xfrm>
                  <a:off x="5120086" y="3688722"/>
                  <a:ext cx="29848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b="1" dirty="0" smtClean="0">
                      <a:solidFill>
                        <a:srgbClr val="FFFFFF"/>
                      </a:solidFill>
                      <a:latin typeface="+mn-lt"/>
                      <a:ea typeface="+mn-ea"/>
                    </a:rPr>
                    <a:t>2</a:t>
                  </a:r>
                  <a:endParaRPr lang="en-US" sz="1600" dirty="0" smtClean="0">
                    <a:solidFill>
                      <a:srgbClr val="FFFFFF"/>
                    </a:solidFill>
                    <a:latin typeface="+mn-lt"/>
                    <a:ea typeface="+mn-ea"/>
                  </a:endParaRPr>
                </a:p>
              </p:txBody>
            </p:sp>
          </p:grpSp>
          <p:sp>
            <p:nvSpPr>
              <p:cNvPr id="397" name="5-Point Star 396"/>
              <p:cNvSpPr/>
              <p:nvPr/>
            </p:nvSpPr>
            <p:spPr bwMode="auto">
              <a:xfrm>
                <a:off x="4382711" y="3354889"/>
                <a:ext cx="179931" cy="179930"/>
              </a:xfrm>
              <a:prstGeom prst="star5">
                <a:avLst/>
              </a:prstGeom>
              <a:solidFill>
                <a:srgbClr val="FFFF00"/>
              </a:solidFill>
              <a:ln w="317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365" name="Group 345"/>
            <p:cNvGrpSpPr/>
            <p:nvPr/>
          </p:nvGrpSpPr>
          <p:grpSpPr>
            <a:xfrm>
              <a:off x="1367727" y="3269451"/>
              <a:ext cx="323446" cy="448262"/>
              <a:chOff x="1367727" y="3269451"/>
              <a:chExt cx="323446" cy="448262"/>
            </a:xfrm>
          </p:grpSpPr>
          <p:grpSp>
            <p:nvGrpSpPr>
              <p:cNvPr id="391" name="Group 814"/>
              <p:cNvGrpSpPr/>
              <p:nvPr/>
            </p:nvGrpSpPr>
            <p:grpSpPr>
              <a:xfrm>
                <a:off x="1367727" y="3269451"/>
                <a:ext cx="323446" cy="448262"/>
                <a:chOff x="5108189" y="3579014"/>
                <a:chExt cx="323446" cy="448262"/>
              </a:xfrm>
            </p:grpSpPr>
            <p:sp>
              <p:nvSpPr>
                <p:cNvPr id="393" name="Oval 392"/>
                <p:cNvSpPr/>
                <p:nvPr/>
              </p:nvSpPr>
              <p:spPr bwMode="auto">
                <a:xfrm>
                  <a:off x="5122068" y="3630660"/>
                  <a:ext cx="297672" cy="10551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394" name="Picture 393" descr="bucket.jpg"/>
                <p:cNvPicPr>
                  <a:picLocks noChangeAspect="1"/>
                </p:cNvPicPr>
                <p:nvPr/>
              </p:nvPicPr>
              <p:blipFill>
                <a:blip r:embed="rId7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7241" r="17673" b="9914"/>
                <a:stretch>
                  <a:fillRect/>
                </a:stretch>
              </p:blipFill>
              <p:spPr>
                <a:xfrm>
                  <a:off x="5108189" y="3579014"/>
                  <a:ext cx="323446" cy="447683"/>
                </a:xfrm>
                <a:prstGeom prst="rect">
                  <a:avLst/>
                </a:prstGeom>
              </p:spPr>
            </p:pic>
            <p:sp>
              <p:nvSpPr>
                <p:cNvPr id="395" name="TextBox 394"/>
                <p:cNvSpPr txBox="1"/>
                <p:nvPr/>
              </p:nvSpPr>
              <p:spPr>
                <a:xfrm>
                  <a:off x="5120086" y="3688722"/>
                  <a:ext cx="29848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b="1" dirty="0" smtClean="0">
                      <a:solidFill>
                        <a:srgbClr val="FFFFFF"/>
                      </a:solidFill>
                      <a:latin typeface="+mn-lt"/>
                      <a:ea typeface="+mn-ea"/>
                    </a:rPr>
                    <a:t>6</a:t>
                  </a:r>
                  <a:endParaRPr lang="en-US" sz="1600" dirty="0" smtClean="0">
                    <a:solidFill>
                      <a:srgbClr val="FFFFFF"/>
                    </a:solidFill>
                    <a:latin typeface="+mn-lt"/>
                    <a:ea typeface="+mn-ea"/>
                  </a:endParaRPr>
                </a:p>
              </p:txBody>
            </p:sp>
          </p:grpSp>
          <p:sp>
            <p:nvSpPr>
              <p:cNvPr id="392" name="5-Point Star 391"/>
              <p:cNvSpPr/>
              <p:nvPr/>
            </p:nvSpPr>
            <p:spPr bwMode="auto">
              <a:xfrm>
                <a:off x="1499811" y="3354889"/>
                <a:ext cx="179931" cy="179930"/>
              </a:xfrm>
              <a:prstGeom prst="star5">
                <a:avLst/>
              </a:prstGeom>
              <a:solidFill>
                <a:srgbClr val="FFFF00"/>
              </a:solidFill>
              <a:ln w="317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366" name="Group 814" descr="Custom:  Group 814"/>
            <p:cNvGrpSpPr/>
            <p:nvPr/>
          </p:nvGrpSpPr>
          <p:grpSpPr>
            <a:xfrm>
              <a:off x="6822394" y="3282145"/>
              <a:ext cx="323446" cy="448262"/>
              <a:chOff x="5108189" y="3579014"/>
              <a:chExt cx="323446" cy="448262"/>
            </a:xfrm>
          </p:grpSpPr>
          <p:sp>
            <p:nvSpPr>
              <p:cNvPr id="388" name="Oval 387"/>
              <p:cNvSpPr/>
              <p:nvPr/>
            </p:nvSpPr>
            <p:spPr bwMode="auto">
              <a:xfrm>
                <a:off x="5122068" y="3630660"/>
                <a:ext cx="297672" cy="105511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389" name="Picture 388" descr="bucket.jpg"/>
              <p:cNvPicPr>
                <a:picLocks noChangeAspect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7241" r="17673" b="9914"/>
              <a:stretch>
                <a:fillRect/>
              </a:stretch>
            </p:blipFill>
            <p:spPr>
              <a:xfrm>
                <a:off x="5108189" y="3579014"/>
                <a:ext cx="323446" cy="447683"/>
              </a:xfrm>
              <a:prstGeom prst="rect">
                <a:avLst/>
              </a:prstGeom>
            </p:spPr>
          </p:pic>
          <p:sp>
            <p:nvSpPr>
              <p:cNvPr id="390" name="TextBox 389"/>
              <p:cNvSpPr txBox="1"/>
              <p:nvPr/>
            </p:nvSpPr>
            <p:spPr>
              <a:xfrm>
                <a:off x="5120086" y="3688722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b="1" dirty="0" smtClean="0">
                    <a:solidFill>
                      <a:srgbClr val="FFFFFF"/>
                    </a:solidFill>
                    <a:latin typeface="+mn-lt"/>
                    <a:ea typeface="+mn-ea"/>
                  </a:rPr>
                  <a:t>6</a:t>
                </a:r>
                <a:endParaRPr lang="en-US" sz="1600" dirty="0" smtClean="0">
                  <a:solidFill>
                    <a:srgbClr val="FFFFFF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67" name="Group 742" descr="Custom:  Group 742"/>
            <p:cNvGrpSpPr/>
            <p:nvPr/>
          </p:nvGrpSpPr>
          <p:grpSpPr>
            <a:xfrm>
              <a:off x="7139488" y="3282153"/>
              <a:ext cx="323446" cy="448262"/>
              <a:chOff x="3596100" y="3259926"/>
              <a:chExt cx="323446" cy="448262"/>
            </a:xfrm>
          </p:grpSpPr>
          <p:sp>
            <p:nvSpPr>
              <p:cNvPr id="385" name="Oval 384"/>
              <p:cNvSpPr/>
              <p:nvPr/>
            </p:nvSpPr>
            <p:spPr bwMode="auto">
              <a:xfrm>
                <a:off x="3609979" y="3311572"/>
                <a:ext cx="297672" cy="105511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386" name="Picture 385" descr="bucket.jpg"/>
              <p:cNvPicPr>
                <a:picLocks noChangeAspect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7241" r="17673" b="9914"/>
              <a:stretch>
                <a:fillRect/>
              </a:stretch>
            </p:blipFill>
            <p:spPr>
              <a:xfrm>
                <a:off x="3596100" y="3259926"/>
                <a:ext cx="323446" cy="447683"/>
              </a:xfrm>
              <a:prstGeom prst="rect">
                <a:avLst/>
              </a:prstGeom>
            </p:spPr>
          </p:pic>
          <p:sp>
            <p:nvSpPr>
              <p:cNvPr id="387" name="TextBox 386"/>
              <p:cNvSpPr txBox="1"/>
              <p:nvPr/>
            </p:nvSpPr>
            <p:spPr>
              <a:xfrm>
                <a:off x="3607997" y="3369634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b="1" dirty="0" smtClean="0">
                    <a:solidFill>
                      <a:srgbClr val="FFFFFF"/>
                    </a:solidFill>
                    <a:latin typeface="+mn-lt"/>
                    <a:ea typeface="+mn-ea"/>
                  </a:rPr>
                  <a:t>3</a:t>
                </a:r>
                <a:endParaRPr lang="en-US" sz="1600" dirty="0" smtClean="0">
                  <a:solidFill>
                    <a:srgbClr val="FFFFFF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68" name="Group 809" descr="Custom:  Group 809"/>
            <p:cNvGrpSpPr/>
            <p:nvPr/>
          </p:nvGrpSpPr>
          <p:grpSpPr>
            <a:xfrm>
              <a:off x="6492653" y="3267834"/>
              <a:ext cx="323446" cy="448262"/>
              <a:chOff x="5108189" y="3579014"/>
              <a:chExt cx="323446" cy="448262"/>
            </a:xfrm>
          </p:grpSpPr>
          <p:sp>
            <p:nvSpPr>
              <p:cNvPr id="381" name="Oval 380"/>
              <p:cNvSpPr/>
              <p:nvPr/>
            </p:nvSpPr>
            <p:spPr bwMode="auto">
              <a:xfrm>
                <a:off x="5122068" y="3630660"/>
                <a:ext cx="297672" cy="105511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382" name="Picture 381" descr="bucket.jpg"/>
              <p:cNvPicPr>
                <a:picLocks noChangeAspect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7241" r="17673" b="9914"/>
              <a:stretch>
                <a:fillRect/>
              </a:stretch>
            </p:blipFill>
            <p:spPr>
              <a:xfrm>
                <a:off x="5108189" y="3579014"/>
                <a:ext cx="323446" cy="447683"/>
              </a:xfrm>
              <a:prstGeom prst="rect">
                <a:avLst/>
              </a:prstGeom>
            </p:spPr>
          </p:pic>
          <p:sp>
            <p:nvSpPr>
              <p:cNvPr id="383" name="TextBox 382"/>
              <p:cNvSpPr txBox="1"/>
              <p:nvPr/>
            </p:nvSpPr>
            <p:spPr>
              <a:xfrm>
                <a:off x="5120086" y="3688722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b="1" dirty="0" smtClean="0">
                    <a:solidFill>
                      <a:srgbClr val="FFFFFF"/>
                    </a:solidFill>
                    <a:latin typeface="+mn-lt"/>
                    <a:ea typeface="+mn-ea"/>
                  </a:rPr>
                  <a:t>5</a:t>
                </a:r>
                <a:endParaRPr lang="en-US" sz="1600" dirty="0" smtClean="0">
                  <a:solidFill>
                    <a:srgbClr val="FFFF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84" name="5-Point Star 383"/>
              <p:cNvSpPr/>
              <p:nvPr/>
            </p:nvSpPr>
            <p:spPr bwMode="auto">
              <a:xfrm>
                <a:off x="5238370" y="3664452"/>
                <a:ext cx="179931" cy="179930"/>
              </a:xfrm>
              <a:prstGeom prst="star5">
                <a:avLst/>
              </a:prstGeom>
              <a:solidFill>
                <a:srgbClr val="FFFF00"/>
              </a:solidFill>
              <a:ln w="317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369" name="Group 819" descr="Left:  Group 819"/>
            <p:cNvGrpSpPr/>
            <p:nvPr/>
          </p:nvGrpSpPr>
          <p:grpSpPr>
            <a:xfrm>
              <a:off x="1694145" y="3278137"/>
              <a:ext cx="323446" cy="448262"/>
              <a:chOff x="5108189" y="3579014"/>
              <a:chExt cx="323446" cy="448262"/>
            </a:xfrm>
          </p:grpSpPr>
          <p:sp>
            <p:nvSpPr>
              <p:cNvPr id="378" name="Oval 377"/>
              <p:cNvSpPr/>
              <p:nvPr/>
            </p:nvSpPr>
            <p:spPr bwMode="auto">
              <a:xfrm>
                <a:off x="5122068" y="3630660"/>
                <a:ext cx="297672" cy="105511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379" name="Picture 378" descr="bucket.jpg"/>
              <p:cNvPicPr>
                <a:picLocks noChangeAspect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7241" r="17673" b="9914"/>
              <a:stretch>
                <a:fillRect/>
              </a:stretch>
            </p:blipFill>
            <p:spPr>
              <a:xfrm>
                <a:off x="5108189" y="3579014"/>
                <a:ext cx="323446" cy="447683"/>
              </a:xfrm>
              <a:prstGeom prst="rect">
                <a:avLst/>
              </a:prstGeom>
            </p:spPr>
          </p:pic>
          <p:sp>
            <p:nvSpPr>
              <p:cNvPr id="380" name="TextBox 379"/>
              <p:cNvSpPr txBox="1"/>
              <p:nvPr/>
            </p:nvSpPr>
            <p:spPr>
              <a:xfrm>
                <a:off x="5120086" y="3688722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b="1" dirty="0" smtClean="0">
                    <a:solidFill>
                      <a:srgbClr val="FFFFFF"/>
                    </a:solidFill>
                    <a:latin typeface="+mn-lt"/>
                    <a:ea typeface="+mn-ea"/>
                  </a:rPr>
                  <a:t>4</a:t>
                </a:r>
                <a:endParaRPr lang="en-US" sz="1600" dirty="0" smtClean="0">
                  <a:solidFill>
                    <a:srgbClr val="FFFFFF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70" name="Group 747" descr="Left:  Group 747"/>
            <p:cNvGrpSpPr/>
            <p:nvPr/>
          </p:nvGrpSpPr>
          <p:grpSpPr>
            <a:xfrm>
              <a:off x="2015903" y="3282141"/>
              <a:ext cx="323446" cy="448262"/>
              <a:chOff x="5108189" y="3579014"/>
              <a:chExt cx="323446" cy="448262"/>
            </a:xfrm>
          </p:grpSpPr>
          <p:sp>
            <p:nvSpPr>
              <p:cNvPr id="375" name="Oval 374"/>
              <p:cNvSpPr/>
              <p:nvPr/>
            </p:nvSpPr>
            <p:spPr bwMode="auto">
              <a:xfrm>
                <a:off x="5122068" y="3630660"/>
                <a:ext cx="297672" cy="105511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376" name="Picture 375" descr="bucket.jpg"/>
              <p:cNvPicPr>
                <a:picLocks noChangeAspect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7241" r="17673" b="9914"/>
              <a:stretch>
                <a:fillRect/>
              </a:stretch>
            </p:blipFill>
            <p:spPr>
              <a:xfrm>
                <a:off x="5108189" y="3579014"/>
                <a:ext cx="323446" cy="447683"/>
              </a:xfrm>
              <a:prstGeom prst="rect">
                <a:avLst/>
              </a:prstGeom>
            </p:spPr>
          </p:pic>
          <p:sp>
            <p:nvSpPr>
              <p:cNvPr id="377" name="TextBox 376"/>
              <p:cNvSpPr txBox="1"/>
              <p:nvPr/>
            </p:nvSpPr>
            <p:spPr>
              <a:xfrm>
                <a:off x="5120086" y="3688722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b="1" dirty="0" smtClean="0">
                    <a:solidFill>
                      <a:srgbClr val="FFFFFF"/>
                    </a:solidFill>
                    <a:latin typeface="+mn-lt"/>
                    <a:ea typeface="+mn-ea"/>
                  </a:rPr>
                  <a:t>2</a:t>
                </a:r>
                <a:endParaRPr lang="en-US" sz="1600" dirty="0" smtClean="0">
                  <a:solidFill>
                    <a:srgbClr val="FFFFFF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71" name="Group 809" descr="Left:  Group 809"/>
            <p:cNvGrpSpPr/>
            <p:nvPr/>
          </p:nvGrpSpPr>
          <p:grpSpPr>
            <a:xfrm>
              <a:off x="4574974" y="3275815"/>
              <a:ext cx="323446" cy="448262"/>
              <a:chOff x="5108189" y="3579014"/>
              <a:chExt cx="323446" cy="448262"/>
            </a:xfrm>
          </p:grpSpPr>
          <p:sp>
            <p:nvSpPr>
              <p:cNvPr id="372" name="Oval 371"/>
              <p:cNvSpPr/>
              <p:nvPr/>
            </p:nvSpPr>
            <p:spPr bwMode="auto">
              <a:xfrm>
                <a:off x="5122068" y="3630660"/>
                <a:ext cx="297672" cy="105511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373" name="Picture 372" descr="bucket.jpg"/>
              <p:cNvPicPr>
                <a:picLocks noChangeAspect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7241" r="17673" b="9914"/>
              <a:stretch>
                <a:fillRect/>
              </a:stretch>
            </p:blipFill>
            <p:spPr>
              <a:xfrm>
                <a:off x="5108189" y="3579014"/>
                <a:ext cx="323446" cy="447683"/>
              </a:xfrm>
              <a:prstGeom prst="rect">
                <a:avLst/>
              </a:prstGeom>
            </p:spPr>
          </p:pic>
          <p:sp>
            <p:nvSpPr>
              <p:cNvPr id="374" name="TextBox 373"/>
              <p:cNvSpPr txBox="1"/>
              <p:nvPr/>
            </p:nvSpPr>
            <p:spPr>
              <a:xfrm>
                <a:off x="5120086" y="3688722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b="1" dirty="0" smtClean="0">
                    <a:solidFill>
                      <a:srgbClr val="FFFFFF"/>
                    </a:solidFill>
                    <a:latin typeface="+mn-lt"/>
                    <a:ea typeface="+mn-ea"/>
                  </a:rPr>
                  <a:t>5</a:t>
                </a:r>
                <a:endParaRPr lang="en-US" sz="1600" dirty="0" smtClean="0">
                  <a:solidFill>
                    <a:srgbClr val="FFFFFF"/>
                  </a:solidFill>
                  <a:latin typeface="+mn-lt"/>
                  <a:ea typeface="+mn-ea"/>
                </a:endParaRPr>
              </a:p>
            </p:txBody>
          </p:sp>
        </p:grpSp>
      </p:grpSp>
      <p:cxnSp>
        <p:nvCxnSpPr>
          <p:cNvPr id="125" name="Straight Arrow Connector 124"/>
          <p:cNvCxnSpPr/>
          <p:nvPr/>
        </p:nvCxnSpPr>
        <p:spPr bwMode="auto">
          <a:xfrm rot="16200000" flipH="1">
            <a:off x="3494082" y="3623465"/>
            <a:ext cx="679463" cy="1"/>
          </a:xfrm>
          <a:prstGeom prst="straightConnector1">
            <a:avLst/>
          </a:prstGeom>
          <a:solidFill>
            <a:srgbClr val="0095D3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0" name="Straight Connector 129"/>
          <p:cNvCxnSpPr/>
          <p:nvPr/>
        </p:nvCxnSpPr>
        <p:spPr bwMode="auto">
          <a:xfrm rot="5400000">
            <a:off x="1318134" y="3737485"/>
            <a:ext cx="440513" cy="9323"/>
          </a:xfrm>
          <a:prstGeom prst="line">
            <a:avLst/>
          </a:prstGeom>
          <a:solidFill>
            <a:srgbClr val="0095D3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27" name="Group 26"/>
          <p:cNvGrpSpPr>
            <a:grpSpLocks/>
          </p:cNvGrpSpPr>
          <p:nvPr/>
        </p:nvGrpSpPr>
        <p:grpSpPr bwMode="auto">
          <a:xfrm>
            <a:off x="1316784" y="3226243"/>
            <a:ext cx="411268" cy="492918"/>
            <a:chOff x="2980" y="2203"/>
            <a:chExt cx="349" cy="414"/>
          </a:xfrm>
        </p:grpSpPr>
        <p:pic>
          <p:nvPicPr>
            <p:cNvPr id="328" name="Picture 27" descr="MCED00214_0000[1]"/>
            <p:cNvPicPr>
              <a:picLocks noChangeAspect="1" noChangeArrowheads="1"/>
            </p:cNvPicPr>
            <p:nvPr/>
          </p:nvPicPr>
          <p:blipFill>
            <a:blip r:embed="rId8" cstate="email"/>
            <a:srcRect/>
            <a:stretch>
              <a:fillRect/>
            </a:stretch>
          </p:blipFill>
          <p:spPr bwMode="auto">
            <a:xfrm>
              <a:off x="3047" y="2269"/>
              <a:ext cx="117" cy="117"/>
            </a:xfrm>
            <a:prstGeom prst="rect">
              <a:avLst/>
            </a:prstGeom>
            <a:noFill/>
          </p:spPr>
        </p:pic>
        <p:pic>
          <p:nvPicPr>
            <p:cNvPr id="329" name="Picture 28" descr="MCED00214_0000[1]"/>
            <p:cNvPicPr>
              <a:picLocks noChangeAspect="1" noChangeArrowheads="1"/>
            </p:cNvPicPr>
            <p:nvPr/>
          </p:nvPicPr>
          <p:blipFill>
            <a:blip r:embed="rId8" cstate="email"/>
            <a:srcRect/>
            <a:stretch>
              <a:fillRect/>
            </a:stretch>
          </p:blipFill>
          <p:spPr bwMode="auto">
            <a:xfrm>
              <a:off x="3146" y="2269"/>
              <a:ext cx="117" cy="117"/>
            </a:xfrm>
            <a:prstGeom prst="rect">
              <a:avLst/>
            </a:prstGeom>
            <a:noFill/>
          </p:spPr>
        </p:pic>
        <p:pic>
          <p:nvPicPr>
            <p:cNvPr id="330" name="Picture 29" descr="MCED00214_0000[1]"/>
            <p:cNvPicPr>
              <a:picLocks noChangeAspect="1" noChangeArrowheads="1"/>
            </p:cNvPicPr>
            <p:nvPr/>
          </p:nvPicPr>
          <p:blipFill>
            <a:blip r:embed="rId8" cstate="email"/>
            <a:srcRect/>
            <a:stretch>
              <a:fillRect/>
            </a:stretch>
          </p:blipFill>
          <p:spPr bwMode="auto">
            <a:xfrm>
              <a:off x="3047" y="2368"/>
              <a:ext cx="117" cy="117"/>
            </a:xfrm>
            <a:prstGeom prst="rect">
              <a:avLst/>
            </a:prstGeom>
            <a:noFill/>
          </p:spPr>
        </p:pic>
        <p:pic>
          <p:nvPicPr>
            <p:cNvPr id="331" name="Picture 30" descr="MCED00214_0000[1]"/>
            <p:cNvPicPr>
              <a:picLocks noChangeAspect="1" noChangeArrowheads="1"/>
            </p:cNvPicPr>
            <p:nvPr/>
          </p:nvPicPr>
          <p:blipFill>
            <a:blip r:embed="rId8" cstate="email"/>
            <a:srcRect/>
            <a:stretch>
              <a:fillRect/>
            </a:stretch>
          </p:blipFill>
          <p:spPr bwMode="auto">
            <a:xfrm>
              <a:off x="3212" y="2203"/>
              <a:ext cx="117" cy="117"/>
            </a:xfrm>
            <a:prstGeom prst="rect">
              <a:avLst/>
            </a:prstGeom>
            <a:noFill/>
          </p:spPr>
        </p:pic>
        <p:pic>
          <p:nvPicPr>
            <p:cNvPr id="332" name="Picture 31" descr="MCED00214_0000[1]"/>
            <p:cNvPicPr>
              <a:picLocks noChangeAspect="1" noChangeArrowheads="1"/>
            </p:cNvPicPr>
            <p:nvPr/>
          </p:nvPicPr>
          <p:blipFill>
            <a:blip r:embed="rId8" cstate="email"/>
            <a:srcRect/>
            <a:stretch>
              <a:fillRect/>
            </a:stretch>
          </p:blipFill>
          <p:spPr bwMode="auto">
            <a:xfrm>
              <a:off x="3212" y="2269"/>
              <a:ext cx="117" cy="117"/>
            </a:xfrm>
            <a:prstGeom prst="rect">
              <a:avLst/>
            </a:prstGeom>
            <a:noFill/>
          </p:spPr>
        </p:pic>
        <p:pic>
          <p:nvPicPr>
            <p:cNvPr id="333" name="Picture 32" descr="MCED00214_0000[1]"/>
            <p:cNvPicPr>
              <a:picLocks noChangeAspect="1" noChangeArrowheads="1"/>
            </p:cNvPicPr>
            <p:nvPr/>
          </p:nvPicPr>
          <p:blipFill>
            <a:blip r:embed="rId8" cstate="email"/>
            <a:srcRect/>
            <a:stretch>
              <a:fillRect/>
            </a:stretch>
          </p:blipFill>
          <p:spPr bwMode="auto">
            <a:xfrm>
              <a:off x="3212" y="2335"/>
              <a:ext cx="117" cy="117"/>
            </a:xfrm>
            <a:prstGeom prst="rect">
              <a:avLst/>
            </a:prstGeom>
            <a:noFill/>
          </p:spPr>
        </p:pic>
        <p:pic>
          <p:nvPicPr>
            <p:cNvPr id="334" name="Picture 33" descr="MCED00214_0000[1]"/>
            <p:cNvPicPr>
              <a:picLocks noChangeAspect="1" noChangeArrowheads="1"/>
            </p:cNvPicPr>
            <p:nvPr/>
          </p:nvPicPr>
          <p:blipFill>
            <a:blip r:embed="rId8" cstate="email"/>
            <a:srcRect/>
            <a:stretch>
              <a:fillRect/>
            </a:stretch>
          </p:blipFill>
          <p:spPr bwMode="auto">
            <a:xfrm>
              <a:off x="3113" y="2434"/>
              <a:ext cx="117" cy="117"/>
            </a:xfrm>
            <a:prstGeom prst="rect">
              <a:avLst/>
            </a:prstGeom>
            <a:noFill/>
          </p:spPr>
        </p:pic>
        <p:pic>
          <p:nvPicPr>
            <p:cNvPr id="335" name="Picture 34" descr="MCED00214_0000[1]"/>
            <p:cNvPicPr>
              <a:picLocks noChangeAspect="1" noChangeArrowheads="1"/>
            </p:cNvPicPr>
            <p:nvPr/>
          </p:nvPicPr>
          <p:blipFill>
            <a:blip r:embed="rId8" cstate="email"/>
            <a:srcRect/>
            <a:stretch>
              <a:fillRect/>
            </a:stretch>
          </p:blipFill>
          <p:spPr bwMode="auto">
            <a:xfrm>
              <a:off x="3179" y="2500"/>
              <a:ext cx="117" cy="117"/>
            </a:xfrm>
            <a:prstGeom prst="rect">
              <a:avLst/>
            </a:prstGeom>
            <a:noFill/>
          </p:spPr>
        </p:pic>
        <p:pic>
          <p:nvPicPr>
            <p:cNvPr id="336" name="Picture 35" descr="MCED00214_0000[1]"/>
            <p:cNvPicPr>
              <a:picLocks noChangeAspect="1" noChangeArrowheads="1"/>
            </p:cNvPicPr>
            <p:nvPr/>
          </p:nvPicPr>
          <p:blipFill>
            <a:blip r:embed="rId8" cstate="email"/>
            <a:srcRect/>
            <a:stretch>
              <a:fillRect/>
            </a:stretch>
          </p:blipFill>
          <p:spPr bwMode="auto">
            <a:xfrm>
              <a:off x="2980" y="2218"/>
              <a:ext cx="118" cy="117"/>
            </a:xfrm>
            <a:prstGeom prst="rect">
              <a:avLst/>
            </a:prstGeom>
            <a:noFill/>
          </p:spPr>
        </p:pic>
      </p:grpSp>
      <p:grpSp>
        <p:nvGrpSpPr>
          <p:cNvPr id="340" name="Group 26"/>
          <p:cNvGrpSpPr>
            <a:grpSpLocks/>
          </p:cNvGrpSpPr>
          <p:nvPr/>
        </p:nvGrpSpPr>
        <p:grpSpPr bwMode="auto">
          <a:xfrm>
            <a:off x="1317277" y="3225399"/>
            <a:ext cx="411268" cy="492918"/>
            <a:chOff x="2980" y="2203"/>
            <a:chExt cx="349" cy="414"/>
          </a:xfrm>
        </p:grpSpPr>
        <p:pic>
          <p:nvPicPr>
            <p:cNvPr id="341" name="Picture 27" descr="MCED00214_0000[1]"/>
            <p:cNvPicPr>
              <a:picLocks noChangeAspect="1" noChangeArrowheads="1"/>
            </p:cNvPicPr>
            <p:nvPr/>
          </p:nvPicPr>
          <p:blipFill>
            <a:blip r:embed="rId8" cstate="email"/>
            <a:srcRect/>
            <a:stretch>
              <a:fillRect/>
            </a:stretch>
          </p:blipFill>
          <p:spPr bwMode="auto">
            <a:xfrm>
              <a:off x="3047" y="2269"/>
              <a:ext cx="117" cy="117"/>
            </a:xfrm>
            <a:prstGeom prst="rect">
              <a:avLst/>
            </a:prstGeom>
            <a:noFill/>
          </p:spPr>
        </p:pic>
        <p:pic>
          <p:nvPicPr>
            <p:cNvPr id="342" name="Picture 28" descr="MCED00214_0000[1]"/>
            <p:cNvPicPr>
              <a:picLocks noChangeAspect="1" noChangeArrowheads="1"/>
            </p:cNvPicPr>
            <p:nvPr/>
          </p:nvPicPr>
          <p:blipFill>
            <a:blip r:embed="rId8" cstate="email"/>
            <a:srcRect/>
            <a:stretch>
              <a:fillRect/>
            </a:stretch>
          </p:blipFill>
          <p:spPr bwMode="auto">
            <a:xfrm>
              <a:off x="3146" y="2269"/>
              <a:ext cx="117" cy="117"/>
            </a:xfrm>
            <a:prstGeom prst="rect">
              <a:avLst/>
            </a:prstGeom>
            <a:noFill/>
          </p:spPr>
        </p:pic>
        <p:pic>
          <p:nvPicPr>
            <p:cNvPr id="343" name="Picture 29" descr="MCED00214_0000[1]"/>
            <p:cNvPicPr>
              <a:picLocks noChangeAspect="1" noChangeArrowheads="1"/>
            </p:cNvPicPr>
            <p:nvPr/>
          </p:nvPicPr>
          <p:blipFill>
            <a:blip r:embed="rId8" cstate="email"/>
            <a:srcRect/>
            <a:stretch>
              <a:fillRect/>
            </a:stretch>
          </p:blipFill>
          <p:spPr bwMode="auto">
            <a:xfrm>
              <a:off x="3047" y="2368"/>
              <a:ext cx="117" cy="117"/>
            </a:xfrm>
            <a:prstGeom prst="rect">
              <a:avLst/>
            </a:prstGeom>
            <a:noFill/>
          </p:spPr>
        </p:pic>
        <p:pic>
          <p:nvPicPr>
            <p:cNvPr id="344" name="Picture 30" descr="MCED00214_0000[1]"/>
            <p:cNvPicPr>
              <a:picLocks noChangeAspect="1" noChangeArrowheads="1"/>
            </p:cNvPicPr>
            <p:nvPr/>
          </p:nvPicPr>
          <p:blipFill>
            <a:blip r:embed="rId8" cstate="email"/>
            <a:srcRect/>
            <a:stretch>
              <a:fillRect/>
            </a:stretch>
          </p:blipFill>
          <p:spPr bwMode="auto">
            <a:xfrm>
              <a:off x="3212" y="2203"/>
              <a:ext cx="117" cy="117"/>
            </a:xfrm>
            <a:prstGeom prst="rect">
              <a:avLst/>
            </a:prstGeom>
            <a:noFill/>
          </p:spPr>
        </p:pic>
        <p:pic>
          <p:nvPicPr>
            <p:cNvPr id="345" name="Picture 31" descr="MCED00214_0000[1]"/>
            <p:cNvPicPr>
              <a:picLocks noChangeAspect="1" noChangeArrowheads="1"/>
            </p:cNvPicPr>
            <p:nvPr/>
          </p:nvPicPr>
          <p:blipFill>
            <a:blip r:embed="rId8" cstate="email"/>
            <a:srcRect/>
            <a:stretch>
              <a:fillRect/>
            </a:stretch>
          </p:blipFill>
          <p:spPr bwMode="auto">
            <a:xfrm>
              <a:off x="3212" y="2269"/>
              <a:ext cx="117" cy="117"/>
            </a:xfrm>
            <a:prstGeom prst="rect">
              <a:avLst/>
            </a:prstGeom>
            <a:noFill/>
          </p:spPr>
        </p:pic>
        <p:pic>
          <p:nvPicPr>
            <p:cNvPr id="346" name="Picture 32" descr="MCED00214_0000[1]"/>
            <p:cNvPicPr>
              <a:picLocks noChangeAspect="1" noChangeArrowheads="1"/>
            </p:cNvPicPr>
            <p:nvPr/>
          </p:nvPicPr>
          <p:blipFill>
            <a:blip r:embed="rId8" cstate="email"/>
            <a:srcRect/>
            <a:stretch>
              <a:fillRect/>
            </a:stretch>
          </p:blipFill>
          <p:spPr bwMode="auto">
            <a:xfrm>
              <a:off x="3212" y="2335"/>
              <a:ext cx="117" cy="117"/>
            </a:xfrm>
            <a:prstGeom prst="rect">
              <a:avLst/>
            </a:prstGeom>
            <a:noFill/>
          </p:spPr>
        </p:pic>
        <p:pic>
          <p:nvPicPr>
            <p:cNvPr id="347" name="Picture 33" descr="MCED00214_0000[1]"/>
            <p:cNvPicPr>
              <a:picLocks noChangeAspect="1" noChangeArrowheads="1"/>
            </p:cNvPicPr>
            <p:nvPr/>
          </p:nvPicPr>
          <p:blipFill>
            <a:blip r:embed="rId8" cstate="email"/>
            <a:srcRect/>
            <a:stretch>
              <a:fillRect/>
            </a:stretch>
          </p:blipFill>
          <p:spPr bwMode="auto">
            <a:xfrm>
              <a:off x="3113" y="2434"/>
              <a:ext cx="117" cy="117"/>
            </a:xfrm>
            <a:prstGeom prst="rect">
              <a:avLst/>
            </a:prstGeom>
            <a:noFill/>
          </p:spPr>
        </p:pic>
        <p:pic>
          <p:nvPicPr>
            <p:cNvPr id="348" name="Picture 34" descr="MCED00214_0000[1]"/>
            <p:cNvPicPr>
              <a:picLocks noChangeAspect="1" noChangeArrowheads="1"/>
            </p:cNvPicPr>
            <p:nvPr/>
          </p:nvPicPr>
          <p:blipFill>
            <a:blip r:embed="rId8" cstate="email"/>
            <a:srcRect/>
            <a:stretch>
              <a:fillRect/>
            </a:stretch>
          </p:blipFill>
          <p:spPr bwMode="auto">
            <a:xfrm>
              <a:off x="3179" y="2500"/>
              <a:ext cx="117" cy="117"/>
            </a:xfrm>
            <a:prstGeom prst="rect">
              <a:avLst/>
            </a:prstGeom>
            <a:noFill/>
          </p:spPr>
        </p:pic>
        <p:pic>
          <p:nvPicPr>
            <p:cNvPr id="349" name="Picture 35" descr="MCED00214_0000[1]"/>
            <p:cNvPicPr>
              <a:picLocks noChangeAspect="1" noChangeArrowheads="1"/>
            </p:cNvPicPr>
            <p:nvPr/>
          </p:nvPicPr>
          <p:blipFill>
            <a:blip r:embed="rId8" cstate="email"/>
            <a:srcRect/>
            <a:stretch>
              <a:fillRect/>
            </a:stretch>
          </p:blipFill>
          <p:spPr bwMode="auto">
            <a:xfrm>
              <a:off x="2980" y="2218"/>
              <a:ext cx="118" cy="117"/>
            </a:xfrm>
            <a:prstGeom prst="rect">
              <a:avLst/>
            </a:prstGeom>
            <a:noFill/>
          </p:spPr>
        </p:pic>
      </p:grpSp>
      <p:pic>
        <p:nvPicPr>
          <p:cNvPr id="2050" name="Picture 2" descr="http://www.conceptgeek.com/Portals/0/MyProducts/GeekNotes/GeekNotesIcon.png"/>
          <p:cNvPicPr>
            <a:picLocks noChangeAspect="1" noChangeArrowheads="1"/>
          </p:cNvPicPr>
          <p:nvPr/>
        </p:nvPicPr>
        <p:blipFill>
          <a:blip r:embed="rId9" cstate="email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48500" y="2920215"/>
            <a:ext cx="342099" cy="3420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2246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4 2.22045E-16 L 0.00174 0.09722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4 0.09722 L 0.2533 0.09722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500"/>
                            </p:stCondLst>
                            <p:childTnLst>
                              <p:par>
                                <p:cTn id="4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261 0.09722 L 0.25261 -0.07377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500"/>
                            </p:stCondLst>
                            <p:childTnLst>
                              <p:par>
                                <p:cTn id="5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26 -0.07377 L 0.03437 -0.32315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" y="-125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5679E-6 L -0.23143 -0.27129 " pathEditMode="relative" rAng="0" ptsTypes="AA">
                                      <p:cBhvr>
                                        <p:cTn id="61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" y="-1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9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500"/>
                            </p:stCondLst>
                            <p:childTnLst>
                              <p:par>
                                <p:cTn id="67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968 -0.275 L -0.125 -0.36235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44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438 -0.32315 L 0.03455 -0.4429 " pathEditMode="relative" rAng="0" ptsTypes="AA">
                                      <p:cBhvr>
                                        <p:cTn id="70" dur="10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1500"/>
                            </p:stCondLst>
                            <p:childTnLst>
                              <p:par>
                                <p:cTn id="7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000"/>
                            </p:stCondLst>
                            <p:childTnLst>
                              <p:par>
                                <p:cTn id="9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-0.00062 L -0.03455 -0.04352 " pathEditMode="relative" rAng="0" ptsTypes="AA">
                                      <p:cBhvr>
                                        <p:cTn id="98" dur="1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000"/>
                            </p:stCondLst>
                            <p:childTnLst>
                              <p:par>
                                <p:cTn id="100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455 -0.04352 L 0.03264 -0.32315 " pathEditMode="relative" rAng="0" ptsTypes="AA">
                                      <p:cBhvr>
                                        <p:cTn id="101" dur="1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" y="-1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0"/>
                            </p:stCondLst>
                            <p:childTnLst>
                              <p:par>
                                <p:cTn id="103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438 -0.32315 L 0.03455 -0.44414 " pathEditMode="relative" rAng="0" ptsTypes="AA">
                                      <p:cBhvr>
                                        <p:cTn id="104" dur="1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0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6000"/>
                            </p:stCondLst>
                            <p:childTnLst>
                              <p:par>
                                <p:cTn id="10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Parallel, Shared Nothing Persistence</a:t>
            </a:r>
            <a:endParaRPr lang="en-US" dirty="0"/>
          </a:p>
        </p:txBody>
      </p:sp>
      <p:grpSp>
        <p:nvGrpSpPr>
          <p:cNvPr id="403" name="Group 402"/>
          <p:cNvGrpSpPr/>
          <p:nvPr/>
        </p:nvGrpSpPr>
        <p:grpSpPr>
          <a:xfrm>
            <a:off x="929489" y="3143251"/>
            <a:ext cx="7279510" cy="1359695"/>
            <a:chOff x="929489" y="3143251"/>
            <a:chExt cx="7279510" cy="1359695"/>
          </a:xfrm>
        </p:grpSpPr>
        <p:sp>
          <p:nvSpPr>
            <p:cNvPr id="54" name="Rectangle 4"/>
            <p:cNvSpPr>
              <a:spLocks noChangeArrowheads="1"/>
            </p:cNvSpPr>
            <p:nvPr/>
          </p:nvSpPr>
          <p:spPr bwMode="auto">
            <a:xfrm>
              <a:off x="929489" y="3268267"/>
              <a:ext cx="2155060" cy="1234679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4"/>
            <p:cNvSpPr>
              <a:spLocks noChangeArrowheads="1"/>
            </p:cNvSpPr>
            <p:nvPr/>
          </p:nvSpPr>
          <p:spPr bwMode="auto">
            <a:xfrm>
              <a:off x="3491714" y="3268267"/>
              <a:ext cx="2155060" cy="1234679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Rectangle 4"/>
            <p:cNvSpPr>
              <a:spLocks noChangeArrowheads="1"/>
            </p:cNvSpPr>
            <p:nvPr/>
          </p:nvSpPr>
          <p:spPr bwMode="auto">
            <a:xfrm>
              <a:off x="6053939" y="3268267"/>
              <a:ext cx="2155060" cy="1234679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" name="Group 92"/>
            <p:cNvGrpSpPr/>
            <p:nvPr/>
          </p:nvGrpSpPr>
          <p:grpSpPr>
            <a:xfrm>
              <a:off x="3026569" y="3581399"/>
              <a:ext cx="554831" cy="907258"/>
              <a:chOff x="3026569" y="3581399"/>
              <a:chExt cx="554831" cy="907258"/>
            </a:xfrm>
          </p:grpSpPr>
          <p:sp>
            <p:nvSpPr>
              <p:cNvPr id="80" name="Moon 79"/>
              <p:cNvSpPr/>
              <p:nvPr/>
            </p:nvSpPr>
            <p:spPr bwMode="auto">
              <a:xfrm rot="5400000">
                <a:off x="3133725" y="4025883"/>
                <a:ext cx="304800" cy="482600"/>
              </a:xfrm>
              <a:prstGeom prst="moon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1" name="Moon 80"/>
              <p:cNvSpPr/>
              <p:nvPr/>
            </p:nvSpPr>
            <p:spPr bwMode="auto">
              <a:xfrm rot="16200000" flipV="1">
                <a:off x="3133725" y="3509176"/>
                <a:ext cx="304800" cy="482600"/>
              </a:xfrm>
              <a:prstGeom prst="moon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 bwMode="auto">
              <a:xfrm>
                <a:off x="3047506" y="3779044"/>
                <a:ext cx="469194" cy="4595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 bwMode="auto">
              <a:xfrm>
                <a:off x="3026569" y="3581399"/>
                <a:ext cx="52387" cy="90725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6" name="Rectangle 85"/>
              <p:cNvSpPr/>
              <p:nvPr/>
            </p:nvSpPr>
            <p:spPr bwMode="auto">
              <a:xfrm>
                <a:off x="3495675" y="3581399"/>
                <a:ext cx="85725" cy="907258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7" name="Rectangle 86"/>
              <p:cNvSpPr/>
              <p:nvPr/>
            </p:nvSpPr>
            <p:spPr bwMode="auto">
              <a:xfrm>
                <a:off x="3064669" y="3731420"/>
                <a:ext cx="45719" cy="5715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 bwMode="auto">
              <a:xfrm>
                <a:off x="3459956" y="3707606"/>
                <a:ext cx="61913" cy="60721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6" name="Group 92"/>
            <p:cNvGrpSpPr/>
            <p:nvPr/>
          </p:nvGrpSpPr>
          <p:grpSpPr>
            <a:xfrm>
              <a:off x="5588794" y="3581399"/>
              <a:ext cx="554831" cy="907258"/>
              <a:chOff x="3026569" y="3581399"/>
              <a:chExt cx="554831" cy="907258"/>
            </a:xfrm>
          </p:grpSpPr>
          <p:sp>
            <p:nvSpPr>
              <p:cNvPr id="32" name="Moon 31"/>
              <p:cNvSpPr/>
              <p:nvPr/>
            </p:nvSpPr>
            <p:spPr bwMode="auto">
              <a:xfrm rot="5400000">
                <a:off x="3133725" y="4025883"/>
                <a:ext cx="304800" cy="482600"/>
              </a:xfrm>
              <a:prstGeom prst="moon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4" name="Moon 33"/>
              <p:cNvSpPr/>
              <p:nvPr/>
            </p:nvSpPr>
            <p:spPr bwMode="auto">
              <a:xfrm rot="16200000" flipV="1">
                <a:off x="3133725" y="3509176"/>
                <a:ext cx="304800" cy="482600"/>
              </a:xfrm>
              <a:prstGeom prst="moon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 bwMode="auto">
              <a:xfrm>
                <a:off x="3047506" y="3779044"/>
                <a:ext cx="469194" cy="4595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 bwMode="auto">
              <a:xfrm>
                <a:off x="3026569" y="3581399"/>
                <a:ext cx="52387" cy="90725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 bwMode="auto">
              <a:xfrm>
                <a:off x="3495675" y="3581399"/>
                <a:ext cx="85725" cy="907258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 bwMode="auto">
              <a:xfrm>
                <a:off x="3064669" y="3731420"/>
                <a:ext cx="45719" cy="5715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 bwMode="auto">
              <a:xfrm>
                <a:off x="3459956" y="3707606"/>
                <a:ext cx="61913" cy="60721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50" name="AutoShape 44" descr="Left:  CustomersR"/>
            <p:cNvSpPr>
              <a:spLocks noChangeArrowheads="1"/>
            </p:cNvSpPr>
            <p:nvPr/>
          </p:nvSpPr>
          <p:spPr bwMode="auto">
            <a:xfrm>
              <a:off x="1075933" y="3525811"/>
              <a:ext cx="1958975" cy="178593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100000">
                  <a:srgbClr val="000000"/>
                </a:gs>
                <a:gs pos="0">
                  <a:srgbClr val="0000FF"/>
                </a:gs>
              </a:gsLst>
              <a:lin ang="10800000" scaled="1"/>
              <a:tileRect/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 dirty="0" err="1" smtClean="0">
                  <a:solidFill>
                    <a:srgbClr val="FFFFFF"/>
                  </a:solidFill>
                </a:rPr>
                <a:t>Customers</a:t>
              </a:r>
              <a:r>
                <a:rPr lang="en-US" sz="1050" b="1" baseline="-25000" dirty="0" err="1" smtClean="0">
                  <a:solidFill>
                    <a:srgbClr val="FFFFFF"/>
                  </a:solidFill>
                </a:rPr>
                <a:t>R</a:t>
              </a:r>
              <a:endParaRPr lang="en-US" sz="1050" b="1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44" name="AutoShape 44" descr="Left:  Customers"/>
            <p:cNvSpPr>
              <a:spLocks noChangeArrowheads="1"/>
            </p:cNvSpPr>
            <p:nvPr/>
          </p:nvSpPr>
          <p:spPr bwMode="auto">
            <a:xfrm>
              <a:off x="1028308" y="3371827"/>
              <a:ext cx="1958975" cy="178593"/>
            </a:xfrm>
            <a:prstGeom prst="roundRect">
              <a:avLst>
                <a:gd name="adj" fmla="val 16667"/>
              </a:avLst>
            </a:prstGeom>
            <a:gradFill>
              <a:gsLst>
                <a:gs pos="100000">
                  <a:srgbClr val="0000FF"/>
                </a:gs>
                <a:gs pos="0">
                  <a:srgbClr val="808080"/>
                </a:gs>
              </a:gsLst>
              <a:lin ang="10800000" scaled="1"/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 dirty="0" smtClean="0">
                  <a:solidFill>
                    <a:srgbClr val="FFFFFF"/>
                  </a:solidFill>
                </a:rPr>
                <a:t>Customers</a:t>
              </a:r>
              <a:endParaRPr lang="en-US" sz="1050" b="1" dirty="0">
                <a:solidFill>
                  <a:srgbClr val="FFFFFF"/>
                </a:solidFill>
              </a:endParaRPr>
            </a:p>
          </p:txBody>
        </p:sp>
        <p:sp>
          <p:nvSpPr>
            <p:cNvPr id="47" name="AutoShape 44" descr="Right:  CustomersR"/>
            <p:cNvSpPr>
              <a:spLocks noChangeArrowheads="1"/>
            </p:cNvSpPr>
            <p:nvPr/>
          </p:nvSpPr>
          <p:spPr bwMode="auto">
            <a:xfrm>
              <a:off x="6214678" y="3516296"/>
              <a:ext cx="1958975" cy="178593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20000">
                  <a:srgbClr val="000000"/>
                </a:gs>
                <a:gs pos="50000">
                  <a:srgbClr val="0000FF"/>
                </a:gs>
                <a:gs pos="80000">
                  <a:srgbClr val="000000"/>
                </a:gs>
              </a:gsLst>
              <a:lin ang="0" scaled="1"/>
              <a:tileRect/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 dirty="0" err="1" smtClean="0">
                  <a:solidFill>
                    <a:srgbClr val="FFFFFF"/>
                  </a:solidFill>
                </a:rPr>
                <a:t>Customers</a:t>
              </a:r>
              <a:r>
                <a:rPr lang="en-US" sz="1050" b="1" baseline="-25000" dirty="0" err="1" smtClean="0">
                  <a:solidFill>
                    <a:srgbClr val="FFFFFF"/>
                  </a:solidFill>
                </a:rPr>
                <a:t>R</a:t>
              </a:r>
              <a:endParaRPr lang="en-US" sz="1050" b="1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45" name="AutoShape 44" descr="Right:  Customers"/>
            <p:cNvSpPr>
              <a:spLocks noChangeArrowheads="1"/>
            </p:cNvSpPr>
            <p:nvPr/>
          </p:nvSpPr>
          <p:spPr bwMode="auto">
            <a:xfrm>
              <a:off x="6162299" y="3362325"/>
              <a:ext cx="1958975" cy="178593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100000">
                  <a:srgbClr val="808080"/>
                </a:gs>
                <a:gs pos="0">
                  <a:srgbClr val="0000FF"/>
                </a:gs>
              </a:gsLst>
              <a:lin ang="10800000" scaled="1"/>
              <a:tileRect/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 dirty="0" smtClean="0">
                  <a:solidFill>
                    <a:srgbClr val="FFFFFF"/>
                  </a:solidFill>
                </a:rPr>
                <a:t>Customers</a:t>
              </a:r>
              <a:endParaRPr lang="en-US" sz="1050" b="1" dirty="0">
                <a:solidFill>
                  <a:srgbClr val="FFFFFF"/>
                </a:solidFill>
              </a:endParaRPr>
            </a:p>
          </p:txBody>
        </p:sp>
        <p:sp>
          <p:nvSpPr>
            <p:cNvPr id="41" name="AutoShape 44" descr="Right:  CustomersR"/>
            <p:cNvSpPr>
              <a:spLocks noChangeArrowheads="1"/>
            </p:cNvSpPr>
            <p:nvPr/>
          </p:nvSpPr>
          <p:spPr bwMode="auto">
            <a:xfrm>
              <a:off x="3641281" y="3521066"/>
              <a:ext cx="1958975" cy="178593"/>
            </a:xfrm>
            <a:prstGeom prst="roundRect">
              <a:avLst>
                <a:gd name="adj" fmla="val 16667"/>
              </a:avLst>
            </a:prstGeom>
            <a:gradFill>
              <a:gsLst>
                <a:gs pos="100000">
                  <a:srgbClr val="0000FF"/>
                </a:gs>
                <a:gs pos="0">
                  <a:srgbClr val="000000"/>
                </a:gs>
              </a:gsLst>
              <a:lin ang="10800000" scaled="1"/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 dirty="0" err="1" smtClean="0">
                  <a:solidFill>
                    <a:srgbClr val="FFFFFF"/>
                  </a:solidFill>
                </a:rPr>
                <a:t>Customers</a:t>
              </a:r>
              <a:r>
                <a:rPr lang="en-US" sz="1050" b="1" baseline="-25000" dirty="0" err="1" smtClean="0">
                  <a:solidFill>
                    <a:srgbClr val="FFFFFF"/>
                  </a:solidFill>
                </a:rPr>
                <a:t>R</a:t>
              </a:r>
              <a:endParaRPr lang="en-US" sz="1050" b="1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46" name="AutoShape 44"/>
            <p:cNvSpPr>
              <a:spLocks noChangeArrowheads="1"/>
            </p:cNvSpPr>
            <p:nvPr/>
          </p:nvSpPr>
          <p:spPr bwMode="auto">
            <a:xfrm>
              <a:off x="3590550" y="3362325"/>
              <a:ext cx="1958975" cy="178593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20000">
                  <a:srgbClr val="808080"/>
                </a:gs>
                <a:gs pos="50000">
                  <a:srgbClr val="0000FF"/>
                </a:gs>
                <a:gs pos="80000">
                  <a:srgbClr val="808080"/>
                </a:gs>
              </a:gsLst>
              <a:lin ang="0" scaled="1"/>
              <a:tileRect/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 dirty="0" smtClean="0">
                  <a:solidFill>
                    <a:srgbClr val="FFFFFF"/>
                  </a:solidFill>
                </a:rPr>
                <a:t>Customers</a:t>
              </a:r>
              <a:endParaRPr lang="en-US" sz="1050" b="1" dirty="0">
                <a:solidFill>
                  <a:srgbClr val="FFFFFF"/>
                </a:solidFill>
              </a:endParaRPr>
            </a:p>
          </p:txBody>
        </p:sp>
        <p:sp>
          <p:nvSpPr>
            <p:cNvPr id="31" name="AutoShape 44" descr="Left:  Products"/>
            <p:cNvSpPr>
              <a:spLocks noChangeArrowheads="1"/>
            </p:cNvSpPr>
            <p:nvPr/>
          </p:nvSpPr>
          <p:spPr bwMode="auto">
            <a:xfrm>
              <a:off x="1028308" y="4257652"/>
              <a:ext cx="1958975" cy="178593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 dirty="0" smtClean="0">
                  <a:solidFill>
                    <a:srgbClr val="FFFFFF"/>
                  </a:solidFill>
                </a:rPr>
                <a:t>Products</a:t>
              </a:r>
              <a:endParaRPr lang="en-US" sz="1050" b="1" dirty="0">
                <a:solidFill>
                  <a:srgbClr val="FFFFFF"/>
                </a:solidFill>
              </a:endParaRPr>
            </a:p>
          </p:txBody>
        </p:sp>
        <p:sp>
          <p:nvSpPr>
            <p:cNvPr id="40" name="AutoShape 44" descr="Right:  Products"/>
            <p:cNvSpPr>
              <a:spLocks noChangeArrowheads="1"/>
            </p:cNvSpPr>
            <p:nvPr/>
          </p:nvSpPr>
          <p:spPr bwMode="auto">
            <a:xfrm>
              <a:off x="6162299" y="4257679"/>
              <a:ext cx="1958975" cy="178593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 dirty="0" smtClean="0">
                  <a:solidFill>
                    <a:srgbClr val="FFFFFF"/>
                  </a:solidFill>
                </a:rPr>
                <a:t>Products</a:t>
              </a:r>
              <a:endParaRPr lang="en-US" sz="1050" b="1" dirty="0">
                <a:solidFill>
                  <a:srgbClr val="FFFFFF"/>
                </a:solidFill>
              </a:endParaRPr>
            </a:p>
          </p:txBody>
        </p:sp>
        <p:sp>
          <p:nvSpPr>
            <p:cNvPr id="62" name="AutoShape 44"/>
            <p:cNvSpPr>
              <a:spLocks noChangeArrowheads="1"/>
            </p:cNvSpPr>
            <p:nvPr/>
          </p:nvSpPr>
          <p:spPr bwMode="auto">
            <a:xfrm>
              <a:off x="3590550" y="4257675"/>
              <a:ext cx="1958975" cy="178593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 dirty="0" smtClean="0">
                  <a:solidFill>
                    <a:srgbClr val="FFFFFF"/>
                  </a:solidFill>
                </a:rPr>
                <a:t>Products</a:t>
              </a:r>
              <a:endParaRPr lang="en-US" sz="1050" b="1" dirty="0">
                <a:solidFill>
                  <a:srgbClr val="FFFFFF"/>
                </a:solidFill>
              </a:endParaRPr>
            </a:p>
          </p:txBody>
        </p:sp>
        <p:grpSp>
          <p:nvGrpSpPr>
            <p:cNvPr id="7" name="Group 128"/>
            <p:cNvGrpSpPr/>
            <p:nvPr/>
          </p:nvGrpSpPr>
          <p:grpSpPr>
            <a:xfrm>
              <a:off x="934156" y="3143251"/>
              <a:ext cx="2143125" cy="180974"/>
              <a:chOff x="934156" y="3143251"/>
              <a:chExt cx="2143125" cy="180974"/>
            </a:xfrm>
          </p:grpSpPr>
          <p:sp>
            <p:nvSpPr>
              <p:cNvPr id="75" name="Rectangle 13"/>
              <p:cNvSpPr>
                <a:spLocks noChangeArrowheads="1"/>
              </p:cNvSpPr>
              <p:nvPr/>
            </p:nvSpPr>
            <p:spPr bwMode="auto">
              <a:xfrm>
                <a:off x="934156" y="3262314"/>
                <a:ext cx="2143125" cy="61911"/>
              </a:xfrm>
              <a:prstGeom prst="rect">
                <a:avLst/>
              </a:prstGeom>
              <a:solidFill>
                <a:srgbClr val="3366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marL="171450" indent="-171450" algn="ctr">
                  <a:tabLst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endParaRPr lang="en-US" sz="1200" b="1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76" name="Picture 19" descr="BD21298_"/>
              <p:cNvPicPr>
                <a:picLocks noChangeAspect="1" noChangeArrowheads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 bwMode="auto">
              <a:xfrm>
                <a:off x="1181099" y="3143251"/>
                <a:ext cx="165099" cy="123824"/>
              </a:xfrm>
              <a:prstGeom prst="rect">
                <a:avLst/>
              </a:prstGeom>
              <a:noFill/>
            </p:spPr>
          </p:pic>
        </p:grpSp>
        <p:grpSp>
          <p:nvGrpSpPr>
            <p:cNvPr id="8" name="Group 129"/>
            <p:cNvGrpSpPr/>
            <p:nvPr/>
          </p:nvGrpSpPr>
          <p:grpSpPr>
            <a:xfrm>
              <a:off x="3496381" y="3143251"/>
              <a:ext cx="2143125" cy="180974"/>
              <a:chOff x="934156" y="3143251"/>
              <a:chExt cx="2143125" cy="180974"/>
            </a:xfrm>
          </p:grpSpPr>
          <p:sp>
            <p:nvSpPr>
              <p:cNvPr id="73" name="Rectangle 13"/>
              <p:cNvSpPr>
                <a:spLocks noChangeArrowheads="1"/>
              </p:cNvSpPr>
              <p:nvPr/>
            </p:nvSpPr>
            <p:spPr bwMode="auto">
              <a:xfrm>
                <a:off x="934156" y="3262314"/>
                <a:ext cx="2143125" cy="61911"/>
              </a:xfrm>
              <a:prstGeom prst="rect">
                <a:avLst/>
              </a:prstGeom>
              <a:solidFill>
                <a:srgbClr val="3366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marL="171450" indent="-171450" algn="ctr">
                  <a:tabLst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endParaRPr lang="en-US" sz="1200" b="1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74" name="Picture 19" descr="BD21298_"/>
              <p:cNvPicPr>
                <a:picLocks noChangeAspect="1" noChangeArrowheads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 bwMode="auto">
              <a:xfrm>
                <a:off x="1181099" y="3143251"/>
                <a:ext cx="165099" cy="123824"/>
              </a:xfrm>
              <a:prstGeom prst="rect">
                <a:avLst/>
              </a:prstGeom>
              <a:noFill/>
            </p:spPr>
          </p:pic>
        </p:grpSp>
        <p:grpSp>
          <p:nvGrpSpPr>
            <p:cNvPr id="9" name="Group 133"/>
            <p:cNvGrpSpPr/>
            <p:nvPr/>
          </p:nvGrpSpPr>
          <p:grpSpPr>
            <a:xfrm>
              <a:off x="6058606" y="3143251"/>
              <a:ext cx="2143125" cy="180974"/>
              <a:chOff x="934156" y="3143251"/>
              <a:chExt cx="2143125" cy="180974"/>
            </a:xfrm>
          </p:grpSpPr>
          <p:sp>
            <p:nvSpPr>
              <p:cNvPr id="71" name="Rectangle 13"/>
              <p:cNvSpPr>
                <a:spLocks noChangeArrowheads="1"/>
              </p:cNvSpPr>
              <p:nvPr/>
            </p:nvSpPr>
            <p:spPr bwMode="auto">
              <a:xfrm>
                <a:off x="934156" y="3262314"/>
                <a:ext cx="2143125" cy="61911"/>
              </a:xfrm>
              <a:prstGeom prst="rect">
                <a:avLst/>
              </a:prstGeom>
              <a:solidFill>
                <a:srgbClr val="3366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marL="171450" indent="-171450" algn="ctr">
                  <a:tabLst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endParaRPr lang="en-US" sz="1200" b="1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72" name="Picture 19" descr="BD21298_"/>
              <p:cNvPicPr>
                <a:picLocks noChangeAspect="1" noChangeArrowheads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 bwMode="auto">
              <a:xfrm>
                <a:off x="1181099" y="3143251"/>
                <a:ext cx="165099" cy="123824"/>
              </a:xfrm>
              <a:prstGeom prst="rect">
                <a:avLst/>
              </a:prstGeom>
              <a:noFill/>
            </p:spPr>
          </p:pic>
        </p:grpSp>
        <p:grpSp>
          <p:nvGrpSpPr>
            <p:cNvPr id="345" name="Group 344"/>
            <p:cNvGrpSpPr/>
            <p:nvPr/>
          </p:nvGrpSpPr>
          <p:grpSpPr>
            <a:xfrm>
              <a:off x="1043400" y="3263889"/>
              <a:ext cx="6419534" cy="466526"/>
              <a:chOff x="1043400" y="3263889"/>
              <a:chExt cx="6419534" cy="466526"/>
            </a:xfrm>
          </p:grpSpPr>
          <p:grpSp>
            <p:nvGrpSpPr>
              <p:cNvPr id="346" name="Group 742"/>
              <p:cNvGrpSpPr/>
              <p:nvPr/>
            </p:nvGrpSpPr>
            <p:grpSpPr>
              <a:xfrm>
                <a:off x="3596100" y="3269451"/>
                <a:ext cx="323446" cy="448262"/>
                <a:chOff x="3596100" y="3259926"/>
                <a:chExt cx="323446" cy="448262"/>
              </a:xfrm>
            </p:grpSpPr>
            <p:sp>
              <p:nvSpPr>
                <p:cNvPr id="399" name="Oval 398"/>
                <p:cNvSpPr/>
                <p:nvPr/>
              </p:nvSpPr>
              <p:spPr bwMode="auto">
                <a:xfrm>
                  <a:off x="3609979" y="3311572"/>
                  <a:ext cx="297672" cy="10551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400" name="Picture 399" descr="bucket.jpg"/>
                <p:cNvPicPr>
                  <a:picLocks noChangeAspect="1"/>
                </p:cNvPicPr>
                <p:nvPr/>
              </p:nvPicPr>
              <p:blipFill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7241" r="17673" b="9914"/>
                <a:stretch>
                  <a:fillRect/>
                </a:stretch>
              </p:blipFill>
              <p:spPr>
                <a:xfrm>
                  <a:off x="3596100" y="3259926"/>
                  <a:ext cx="323446" cy="447683"/>
                </a:xfrm>
                <a:prstGeom prst="rect">
                  <a:avLst/>
                </a:prstGeom>
              </p:spPr>
            </p:pic>
            <p:sp>
              <p:nvSpPr>
                <p:cNvPr id="401" name="TextBox 400"/>
                <p:cNvSpPr txBox="1"/>
                <p:nvPr/>
              </p:nvSpPr>
              <p:spPr>
                <a:xfrm>
                  <a:off x="3607997" y="3369634"/>
                  <a:ext cx="29848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b="1" dirty="0" smtClean="0">
                      <a:solidFill>
                        <a:srgbClr val="FFFFFF"/>
                      </a:solidFill>
                      <a:latin typeface="+mn-lt"/>
                      <a:ea typeface="+mn-ea"/>
                    </a:rPr>
                    <a:t>3</a:t>
                  </a:r>
                  <a:endParaRPr lang="en-US" sz="1600" dirty="0" smtClean="0">
                    <a:solidFill>
                      <a:srgbClr val="FFFF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402" name="5-Point Star 401"/>
                <p:cNvSpPr/>
                <p:nvPr/>
              </p:nvSpPr>
              <p:spPr bwMode="auto">
                <a:xfrm>
                  <a:off x="3726281" y="3345364"/>
                  <a:ext cx="179931" cy="179930"/>
                </a:xfrm>
                <a:prstGeom prst="star5">
                  <a:avLst/>
                </a:prstGeom>
                <a:solidFill>
                  <a:srgbClr val="FFFF00"/>
                </a:solidFill>
                <a:ln w="3175">
                  <a:solidFill>
                    <a:schemeClr val="accent3"/>
                  </a:solidFill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347" name="Group 752"/>
              <p:cNvGrpSpPr/>
              <p:nvPr/>
            </p:nvGrpSpPr>
            <p:grpSpPr>
              <a:xfrm>
                <a:off x="3920427" y="3275801"/>
                <a:ext cx="323446" cy="448262"/>
                <a:chOff x="5108189" y="3579014"/>
                <a:chExt cx="323446" cy="448262"/>
              </a:xfrm>
            </p:grpSpPr>
            <p:sp>
              <p:nvSpPr>
                <p:cNvPr id="396" name="Oval 395"/>
                <p:cNvSpPr/>
                <p:nvPr/>
              </p:nvSpPr>
              <p:spPr bwMode="auto">
                <a:xfrm>
                  <a:off x="5122068" y="3630660"/>
                  <a:ext cx="297672" cy="10551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397" name="Picture 396" descr="bucket.jpg"/>
                <p:cNvPicPr>
                  <a:picLocks noChangeAspect="1"/>
                </p:cNvPicPr>
                <p:nvPr/>
              </p:nvPicPr>
              <p:blipFill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7241" r="17673" b="9914"/>
                <a:stretch>
                  <a:fillRect/>
                </a:stretch>
              </p:blipFill>
              <p:spPr>
                <a:xfrm>
                  <a:off x="5108189" y="3579014"/>
                  <a:ext cx="323446" cy="447683"/>
                </a:xfrm>
                <a:prstGeom prst="rect">
                  <a:avLst/>
                </a:prstGeom>
              </p:spPr>
            </p:pic>
            <p:sp>
              <p:nvSpPr>
                <p:cNvPr id="398" name="TextBox 397"/>
                <p:cNvSpPr txBox="1"/>
                <p:nvPr/>
              </p:nvSpPr>
              <p:spPr>
                <a:xfrm>
                  <a:off x="5120086" y="3688722"/>
                  <a:ext cx="29848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b="1" dirty="0" smtClean="0">
                      <a:solidFill>
                        <a:srgbClr val="FFFFFF"/>
                      </a:solidFill>
                      <a:latin typeface="+mn-lt"/>
                      <a:ea typeface="+mn-ea"/>
                    </a:rPr>
                    <a:t>1</a:t>
                  </a:r>
                  <a:endParaRPr lang="en-US" sz="1600" dirty="0" smtClean="0">
                    <a:solidFill>
                      <a:srgbClr val="FFFFFF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348" name="Group 804"/>
              <p:cNvGrpSpPr/>
              <p:nvPr/>
            </p:nvGrpSpPr>
            <p:grpSpPr>
              <a:xfrm>
                <a:off x="1043400" y="3269451"/>
                <a:ext cx="323446" cy="448262"/>
                <a:chOff x="3596100" y="3259926"/>
                <a:chExt cx="323446" cy="448262"/>
              </a:xfrm>
            </p:grpSpPr>
            <p:sp>
              <p:nvSpPr>
                <p:cNvPr id="392" name="Oval 391"/>
                <p:cNvSpPr/>
                <p:nvPr/>
              </p:nvSpPr>
              <p:spPr bwMode="auto">
                <a:xfrm>
                  <a:off x="3609979" y="3311572"/>
                  <a:ext cx="297672" cy="10551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393" name="Picture 392" descr="bucket.jpg"/>
                <p:cNvPicPr>
                  <a:picLocks noChangeAspect="1"/>
                </p:cNvPicPr>
                <p:nvPr/>
              </p:nvPicPr>
              <p:blipFill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7241" r="17673" b="9914"/>
                <a:stretch>
                  <a:fillRect/>
                </a:stretch>
              </p:blipFill>
              <p:spPr>
                <a:xfrm>
                  <a:off x="3596100" y="3259926"/>
                  <a:ext cx="323446" cy="447683"/>
                </a:xfrm>
                <a:prstGeom prst="rect">
                  <a:avLst/>
                </a:prstGeom>
              </p:spPr>
            </p:pic>
            <p:sp>
              <p:nvSpPr>
                <p:cNvPr id="394" name="TextBox 393"/>
                <p:cNvSpPr txBox="1"/>
                <p:nvPr/>
              </p:nvSpPr>
              <p:spPr>
                <a:xfrm>
                  <a:off x="3607997" y="3369634"/>
                  <a:ext cx="29848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b="1" dirty="0" smtClean="0">
                      <a:solidFill>
                        <a:srgbClr val="FFFFFF"/>
                      </a:solidFill>
                      <a:latin typeface="+mn-lt"/>
                      <a:ea typeface="+mn-ea"/>
                    </a:rPr>
                    <a:t>1</a:t>
                  </a:r>
                  <a:endParaRPr lang="en-US" sz="1600" dirty="0" smtClean="0">
                    <a:solidFill>
                      <a:srgbClr val="FFFF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395" name="5-Point Star 394"/>
                <p:cNvSpPr/>
                <p:nvPr/>
              </p:nvSpPr>
              <p:spPr bwMode="auto">
                <a:xfrm>
                  <a:off x="3726281" y="3345364"/>
                  <a:ext cx="179931" cy="179930"/>
                </a:xfrm>
                <a:prstGeom prst="star5">
                  <a:avLst/>
                </a:prstGeom>
                <a:solidFill>
                  <a:srgbClr val="FFFF00"/>
                </a:solidFill>
                <a:ln w="3175">
                  <a:solidFill>
                    <a:schemeClr val="accent3"/>
                  </a:solidFill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349" name="Group 336" descr="Custom:  Group 336"/>
              <p:cNvGrpSpPr/>
              <p:nvPr/>
            </p:nvGrpSpPr>
            <p:grpSpPr>
              <a:xfrm>
                <a:off x="6169281" y="3263889"/>
                <a:ext cx="323446" cy="448262"/>
                <a:chOff x="4569081" y="1447795"/>
                <a:chExt cx="323446" cy="448262"/>
              </a:xfrm>
            </p:grpSpPr>
            <p:grpSp>
              <p:nvGrpSpPr>
                <p:cNvPr id="387" name="Group 756"/>
                <p:cNvGrpSpPr/>
                <p:nvPr/>
              </p:nvGrpSpPr>
              <p:grpSpPr>
                <a:xfrm>
                  <a:off x="4569081" y="1447795"/>
                  <a:ext cx="323446" cy="448262"/>
                  <a:chOff x="5108189" y="3579014"/>
                  <a:chExt cx="323446" cy="448262"/>
                </a:xfrm>
              </p:grpSpPr>
              <p:sp>
                <p:nvSpPr>
                  <p:cNvPr id="389" name="Oval 388"/>
                  <p:cNvSpPr/>
                  <p:nvPr/>
                </p:nvSpPr>
                <p:spPr bwMode="auto">
                  <a:xfrm>
                    <a:off x="5122068" y="3630660"/>
                    <a:ext cx="297672" cy="105511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noFill/>
                    <a:round/>
                    <a:headEnd/>
                    <a:tailEnd/>
                  </a:ln>
                </p:spPr>
                <p:txBody>
                  <a:bodyPr wrap="none" lIns="0" tIns="0" rIns="0" bIns="0" rtlCol="0" anchor="ctr"/>
                  <a:lstStyle/>
                  <a:p>
                    <a:pPr marL="0" marR="0" indent="0" algn="ctr" defTabSz="914400" eaLnBrk="1" latinLnBrk="0" hangingPunct="1">
                      <a:lnSpc>
                        <a:spcPct val="100000"/>
                      </a:lnSpc>
                      <a:buClrTx/>
                      <a:buSzTx/>
                      <a:buFontTx/>
                      <a:buNone/>
                      <a:tabLst/>
                    </a:pPr>
                    <a:endParaRPr lang="en-US" sz="1800" dirty="0" err="1" smtClean="0">
                      <a:solidFill>
                        <a:srgbClr val="FFFFFF"/>
                      </a:solidFill>
                    </a:endParaRPr>
                  </a:p>
                </p:txBody>
              </p:sp>
              <p:pic>
                <p:nvPicPr>
                  <p:cNvPr id="390" name="Picture 389" descr="bucket.jpg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 l="17241" r="17673" b="9914"/>
                  <a:stretch>
                    <a:fillRect/>
                  </a:stretch>
                </p:blipFill>
                <p:spPr>
                  <a:xfrm>
                    <a:off x="5108189" y="3579014"/>
                    <a:ext cx="323446" cy="447683"/>
                  </a:xfrm>
                  <a:prstGeom prst="rect">
                    <a:avLst/>
                  </a:prstGeom>
                </p:spPr>
              </p:pic>
              <p:sp>
                <p:nvSpPr>
                  <p:cNvPr id="391" name="TextBox 390"/>
                  <p:cNvSpPr txBox="1"/>
                  <p:nvPr/>
                </p:nvSpPr>
                <p:spPr>
                  <a:xfrm>
                    <a:off x="5120086" y="3688722"/>
                    <a:ext cx="29848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1600" b="1" dirty="0" smtClean="0">
                        <a:solidFill>
                          <a:srgbClr val="FFFFFF"/>
                        </a:solidFill>
                        <a:latin typeface="+mn-lt"/>
                        <a:ea typeface="+mn-ea"/>
                      </a:rPr>
                      <a:t>4</a:t>
                    </a:r>
                    <a:endParaRPr lang="en-US" sz="1600" dirty="0" smtClean="0">
                      <a:solidFill>
                        <a:srgbClr val="FFFFFF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  <p:sp>
              <p:nvSpPr>
                <p:cNvPr id="388" name="5-Point Star 387"/>
                <p:cNvSpPr/>
                <p:nvPr/>
              </p:nvSpPr>
              <p:spPr bwMode="auto">
                <a:xfrm>
                  <a:off x="4700211" y="1526089"/>
                  <a:ext cx="179931" cy="179930"/>
                </a:xfrm>
                <a:prstGeom prst="star5">
                  <a:avLst/>
                </a:prstGeom>
                <a:solidFill>
                  <a:srgbClr val="FFFF00"/>
                </a:solidFill>
                <a:ln w="3175">
                  <a:solidFill>
                    <a:schemeClr val="accent3"/>
                  </a:solidFill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350" name="Group 344"/>
              <p:cNvGrpSpPr/>
              <p:nvPr/>
            </p:nvGrpSpPr>
            <p:grpSpPr>
              <a:xfrm>
                <a:off x="4244754" y="3274213"/>
                <a:ext cx="323446" cy="448262"/>
                <a:chOff x="4244754" y="3274213"/>
                <a:chExt cx="323446" cy="448262"/>
              </a:xfrm>
            </p:grpSpPr>
            <p:grpSp>
              <p:nvGrpSpPr>
                <p:cNvPr id="382" name="Group 747"/>
                <p:cNvGrpSpPr/>
                <p:nvPr/>
              </p:nvGrpSpPr>
              <p:grpSpPr>
                <a:xfrm>
                  <a:off x="4244754" y="3274213"/>
                  <a:ext cx="323446" cy="448262"/>
                  <a:chOff x="5108189" y="3579014"/>
                  <a:chExt cx="323446" cy="448262"/>
                </a:xfrm>
              </p:grpSpPr>
              <p:sp>
                <p:nvSpPr>
                  <p:cNvPr id="384" name="Oval 383"/>
                  <p:cNvSpPr/>
                  <p:nvPr/>
                </p:nvSpPr>
                <p:spPr bwMode="auto">
                  <a:xfrm>
                    <a:off x="5122068" y="3630660"/>
                    <a:ext cx="297672" cy="105511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noFill/>
                    <a:round/>
                    <a:headEnd/>
                    <a:tailEnd/>
                  </a:ln>
                </p:spPr>
                <p:txBody>
                  <a:bodyPr wrap="none" lIns="0" tIns="0" rIns="0" bIns="0" rtlCol="0" anchor="ctr"/>
                  <a:lstStyle/>
                  <a:p>
                    <a:pPr marL="0" marR="0" indent="0" algn="ctr" defTabSz="914400" eaLnBrk="1" latinLnBrk="0" hangingPunct="1">
                      <a:lnSpc>
                        <a:spcPct val="100000"/>
                      </a:lnSpc>
                      <a:buClrTx/>
                      <a:buSzTx/>
                      <a:buFontTx/>
                      <a:buNone/>
                      <a:tabLst/>
                    </a:pPr>
                    <a:endParaRPr lang="en-US" sz="1800" dirty="0" err="1" smtClean="0">
                      <a:solidFill>
                        <a:srgbClr val="FFFFFF"/>
                      </a:solidFill>
                    </a:endParaRPr>
                  </a:p>
                </p:txBody>
              </p:sp>
              <p:pic>
                <p:nvPicPr>
                  <p:cNvPr id="385" name="Picture 384" descr="bucket.jpg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 l="17241" r="17673" b="9914"/>
                  <a:stretch>
                    <a:fillRect/>
                  </a:stretch>
                </p:blipFill>
                <p:spPr>
                  <a:xfrm>
                    <a:off x="5108189" y="3579014"/>
                    <a:ext cx="323446" cy="447683"/>
                  </a:xfrm>
                  <a:prstGeom prst="rect">
                    <a:avLst/>
                  </a:prstGeom>
                </p:spPr>
              </p:pic>
              <p:sp>
                <p:nvSpPr>
                  <p:cNvPr id="386" name="TextBox 385"/>
                  <p:cNvSpPr txBox="1"/>
                  <p:nvPr/>
                </p:nvSpPr>
                <p:spPr>
                  <a:xfrm>
                    <a:off x="5120086" y="3688722"/>
                    <a:ext cx="29848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1600" b="1" dirty="0" smtClean="0">
                        <a:solidFill>
                          <a:srgbClr val="FFFFFF"/>
                        </a:solidFill>
                        <a:latin typeface="+mn-lt"/>
                        <a:ea typeface="+mn-ea"/>
                      </a:rPr>
                      <a:t>2</a:t>
                    </a:r>
                    <a:endParaRPr lang="en-US" sz="1600" dirty="0" smtClean="0">
                      <a:solidFill>
                        <a:srgbClr val="FFFFFF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  <p:sp>
              <p:nvSpPr>
                <p:cNvPr id="383" name="5-Point Star 382"/>
                <p:cNvSpPr/>
                <p:nvPr/>
              </p:nvSpPr>
              <p:spPr bwMode="auto">
                <a:xfrm>
                  <a:off x="4382711" y="3354889"/>
                  <a:ext cx="179931" cy="179930"/>
                </a:xfrm>
                <a:prstGeom prst="star5">
                  <a:avLst/>
                </a:prstGeom>
                <a:solidFill>
                  <a:srgbClr val="FFFF00"/>
                </a:solidFill>
                <a:ln w="3175">
                  <a:solidFill>
                    <a:schemeClr val="accent3"/>
                  </a:solidFill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351" name="Group 345"/>
              <p:cNvGrpSpPr/>
              <p:nvPr/>
            </p:nvGrpSpPr>
            <p:grpSpPr>
              <a:xfrm>
                <a:off x="1367727" y="3269451"/>
                <a:ext cx="323446" cy="448262"/>
                <a:chOff x="1367727" y="3269451"/>
                <a:chExt cx="323446" cy="448262"/>
              </a:xfrm>
            </p:grpSpPr>
            <p:grpSp>
              <p:nvGrpSpPr>
                <p:cNvPr id="377" name="Group 814"/>
                <p:cNvGrpSpPr/>
                <p:nvPr/>
              </p:nvGrpSpPr>
              <p:grpSpPr>
                <a:xfrm>
                  <a:off x="1367727" y="3269451"/>
                  <a:ext cx="323446" cy="448262"/>
                  <a:chOff x="5108189" y="3579014"/>
                  <a:chExt cx="323446" cy="448262"/>
                </a:xfrm>
              </p:grpSpPr>
              <p:sp>
                <p:nvSpPr>
                  <p:cNvPr id="379" name="Oval 378"/>
                  <p:cNvSpPr/>
                  <p:nvPr/>
                </p:nvSpPr>
                <p:spPr bwMode="auto">
                  <a:xfrm>
                    <a:off x="5122068" y="3630660"/>
                    <a:ext cx="297672" cy="105511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noFill/>
                    <a:round/>
                    <a:headEnd/>
                    <a:tailEnd/>
                  </a:ln>
                </p:spPr>
                <p:txBody>
                  <a:bodyPr wrap="none" lIns="0" tIns="0" rIns="0" bIns="0" rtlCol="0" anchor="ctr"/>
                  <a:lstStyle/>
                  <a:p>
                    <a:pPr marL="0" marR="0" indent="0" algn="ctr" defTabSz="914400" eaLnBrk="1" latinLnBrk="0" hangingPunct="1">
                      <a:lnSpc>
                        <a:spcPct val="100000"/>
                      </a:lnSpc>
                      <a:buClrTx/>
                      <a:buSzTx/>
                      <a:buFontTx/>
                      <a:buNone/>
                      <a:tabLst/>
                    </a:pPr>
                    <a:endParaRPr lang="en-US" sz="1800" dirty="0" err="1" smtClean="0">
                      <a:solidFill>
                        <a:srgbClr val="FFFFFF"/>
                      </a:solidFill>
                    </a:endParaRPr>
                  </a:p>
                </p:txBody>
              </p:sp>
              <p:pic>
                <p:nvPicPr>
                  <p:cNvPr id="380" name="Picture 379" descr="bucket.jpg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 l="17241" r="17673" b="9914"/>
                  <a:stretch>
                    <a:fillRect/>
                  </a:stretch>
                </p:blipFill>
                <p:spPr>
                  <a:xfrm>
                    <a:off x="5108189" y="3579014"/>
                    <a:ext cx="323446" cy="447683"/>
                  </a:xfrm>
                  <a:prstGeom prst="rect">
                    <a:avLst/>
                  </a:prstGeom>
                </p:spPr>
              </p:pic>
              <p:sp>
                <p:nvSpPr>
                  <p:cNvPr id="381" name="TextBox 380"/>
                  <p:cNvSpPr txBox="1"/>
                  <p:nvPr/>
                </p:nvSpPr>
                <p:spPr>
                  <a:xfrm>
                    <a:off x="5120086" y="3688722"/>
                    <a:ext cx="29848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1600" b="1" dirty="0" smtClean="0">
                        <a:solidFill>
                          <a:srgbClr val="FFFFFF"/>
                        </a:solidFill>
                        <a:latin typeface="+mn-lt"/>
                        <a:ea typeface="+mn-ea"/>
                      </a:rPr>
                      <a:t>6</a:t>
                    </a:r>
                    <a:endParaRPr lang="en-US" sz="1600" dirty="0" smtClean="0">
                      <a:solidFill>
                        <a:srgbClr val="FFFFFF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  <p:sp>
              <p:nvSpPr>
                <p:cNvPr id="378" name="5-Point Star 377"/>
                <p:cNvSpPr/>
                <p:nvPr/>
              </p:nvSpPr>
              <p:spPr bwMode="auto">
                <a:xfrm>
                  <a:off x="1499811" y="3354889"/>
                  <a:ext cx="179931" cy="179930"/>
                </a:xfrm>
                <a:prstGeom prst="star5">
                  <a:avLst/>
                </a:prstGeom>
                <a:solidFill>
                  <a:srgbClr val="FFFF00"/>
                </a:solidFill>
                <a:ln w="3175">
                  <a:solidFill>
                    <a:schemeClr val="accent3"/>
                  </a:solidFill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352" name="Group 814" descr="Custom:  Group 814"/>
              <p:cNvGrpSpPr/>
              <p:nvPr/>
            </p:nvGrpSpPr>
            <p:grpSpPr>
              <a:xfrm>
                <a:off x="6822394" y="3282145"/>
                <a:ext cx="323446" cy="448262"/>
                <a:chOff x="5108189" y="3579014"/>
                <a:chExt cx="323446" cy="448262"/>
              </a:xfrm>
            </p:grpSpPr>
            <p:sp>
              <p:nvSpPr>
                <p:cNvPr id="374" name="Oval 373"/>
                <p:cNvSpPr/>
                <p:nvPr/>
              </p:nvSpPr>
              <p:spPr bwMode="auto">
                <a:xfrm>
                  <a:off x="5122068" y="3630660"/>
                  <a:ext cx="297672" cy="10551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375" name="Picture 374" descr="bucket.jpg"/>
                <p:cNvPicPr>
                  <a:picLocks noChangeAspect="1"/>
                </p:cNvPicPr>
                <p:nvPr/>
              </p:nvPicPr>
              <p:blipFill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7241" r="17673" b="9914"/>
                <a:stretch>
                  <a:fillRect/>
                </a:stretch>
              </p:blipFill>
              <p:spPr>
                <a:xfrm>
                  <a:off x="5108189" y="3579014"/>
                  <a:ext cx="323446" cy="447683"/>
                </a:xfrm>
                <a:prstGeom prst="rect">
                  <a:avLst/>
                </a:prstGeom>
              </p:spPr>
            </p:pic>
            <p:sp>
              <p:nvSpPr>
                <p:cNvPr id="376" name="TextBox 375"/>
                <p:cNvSpPr txBox="1"/>
                <p:nvPr/>
              </p:nvSpPr>
              <p:spPr>
                <a:xfrm>
                  <a:off x="5120086" y="3688722"/>
                  <a:ext cx="29848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b="1" dirty="0" smtClean="0">
                      <a:solidFill>
                        <a:srgbClr val="FFFFFF"/>
                      </a:solidFill>
                      <a:latin typeface="+mn-lt"/>
                      <a:ea typeface="+mn-ea"/>
                    </a:rPr>
                    <a:t>6</a:t>
                  </a:r>
                  <a:endParaRPr lang="en-US" sz="1600" dirty="0" smtClean="0">
                    <a:solidFill>
                      <a:srgbClr val="FFFFFF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353" name="Group 742" descr="Custom:  Group 742"/>
              <p:cNvGrpSpPr/>
              <p:nvPr/>
            </p:nvGrpSpPr>
            <p:grpSpPr>
              <a:xfrm>
                <a:off x="7139488" y="3282153"/>
                <a:ext cx="323446" cy="448262"/>
                <a:chOff x="3596100" y="3259926"/>
                <a:chExt cx="323446" cy="448262"/>
              </a:xfrm>
            </p:grpSpPr>
            <p:sp>
              <p:nvSpPr>
                <p:cNvPr id="371" name="Oval 370"/>
                <p:cNvSpPr/>
                <p:nvPr/>
              </p:nvSpPr>
              <p:spPr bwMode="auto">
                <a:xfrm>
                  <a:off x="3609979" y="3311572"/>
                  <a:ext cx="297672" cy="10551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372" name="Picture 371" descr="bucket.jpg"/>
                <p:cNvPicPr>
                  <a:picLocks noChangeAspect="1"/>
                </p:cNvPicPr>
                <p:nvPr/>
              </p:nvPicPr>
              <p:blipFill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7241" r="17673" b="9914"/>
                <a:stretch>
                  <a:fillRect/>
                </a:stretch>
              </p:blipFill>
              <p:spPr>
                <a:xfrm>
                  <a:off x="3596100" y="3259926"/>
                  <a:ext cx="323446" cy="447683"/>
                </a:xfrm>
                <a:prstGeom prst="rect">
                  <a:avLst/>
                </a:prstGeom>
              </p:spPr>
            </p:pic>
            <p:sp>
              <p:nvSpPr>
                <p:cNvPr id="373" name="TextBox 372"/>
                <p:cNvSpPr txBox="1"/>
                <p:nvPr/>
              </p:nvSpPr>
              <p:spPr>
                <a:xfrm>
                  <a:off x="3607997" y="3369634"/>
                  <a:ext cx="29848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b="1" dirty="0" smtClean="0">
                      <a:solidFill>
                        <a:srgbClr val="FFFFFF"/>
                      </a:solidFill>
                      <a:latin typeface="+mn-lt"/>
                      <a:ea typeface="+mn-ea"/>
                    </a:rPr>
                    <a:t>3</a:t>
                  </a:r>
                  <a:endParaRPr lang="en-US" sz="1600" dirty="0" smtClean="0">
                    <a:solidFill>
                      <a:srgbClr val="FFFFFF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354" name="Group 809" descr="Custom:  Group 809"/>
              <p:cNvGrpSpPr/>
              <p:nvPr/>
            </p:nvGrpSpPr>
            <p:grpSpPr>
              <a:xfrm>
                <a:off x="6492653" y="3267834"/>
                <a:ext cx="323446" cy="448262"/>
                <a:chOff x="5108189" y="3579014"/>
                <a:chExt cx="323446" cy="448262"/>
              </a:xfrm>
            </p:grpSpPr>
            <p:sp>
              <p:nvSpPr>
                <p:cNvPr id="367" name="Oval 366"/>
                <p:cNvSpPr/>
                <p:nvPr/>
              </p:nvSpPr>
              <p:spPr bwMode="auto">
                <a:xfrm>
                  <a:off x="5122068" y="3630660"/>
                  <a:ext cx="297672" cy="10551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368" name="Picture 367" descr="bucket.jpg"/>
                <p:cNvPicPr>
                  <a:picLocks noChangeAspect="1"/>
                </p:cNvPicPr>
                <p:nvPr/>
              </p:nvPicPr>
              <p:blipFill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7241" r="17673" b="9914"/>
                <a:stretch>
                  <a:fillRect/>
                </a:stretch>
              </p:blipFill>
              <p:spPr>
                <a:xfrm>
                  <a:off x="5108189" y="3579014"/>
                  <a:ext cx="323446" cy="447683"/>
                </a:xfrm>
                <a:prstGeom prst="rect">
                  <a:avLst/>
                </a:prstGeom>
              </p:spPr>
            </p:pic>
            <p:sp>
              <p:nvSpPr>
                <p:cNvPr id="369" name="TextBox 368"/>
                <p:cNvSpPr txBox="1"/>
                <p:nvPr/>
              </p:nvSpPr>
              <p:spPr>
                <a:xfrm>
                  <a:off x="5120086" y="3688722"/>
                  <a:ext cx="29848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b="1" dirty="0" smtClean="0">
                      <a:solidFill>
                        <a:srgbClr val="FFFFFF"/>
                      </a:solidFill>
                      <a:latin typeface="+mn-lt"/>
                      <a:ea typeface="+mn-ea"/>
                    </a:rPr>
                    <a:t>5</a:t>
                  </a:r>
                  <a:endParaRPr lang="en-US" sz="1600" dirty="0" smtClean="0">
                    <a:solidFill>
                      <a:srgbClr val="FFFF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370" name="5-Point Star 369"/>
                <p:cNvSpPr/>
                <p:nvPr/>
              </p:nvSpPr>
              <p:spPr bwMode="auto">
                <a:xfrm>
                  <a:off x="5238370" y="3664452"/>
                  <a:ext cx="179931" cy="179930"/>
                </a:xfrm>
                <a:prstGeom prst="star5">
                  <a:avLst/>
                </a:prstGeom>
                <a:solidFill>
                  <a:srgbClr val="FFFF00"/>
                </a:solidFill>
                <a:ln w="3175">
                  <a:solidFill>
                    <a:schemeClr val="accent3"/>
                  </a:solidFill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355" name="Group 819" descr="Left:  Group 819"/>
              <p:cNvGrpSpPr/>
              <p:nvPr/>
            </p:nvGrpSpPr>
            <p:grpSpPr>
              <a:xfrm>
                <a:off x="1694145" y="3278137"/>
                <a:ext cx="323446" cy="448262"/>
                <a:chOff x="5108189" y="3579014"/>
                <a:chExt cx="323446" cy="448262"/>
              </a:xfrm>
            </p:grpSpPr>
            <p:sp>
              <p:nvSpPr>
                <p:cNvPr id="364" name="Oval 363"/>
                <p:cNvSpPr/>
                <p:nvPr/>
              </p:nvSpPr>
              <p:spPr bwMode="auto">
                <a:xfrm>
                  <a:off x="5122068" y="3630660"/>
                  <a:ext cx="297672" cy="10551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365" name="Picture 364" descr="bucket.jpg"/>
                <p:cNvPicPr>
                  <a:picLocks noChangeAspect="1"/>
                </p:cNvPicPr>
                <p:nvPr/>
              </p:nvPicPr>
              <p:blipFill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7241" r="17673" b="9914"/>
                <a:stretch>
                  <a:fillRect/>
                </a:stretch>
              </p:blipFill>
              <p:spPr>
                <a:xfrm>
                  <a:off x="5108189" y="3579014"/>
                  <a:ext cx="323446" cy="447683"/>
                </a:xfrm>
                <a:prstGeom prst="rect">
                  <a:avLst/>
                </a:prstGeom>
              </p:spPr>
            </p:pic>
            <p:sp>
              <p:nvSpPr>
                <p:cNvPr id="366" name="TextBox 365"/>
                <p:cNvSpPr txBox="1"/>
                <p:nvPr/>
              </p:nvSpPr>
              <p:spPr>
                <a:xfrm>
                  <a:off x="5120086" y="3688722"/>
                  <a:ext cx="29848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b="1" dirty="0" smtClean="0">
                      <a:solidFill>
                        <a:srgbClr val="FFFFFF"/>
                      </a:solidFill>
                      <a:latin typeface="+mn-lt"/>
                      <a:ea typeface="+mn-ea"/>
                    </a:rPr>
                    <a:t>4</a:t>
                  </a:r>
                  <a:endParaRPr lang="en-US" sz="1600" dirty="0" smtClean="0">
                    <a:solidFill>
                      <a:srgbClr val="FFFFFF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356" name="Group 747" descr="Left:  Group 747"/>
              <p:cNvGrpSpPr/>
              <p:nvPr/>
            </p:nvGrpSpPr>
            <p:grpSpPr>
              <a:xfrm>
                <a:off x="2015903" y="3282141"/>
                <a:ext cx="323446" cy="448262"/>
                <a:chOff x="5108189" y="3579014"/>
                <a:chExt cx="323446" cy="448262"/>
              </a:xfrm>
            </p:grpSpPr>
            <p:sp>
              <p:nvSpPr>
                <p:cNvPr id="361" name="Oval 360"/>
                <p:cNvSpPr/>
                <p:nvPr/>
              </p:nvSpPr>
              <p:spPr bwMode="auto">
                <a:xfrm>
                  <a:off x="5122068" y="3630660"/>
                  <a:ext cx="297672" cy="10551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362" name="Picture 361" descr="bucket.jpg"/>
                <p:cNvPicPr>
                  <a:picLocks noChangeAspect="1"/>
                </p:cNvPicPr>
                <p:nvPr/>
              </p:nvPicPr>
              <p:blipFill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7241" r="17673" b="9914"/>
                <a:stretch>
                  <a:fillRect/>
                </a:stretch>
              </p:blipFill>
              <p:spPr>
                <a:xfrm>
                  <a:off x="5108189" y="3579014"/>
                  <a:ext cx="323446" cy="447683"/>
                </a:xfrm>
                <a:prstGeom prst="rect">
                  <a:avLst/>
                </a:prstGeom>
              </p:spPr>
            </p:pic>
            <p:sp>
              <p:nvSpPr>
                <p:cNvPr id="363" name="TextBox 362"/>
                <p:cNvSpPr txBox="1"/>
                <p:nvPr/>
              </p:nvSpPr>
              <p:spPr>
                <a:xfrm>
                  <a:off x="5120086" y="3688722"/>
                  <a:ext cx="29848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b="1" dirty="0" smtClean="0">
                      <a:solidFill>
                        <a:srgbClr val="FFFFFF"/>
                      </a:solidFill>
                      <a:latin typeface="+mn-lt"/>
                      <a:ea typeface="+mn-ea"/>
                    </a:rPr>
                    <a:t>2</a:t>
                  </a:r>
                  <a:endParaRPr lang="en-US" sz="1600" dirty="0" smtClean="0">
                    <a:solidFill>
                      <a:srgbClr val="FFFFFF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357" name="Group 809" descr="Left:  Group 809"/>
              <p:cNvGrpSpPr/>
              <p:nvPr/>
            </p:nvGrpSpPr>
            <p:grpSpPr>
              <a:xfrm>
                <a:off x="4574974" y="3275815"/>
                <a:ext cx="323446" cy="448262"/>
                <a:chOff x="5108189" y="3579014"/>
                <a:chExt cx="323446" cy="448262"/>
              </a:xfrm>
            </p:grpSpPr>
            <p:sp>
              <p:nvSpPr>
                <p:cNvPr id="358" name="Oval 357"/>
                <p:cNvSpPr/>
                <p:nvPr/>
              </p:nvSpPr>
              <p:spPr bwMode="auto">
                <a:xfrm>
                  <a:off x="5122068" y="3630660"/>
                  <a:ext cx="297672" cy="10551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359" name="Picture 358" descr="bucket.jpg"/>
                <p:cNvPicPr>
                  <a:picLocks noChangeAspect="1"/>
                </p:cNvPicPr>
                <p:nvPr/>
              </p:nvPicPr>
              <p:blipFill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7241" r="17673" b="9914"/>
                <a:stretch>
                  <a:fillRect/>
                </a:stretch>
              </p:blipFill>
              <p:spPr>
                <a:xfrm>
                  <a:off x="5108189" y="3579014"/>
                  <a:ext cx="323446" cy="447683"/>
                </a:xfrm>
                <a:prstGeom prst="rect">
                  <a:avLst/>
                </a:prstGeom>
              </p:spPr>
            </p:pic>
            <p:sp>
              <p:nvSpPr>
                <p:cNvPr id="360" name="TextBox 359"/>
                <p:cNvSpPr txBox="1"/>
                <p:nvPr/>
              </p:nvSpPr>
              <p:spPr>
                <a:xfrm>
                  <a:off x="5120086" y="3688722"/>
                  <a:ext cx="29848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b="1" dirty="0" smtClean="0">
                      <a:solidFill>
                        <a:srgbClr val="FFFFFF"/>
                      </a:solidFill>
                      <a:latin typeface="+mn-lt"/>
                      <a:ea typeface="+mn-ea"/>
                    </a:rPr>
                    <a:t>5</a:t>
                  </a:r>
                  <a:endParaRPr lang="en-US" sz="1600" dirty="0" smtClean="0">
                    <a:solidFill>
                      <a:srgbClr val="FFFFFF"/>
                    </a:solidFill>
                    <a:latin typeface="+mn-lt"/>
                    <a:ea typeface="+mn-ea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9152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xmlns:p14="http://schemas.microsoft.com/office/powerpoint/2010/main" spd="slow" advClick="0" advTm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23457E-7 L 0.0007 -0.2777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9" name="Group 508" descr="Up:  Group 402"/>
          <p:cNvGrpSpPr/>
          <p:nvPr/>
        </p:nvGrpSpPr>
        <p:grpSpPr>
          <a:xfrm>
            <a:off x="935889" y="1714488"/>
            <a:ext cx="7279510" cy="1359695"/>
            <a:chOff x="929489" y="3143251"/>
            <a:chExt cx="7279510" cy="1359695"/>
          </a:xfrm>
        </p:grpSpPr>
        <p:sp>
          <p:nvSpPr>
            <p:cNvPr id="510" name="Rectangle 4"/>
            <p:cNvSpPr>
              <a:spLocks noChangeArrowheads="1"/>
            </p:cNvSpPr>
            <p:nvPr/>
          </p:nvSpPr>
          <p:spPr bwMode="auto">
            <a:xfrm>
              <a:off x="929489" y="3268267"/>
              <a:ext cx="2155060" cy="1234679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1" name="Rectangle 4"/>
            <p:cNvSpPr>
              <a:spLocks noChangeArrowheads="1"/>
            </p:cNvSpPr>
            <p:nvPr/>
          </p:nvSpPr>
          <p:spPr bwMode="auto">
            <a:xfrm>
              <a:off x="3491714" y="3268267"/>
              <a:ext cx="2155060" cy="1234679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" name="Rectangle 4"/>
            <p:cNvSpPr>
              <a:spLocks noChangeArrowheads="1"/>
            </p:cNvSpPr>
            <p:nvPr/>
          </p:nvSpPr>
          <p:spPr bwMode="auto">
            <a:xfrm>
              <a:off x="6053939" y="3268267"/>
              <a:ext cx="2155060" cy="1234679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13" name="Group 92"/>
            <p:cNvGrpSpPr/>
            <p:nvPr/>
          </p:nvGrpSpPr>
          <p:grpSpPr>
            <a:xfrm>
              <a:off x="3026569" y="3581399"/>
              <a:ext cx="554831" cy="907258"/>
              <a:chOff x="3026569" y="3581399"/>
              <a:chExt cx="554831" cy="907258"/>
            </a:xfrm>
          </p:grpSpPr>
          <p:sp>
            <p:nvSpPr>
              <p:cNvPr id="598" name="Moon 597"/>
              <p:cNvSpPr/>
              <p:nvPr/>
            </p:nvSpPr>
            <p:spPr bwMode="auto">
              <a:xfrm rot="5400000">
                <a:off x="3133725" y="4025883"/>
                <a:ext cx="304800" cy="482600"/>
              </a:xfrm>
              <a:prstGeom prst="moon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99" name="Moon 598"/>
              <p:cNvSpPr/>
              <p:nvPr/>
            </p:nvSpPr>
            <p:spPr bwMode="auto">
              <a:xfrm rot="16200000" flipV="1">
                <a:off x="3133725" y="3509176"/>
                <a:ext cx="304800" cy="482600"/>
              </a:xfrm>
              <a:prstGeom prst="moon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600" name="Rectangle 599"/>
              <p:cNvSpPr/>
              <p:nvPr/>
            </p:nvSpPr>
            <p:spPr bwMode="auto">
              <a:xfrm>
                <a:off x="3047506" y="3779044"/>
                <a:ext cx="469194" cy="4595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601" name="Rectangle 600"/>
              <p:cNvSpPr/>
              <p:nvPr/>
            </p:nvSpPr>
            <p:spPr bwMode="auto">
              <a:xfrm>
                <a:off x="3026569" y="3581399"/>
                <a:ext cx="52387" cy="90725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602" name="Rectangle 601"/>
              <p:cNvSpPr/>
              <p:nvPr/>
            </p:nvSpPr>
            <p:spPr bwMode="auto">
              <a:xfrm>
                <a:off x="3495675" y="3581399"/>
                <a:ext cx="85725" cy="907258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603" name="Rectangle 602"/>
              <p:cNvSpPr/>
              <p:nvPr/>
            </p:nvSpPr>
            <p:spPr bwMode="auto">
              <a:xfrm>
                <a:off x="3064669" y="3731420"/>
                <a:ext cx="45719" cy="5715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604" name="Rectangle 603"/>
              <p:cNvSpPr/>
              <p:nvPr/>
            </p:nvSpPr>
            <p:spPr bwMode="auto">
              <a:xfrm>
                <a:off x="3459956" y="3707606"/>
                <a:ext cx="61913" cy="60721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514" name="Group 92"/>
            <p:cNvGrpSpPr/>
            <p:nvPr/>
          </p:nvGrpSpPr>
          <p:grpSpPr>
            <a:xfrm>
              <a:off x="5588794" y="3581399"/>
              <a:ext cx="554831" cy="907258"/>
              <a:chOff x="3026569" y="3581399"/>
              <a:chExt cx="554831" cy="907258"/>
            </a:xfrm>
          </p:grpSpPr>
          <p:sp>
            <p:nvSpPr>
              <p:cNvPr id="591" name="Moon 590"/>
              <p:cNvSpPr/>
              <p:nvPr/>
            </p:nvSpPr>
            <p:spPr bwMode="auto">
              <a:xfrm rot="5400000">
                <a:off x="3133725" y="4025883"/>
                <a:ext cx="304800" cy="482600"/>
              </a:xfrm>
              <a:prstGeom prst="moon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92" name="Moon 591"/>
              <p:cNvSpPr/>
              <p:nvPr/>
            </p:nvSpPr>
            <p:spPr bwMode="auto">
              <a:xfrm rot="16200000" flipV="1">
                <a:off x="3133725" y="3509176"/>
                <a:ext cx="304800" cy="482600"/>
              </a:xfrm>
              <a:prstGeom prst="moon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93" name="Rectangle 592"/>
              <p:cNvSpPr/>
              <p:nvPr/>
            </p:nvSpPr>
            <p:spPr bwMode="auto">
              <a:xfrm>
                <a:off x="3047506" y="3779044"/>
                <a:ext cx="469194" cy="4595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94" name="Rectangle 593"/>
              <p:cNvSpPr/>
              <p:nvPr/>
            </p:nvSpPr>
            <p:spPr bwMode="auto">
              <a:xfrm>
                <a:off x="3026569" y="3581399"/>
                <a:ext cx="52387" cy="90725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95" name="Rectangle 594"/>
              <p:cNvSpPr/>
              <p:nvPr/>
            </p:nvSpPr>
            <p:spPr bwMode="auto">
              <a:xfrm>
                <a:off x="3495675" y="3581399"/>
                <a:ext cx="85725" cy="907258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96" name="Rectangle 595"/>
              <p:cNvSpPr/>
              <p:nvPr/>
            </p:nvSpPr>
            <p:spPr bwMode="auto">
              <a:xfrm>
                <a:off x="3064669" y="3731420"/>
                <a:ext cx="45719" cy="5715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97" name="Rectangle 596"/>
              <p:cNvSpPr/>
              <p:nvPr/>
            </p:nvSpPr>
            <p:spPr bwMode="auto">
              <a:xfrm>
                <a:off x="3459956" y="3707606"/>
                <a:ext cx="61913" cy="60721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515" name="AutoShape 44" descr="Left:  CustomersR"/>
            <p:cNvSpPr>
              <a:spLocks noChangeArrowheads="1"/>
            </p:cNvSpPr>
            <p:nvPr/>
          </p:nvSpPr>
          <p:spPr bwMode="auto">
            <a:xfrm>
              <a:off x="1075933" y="3525811"/>
              <a:ext cx="1958975" cy="178593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100000">
                  <a:srgbClr val="000000"/>
                </a:gs>
                <a:gs pos="0">
                  <a:srgbClr val="0000FF"/>
                </a:gs>
              </a:gsLst>
              <a:lin ang="10800000" scaled="1"/>
              <a:tileRect/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 dirty="0" err="1" smtClean="0">
                  <a:solidFill>
                    <a:srgbClr val="FFFFFF"/>
                  </a:solidFill>
                </a:rPr>
                <a:t>Customers</a:t>
              </a:r>
              <a:r>
                <a:rPr lang="en-US" sz="1050" b="1" baseline="-25000" dirty="0" err="1" smtClean="0">
                  <a:solidFill>
                    <a:srgbClr val="FFFFFF"/>
                  </a:solidFill>
                </a:rPr>
                <a:t>R</a:t>
              </a:r>
              <a:endParaRPr lang="en-US" sz="1050" b="1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516" name="AutoShape 44" descr="Left:  Customers"/>
            <p:cNvSpPr>
              <a:spLocks noChangeArrowheads="1"/>
            </p:cNvSpPr>
            <p:nvPr/>
          </p:nvSpPr>
          <p:spPr bwMode="auto">
            <a:xfrm>
              <a:off x="1028308" y="3371827"/>
              <a:ext cx="1958975" cy="178593"/>
            </a:xfrm>
            <a:prstGeom prst="roundRect">
              <a:avLst>
                <a:gd name="adj" fmla="val 16667"/>
              </a:avLst>
            </a:prstGeom>
            <a:gradFill>
              <a:gsLst>
                <a:gs pos="100000">
                  <a:srgbClr val="0000FF"/>
                </a:gs>
                <a:gs pos="0">
                  <a:srgbClr val="808080"/>
                </a:gs>
              </a:gsLst>
              <a:lin ang="10800000" scaled="1"/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 dirty="0" smtClean="0">
                  <a:solidFill>
                    <a:srgbClr val="FFFFFF"/>
                  </a:solidFill>
                </a:rPr>
                <a:t>Customers</a:t>
              </a:r>
              <a:endParaRPr lang="en-US" sz="1050" b="1" dirty="0">
                <a:solidFill>
                  <a:srgbClr val="FFFFFF"/>
                </a:solidFill>
              </a:endParaRPr>
            </a:p>
          </p:txBody>
        </p:sp>
        <p:sp>
          <p:nvSpPr>
            <p:cNvPr id="517" name="AutoShape 44" descr="Right:  CustomersR"/>
            <p:cNvSpPr>
              <a:spLocks noChangeArrowheads="1"/>
            </p:cNvSpPr>
            <p:nvPr/>
          </p:nvSpPr>
          <p:spPr bwMode="auto">
            <a:xfrm>
              <a:off x="6214678" y="3516296"/>
              <a:ext cx="1958975" cy="178593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20000">
                  <a:srgbClr val="000000"/>
                </a:gs>
                <a:gs pos="50000">
                  <a:srgbClr val="0000FF"/>
                </a:gs>
                <a:gs pos="80000">
                  <a:srgbClr val="000000"/>
                </a:gs>
              </a:gsLst>
              <a:lin ang="0" scaled="1"/>
              <a:tileRect/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 dirty="0" err="1" smtClean="0">
                  <a:solidFill>
                    <a:srgbClr val="FFFFFF"/>
                  </a:solidFill>
                </a:rPr>
                <a:t>Customers</a:t>
              </a:r>
              <a:r>
                <a:rPr lang="en-US" sz="1050" b="1" baseline="-25000" dirty="0" err="1" smtClean="0">
                  <a:solidFill>
                    <a:srgbClr val="FFFFFF"/>
                  </a:solidFill>
                </a:rPr>
                <a:t>R</a:t>
              </a:r>
              <a:endParaRPr lang="en-US" sz="1050" b="1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518" name="AutoShape 44" descr="Right:  Customers"/>
            <p:cNvSpPr>
              <a:spLocks noChangeArrowheads="1"/>
            </p:cNvSpPr>
            <p:nvPr/>
          </p:nvSpPr>
          <p:spPr bwMode="auto">
            <a:xfrm>
              <a:off x="6162299" y="3362325"/>
              <a:ext cx="1958975" cy="178593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100000">
                  <a:srgbClr val="808080"/>
                </a:gs>
                <a:gs pos="0">
                  <a:srgbClr val="0000FF"/>
                </a:gs>
              </a:gsLst>
              <a:lin ang="10800000" scaled="1"/>
              <a:tileRect/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 dirty="0" smtClean="0">
                  <a:solidFill>
                    <a:srgbClr val="FFFFFF"/>
                  </a:solidFill>
                </a:rPr>
                <a:t>Customers</a:t>
              </a:r>
              <a:endParaRPr lang="en-US" sz="1050" b="1" dirty="0">
                <a:solidFill>
                  <a:srgbClr val="FFFFFF"/>
                </a:solidFill>
              </a:endParaRPr>
            </a:p>
          </p:txBody>
        </p:sp>
        <p:sp>
          <p:nvSpPr>
            <p:cNvPr id="519" name="AutoShape 44" descr="Right:  CustomersR"/>
            <p:cNvSpPr>
              <a:spLocks noChangeArrowheads="1"/>
            </p:cNvSpPr>
            <p:nvPr/>
          </p:nvSpPr>
          <p:spPr bwMode="auto">
            <a:xfrm>
              <a:off x="3641281" y="3521066"/>
              <a:ext cx="1958975" cy="178593"/>
            </a:xfrm>
            <a:prstGeom prst="roundRect">
              <a:avLst>
                <a:gd name="adj" fmla="val 16667"/>
              </a:avLst>
            </a:prstGeom>
            <a:gradFill>
              <a:gsLst>
                <a:gs pos="100000">
                  <a:srgbClr val="0000FF"/>
                </a:gs>
                <a:gs pos="0">
                  <a:srgbClr val="000000"/>
                </a:gs>
              </a:gsLst>
              <a:lin ang="10800000" scaled="1"/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 dirty="0" err="1" smtClean="0">
                  <a:solidFill>
                    <a:srgbClr val="FFFFFF"/>
                  </a:solidFill>
                </a:rPr>
                <a:t>Customers</a:t>
              </a:r>
              <a:r>
                <a:rPr lang="en-US" sz="1050" b="1" baseline="-25000" dirty="0" err="1" smtClean="0">
                  <a:solidFill>
                    <a:srgbClr val="FFFFFF"/>
                  </a:solidFill>
                </a:rPr>
                <a:t>R</a:t>
              </a:r>
              <a:endParaRPr lang="en-US" sz="1050" b="1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520" name="AutoShape 44"/>
            <p:cNvSpPr>
              <a:spLocks noChangeArrowheads="1"/>
            </p:cNvSpPr>
            <p:nvPr/>
          </p:nvSpPr>
          <p:spPr bwMode="auto">
            <a:xfrm>
              <a:off x="3590550" y="3362325"/>
              <a:ext cx="1958975" cy="178593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20000">
                  <a:srgbClr val="808080"/>
                </a:gs>
                <a:gs pos="50000">
                  <a:srgbClr val="0000FF"/>
                </a:gs>
                <a:gs pos="80000">
                  <a:srgbClr val="808080"/>
                </a:gs>
              </a:gsLst>
              <a:lin ang="0" scaled="1"/>
              <a:tileRect/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 dirty="0" smtClean="0">
                  <a:solidFill>
                    <a:srgbClr val="FFFFFF"/>
                  </a:solidFill>
                </a:rPr>
                <a:t>Customers</a:t>
              </a:r>
              <a:endParaRPr lang="en-US" sz="1050" b="1" dirty="0">
                <a:solidFill>
                  <a:srgbClr val="FFFFFF"/>
                </a:solidFill>
              </a:endParaRPr>
            </a:p>
          </p:txBody>
        </p:sp>
        <p:sp>
          <p:nvSpPr>
            <p:cNvPr id="521" name="AutoShape 44" descr="Left:  Products"/>
            <p:cNvSpPr>
              <a:spLocks noChangeArrowheads="1"/>
            </p:cNvSpPr>
            <p:nvPr/>
          </p:nvSpPr>
          <p:spPr bwMode="auto">
            <a:xfrm>
              <a:off x="1028308" y="4257652"/>
              <a:ext cx="1958975" cy="178593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 dirty="0" smtClean="0">
                  <a:solidFill>
                    <a:srgbClr val="FFFFFF"/>
                  </a:solidFill>
                </a:rPr>
                <a:t>Products</a:t>
              </a:r>
              <a:endParaRPr lang="en-US" sz="1050" b="1" dirty="0">
                <a:solidFill>
                  <a:srgbClr val="FFFFFF"/>
                </a:solidFill>
              </a:endParaRPr>
            </a:p>
          </p:txBody>
        </p:sp>
        <p:sp>
          <p:nvSpPr>
            <p:cNvPr id="522" name="AutoShape 44" descr="Right:  Products"/>
            <p:cNvSpPr>
              <a:spLocks noChangeArrowheads="1"/>
            </p:cNvSpPr>
            <p:nvPr/>
          </p:nvSpPr>
          <p:spPr bwMode="auto">
            <a:xfrm>
              <a:off x="6162299" y="4257679"/>
              <a:ext cx="1958975" cy="178593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 dirty="0" smtClean="0">
                  <a:solidFill>
                    <a:srgbClr val="FFFFFF"/>
                  </a:solidFill>
                </a:rPr>
                <a:t>Products</a:t>
              </a:r>
              <a:endParaRPr lang="en-US" sz="1050" b="1" dirty="0">
                <a:solidFill>
                  <a:srgbClr val="FFFFFF"/>
                </a:solidFill>
              </a:endParaRPr>
            </a:p>
          </p:txBody>
        </p:sp>
        <p:sp>
          <p:nvSpPr>
            <p:cNvPr id="523" name="AutoShape 44"/>
            <p:cNvSpPr>
              <a:spLocks noChangeArrowheads="1"/>
            </p:cNvSpPr>
            <p:nvPr/>
          </p:nvSpPr>
          <p:spPr bwMode="auto">
            <a:xfrm>
              <a:off x="3590550" y="4257675"/>
              <a:ext cx="1958975" cy="178593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 dirty="0" smtClean="0">
                  <a:solidFill>
                    <a:srgbClr val="FFFFFF"/>
                  </a:solidFill>
                </a:rPr>
                <a:t>Products</a:t>
              </a:r>
              <a:endParaRPr lang="en-US" sz="1050" b="1" dirty="0">
                <a:solidFill>
                  <a:srgbClr val="FFFFFF"/>
                </a:solidFill>
              </a:endParaRPr>
            </a:p>
          </p:txBody>
        </p:sp>
        <p:grpSp>
          <p:nvGrpSpPr>
            <p:cNvPr id="524" name="Group 128"/>
            <p:cNvGrpSpPr/>
            <p:nvPr/>
          </p:nvGrpSpPr>
          <p:grpSpPr>
            <a:xfrm>
              <a:off x="934156" y="3143251"/>
              <a:ext cx="2143125" cy="180974"/>
              <a:chOff x="934156" y="3143251"/>
              <a:chExt cx="2143125" cy="180974"/>
            </a:xfrm>
          </p:grpSpPr>
          <p:sp>
            <p:nvSpPr>
              <p:cNvPr id="589" name="Rectangle 13"/>
              <p:cNvSpPr>
                <a:spLocks noChangeArrowheads="1"/>
              </p:cNvSpPr>
              <p:nvPr/>
            </p:nvSpPr>
            <p:spPr bwMode="auto">
              <a:xfrm>
                <a:off x="934156" y="3262314"/>
                <a:ext cx="2143125" cy="61911"/>
              </a:xfrm>
              <a:prstGeom prst="rect">
                <a:avLst/>
              </a:prstGeom>
              <a:solidFill>
                <a:srgbClr val="3366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marL="171450" indent="-171450" algn="ctr">
                  <a:tabLst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endParaRPr lang="en-US" sz="1200" b="1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590" name="Picture 19" descr="BD21298_"/>
              <p:cNvPicPr>
                <a:picLocks noChangeAspect="1" noChangeArrowheads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 bwMode="auto">
              <a:xfrm>
                <a:off x="1181099" y="3143251"/>
                <a:ext cx="165099" cy="123824"/>
              </a:xfrm>
              <a:prstGeom prst="rect">
                <a:avLst/>
              </a:prstGeom>
              <a:noFill/>
            </p:spPr>
          </p:pic>
        </p:grpSp>
        <p:grpSp>
          <p:nvGrpSpPr>
            <p:cNvPr id="525" name="Group 129"/>
            <p:cNvGrpSpPr/>
            <p:nvPr/>
          </p:nvGrpSpPr>
          <p:grpSpPr>
            <a:xfrm>
              <a:off x="3496381" y="3143251"/>
              <a:ext cx="2143125" cy="180974"/>
              <a:chOff x="934156" y="3143251"/>
              <a:chExt cx="2143125" cy="180974"/>
            </a:xfrm>
          </p:grpSpPr>
          <p:sp>
            <p:nvSpPr>
              <p:cNvPr id="587" name="Rectangle 13"/>
              <p:cNvSpPr>
                <a:spLocks noChangeArrowheads="1"/>
              </p:cNvSpPr>
              <p:nvPr/>
            </p:nvSpPr>
            <p:spPr bwMode="auto">
              <a:xfrm>
                <a:off x="934156" y="3262314"/>
                <a:ext cx="2143125" cy="61911"/>
              </a:xfrm>
              <a:prstGeom prst="rect">
                <a:avLst/>
              </a:prstGeom>
              <a:solidFill>
                <a:srgbClr val="3366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marL="171450" indent="-171450" algn="ctr">
                  <a:tabLst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endParaRPr lang="en-US" sz="1200" b="1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588" name="Picture 19" descr="BD21298_"/>
              <p:cNvPicPr>
                <a:picLocks noChangeAspect="1" noChangeArrowheads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 bwMode="auto">
              <a:xfrm>
                <a:off x="1181099" y="3143251"/>
                <a:ext cx="165099" cy="123824"/>
              </a:xfrm>
              <a:prstGeom prst="rect">
                <a:avLst/>
              </a:prstGeom>
              <a:noFill/>
            </p:spPr>
          </p:pic>
        </p:grpSp>
        <p:grpSp>
          <p:nvGrpSpPr>
            <p:cNvPr id="526" name="Group 133"/>
            <p:cNvGrpSpPr/>
            <p:nvPr/>
          </p:nvGrpSpPr>
          <p:grpSpPr>
            <a:xfrm>
              <a:off x="6058606" y="3143251"/>
              <a:ext cx="2143125" cy="180974"/>
              <a:chOff x="934156" y="3143251"/>
              <a:chExt cx="2143125" cy="180974"/>
            </a:xfrm>
          </p:grpSpPr>
          <p:sp>
            <p:nvSpPr>
              <p:cNvPr id="585" name="Rectangle 13"/>
              <p:cNvSpPr>
                <a:spLocks noChangeArrowheads="1"/>
              </p:cNvSpPr>
              <p:nvPr/>
            </p:nvSpPr>
            <p:spPr bwMode="auto">
              <a:xfrm>
                <a:off x="934156" y="3262314"/>
                <a:ext cx="2143125" cy="61911"/>
              </a:xfrm>
              <a:prstGeom prst="rect">
                <a:avLst/>
              </a:prstGeom>
              <a:solidFill>
                <a:srgbClr val="3366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marL="171450" indent="-171450" algn="ctr">
                  <a:tabLst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endParaRPr lang="en-US" sz="1200" b="1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586" name="Picture 19" descr="BD21298_"/>
              <p:cNvPicPr>
                <a:picLocks noChangeAspect="1" noChangeArrowheads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 bwMode="auto">
              <a:xfrm>
                <a:off x="1181099" y="3143251"/>
                <a:ext cx="165099" cy="123824"/>
              </a:xfrm>
              <a:prstGeom prst="rect">
                <a:avLst/>
              </a:prstGeom>
              <a:noFill/>
            </p:spPr>
          </p:pic>
        </p:grpSp>
        <p:grpSp>
          <p:nvGrpSpPr>
            <p:cNvPr id="527" name="Group 421"/>
            <p:cNvGrpSpPr/>
            <p:nvPr/>
          </p:nvGrpSpPr>
          <p:grpSpPr>
            <a:xfrm>
              <a:off x="1043400" y="3263889"/>
              <a:ext cx="6419534" cy="466526"/>
              <a:chOff x="1043400" y="3263889"/>
              <a:chExt cx="6419534" cy="466526"/>
            </a:xfrm>
          </p:grpSpPr>
          <p:grpSp>
            <p:nvGrpSpPr>
              <p:cNvPr id="528" name="Group 742"/>
              <p:cNvGrpSpPr/>
              <p:nvPr/>
            </p:nvGrpSpPr>
            <p:grpSpPr>
              <a:xfrm>
                <a:off x="3596100" y="3269451"/>
                <a:ext cx="323446" cy="448262"/>
                <a:chOff x="3596100" y="3259926"/>
                <a:chExt cx="323446" cy="448262"/>
              </a:xfrm>
            </p:grpSpPr>
            <p:sp>
              <p:nvSpPr>
                <p:cNvPr id="581" name="Oval 580"/>
                <p:cNvSpPr/>
                <p:nvPr/>
              </p:nvSpPr>
              <p:spPr bwMode="auto">
                <a:xfrm>
                  <a:off x="3609979" y="3311572"/>
                  <a:ext cx="297672" cy="10551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582" name="Picture 581" descr="bucket.jpg"/>
                <p:cNvPicPr>
                  <a:picLocks noChangeAspect="1"/>
                </p:cNvPicPr>
                <p:nvPr/>
              </p:nvPicPr>
              <p:blipFill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7241" r="17673" b="9914"/>
                <a:stretch>
                  <a:fillRect/>
                </a:stretch>
              </p:blipFill>
              <p:spPr>
                <a:xfrm>
                  <a:off x="3596100" y="3259926"/>
                  <a:ext cx="323446" cy="447683"/>
                </a:xfrm>
                <a:prstGeom prst="rect">
                  <a:avLst/>
                </a:prstGeom>
              </p:spPr>
            </p:pic>
            <p:sp>
              <p:nvSpPr>
                <p:cNvPr id="583" name="TextBox 582"/>
                <p:cNvSpPr txBox="1"/>
                <p:nvPr/>
              </p:nvSpPr>
              <p:spPr>
                <a:xfrm>
                  <a:off x="3607997" y="3369634"/>
                  <a:ext cx="29848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b="1" dirty="0" smtClean="0">
                      <a:solidFill>
                        <a:srgbClr val="FFFFFF"/>
                      </a:solidFill>
                      <a:latin typeface="+mn-lt"/>
                      <a:ea typeface="+mn-ea"/>
                    </a:rPr>
                    <a:t>3</a:t>
                  </a:r>
                  <a:endParaRPr lang="en-US" sz="1600" dirty="0" smtClean="0">
                    <a:solidFill>
                      <a:srgbClr val="FFFF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584" name="5-Point Star 583"/>
                <p:cNvSpPr/>
                <p:nvPr/>
              </p:nvSpPr>
              <p:spPr bwMode="auto">
                <a:xfrm>
                  <a:off x="3726281" y="3345364"/>
                  <a:ext cx="179931" cy="179930"/>
                </a:xfrm>
                <a:prstGeom prst="star5">
                  <a:avLst/>
                </a:prstGeom>
                <a:solidFill>
                  <a:srgbClr val="FFFF00"/>
                </a:solidFill>
                <a:ln w="3175">
                  <a:solidFill>
                    <a:schemeClr val="accent3"/>
                  </a:solidFill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529" name="Group 752"/>
              <p:cNvGrpSpPr/>
              <p:nvPr/>
            </p:nvGrpSpPr>
            <p:grpSpPr>
              <a:xfrm>
                <a:off x="3920427" y="3275801"/>
                <a:ext cx="323446" cy="448262"/>
                <a:chOff x="5108189" y="3579014"/>
                <a:chExt cx="323446" cy="448262"/>
              </a:xfrm>
            </p:grpSpPr>
            <p:sp>
              <p:nvSpPr>
                <p:cNvPr id="578" name="Oval 577"/>
                <p:cNvSpPr/>
                <p:nvPr/>
              </p:nvSpPr>
              <p:spPr bwMode="auto">
                <a:xfrm>
                  <a:off x="5122068" y="3630660"/>
                  <a:ext cx="297672" cy="10551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579" name="Picture 578" descr="bucket.jpg"/>
                <p:cNvPicPr>
                  <a:picLocks noChangeAspect="1"/>
                </p:cNvPicPr>
                <p:nvPr/>
              </p:nvPicPr>
              <p:blipFill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7241" r="17673" b="9914"/>
                <a:stretch>
                  <a:fillRect/>
                </a:stretch>
              </p:blipFill>
              <p:spPr>
                <a:xfrm>
                  <a:off x="5108189" y="3579014"/>
                  <a:ext cx="323446" cy="447683"/>
                </a:xfrm>
                <a:prstGeom prst="rect">
                  <a:avLst/>
                </a:prstGeom>
              </p:spPr>
            </p:pic>
            <p:sp>
              <p:nvSpPr>
                <p:cNvPr id="580" name="TextBox 579"/>
                <p:cNvSpPr txBox="1"/>
                <p:nvPr/>
              </p:nvSpPr>
              <p:spPr>
                <a:xfrm>
                  <a:off x="5120086" y="3688722"/>
                  <a:ext cx="29848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b="1" dirty="0" smtClean="0">
                      <a:solidFill>
                        <a:srgbClr val="FFFFFF"/>
                      </a:solidFill>
                      <a:latin typeface="+mn-lt"/>
                      <a:ea typeface="+mn-ea"/>
                    </a:rPr>
                    <a:t>1</a:t>
                  </a:r>
                  <a:endParaRPr lang="en-US" sz="1600" dirty="0" smtClean="0">
                    <a:solidFill>
                      <a:srgbClr val="FFFFFF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530" name="Group 804"/>
              <p:cNvGrpSpPr/>
              <p:nvPr/>
            </p:nvGrpSpPr>
            <p:grpSpPr>
              <a:xfrm>
                <a:off x="1043400" y="3269451"/>
                <a:ext cx="323446" cy="448262"/>
                <a:chOff x="3596100" y="3259926"/>
                <a:chExt cx="323446" cy="448262"/>
              </a:xfrm>
            </p:grpSpPr>
            <p:sp>
              <p:nvSpPr>
                <p:cNvPr id="574" name="Oval 573"/>
                <p:cNvSpPr/>
                <p:nvPr/>
              </p:nvSpPr>
              <p:spPr bwMode="auto">
                <a:xfrm>
                  <a:off x="3609979" y="3311572"/>
                  <a:ext cx="297672" cy="10551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575" name="Picture 574" descr="bucket.jpg"/>
                <p:cNvPicPr>
                  <a:picLocks noChangeAspect="1"/>
                </p:cNvPicPr>
                <p:nvPr/>
              </p:nvPicPr>
              <p:blipFill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7241" r="17673" b="9914"/>
                <a:stretch>
                  <a:fillRect/>
                </a:stretch>
              </p:blipFill>
              <p:spPr>
                <a:xfrm>
                  <a:off x="3596100" y="3259926"/>
                  <a:ext cx="323446" cy="447683"/>
                </a:xfrm>
                <a:prstGeom prst="rect">
                  <a:avLst/>
                </a:prstGeom>
              </p:spPr>
            </p:pic>
            <p:sp>
              <p:nvSpPr>
                <p:cNvPr id="576" name="TextBox 575"/>
                <p:cNvSpPr txBox="1"/>
                <p:nvPr/>
              </p:nvSpPr>
              <p:spPr>
                <a:xfrm>
                  <a:off x="3607997" y="3369634"/>
                  <a:ext cx="29848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b="1" dirty="0" smtClean="0">
                      <a:solidFill>
                        <a:srgbClr val="FFFFFF"/>
                      </a:solidFill>
                      <a:latin typeface="+mn-lt"/>
                      <a:ea typeface="+mn-ea"/>
                    </a:rPr>
                    <a:t>1</a:t>
                  </a:r>
                  <a:endParaRPr lang="en-US" sz="1600" dirty="0" smtClean="0">
                    <a:solidFill>
                      <a:srgbClr val="FFFF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577" name="5-Point Star 576"/>
                <p:cNvSpPr/>
                <p:nvPr/>
              </p:nvSpPr>
              <p:spPr bwMode="auto">
                <a:xfrm>
                  <a:off x="3726281" y="3345364"/>
                  <a:ext cx="179931" cy="179930"/>
                </a:xfrm>
                <a:prstGeom prst="star5">
                  <a:avLst/>
                </a:prstGeom>
                <a:solidFill>
                  <a:srgbClr val="FFFF00"/>
                </a:solidFill>
                <a:ln w="3175">
                  <a:solidFill>
                    <a:schemeClr val="accent3"/>
                  </a:solidFill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531" name="Group 336" descr="Custom:  Group 336"/>
              <p:cNvGrpSpPr/>
              <p:nvPr/>
            </p:nvGrpSpPr>
            <p:grpSpPr>
              <a:xfrm>
                <a:off x="6169281" y="3263889"/>
                <a:ext cx="323446" cy="448262"/>
                <a:chOff x="4569081" y="1447795"/>
                <a:chExt cx="323446" cy="448262"/>
              </a:xfrm>
            </p:grpSpPr>
            <p:grpSp>
              <p:nvGrpSpPr>
                <p:cNvPr id="569" name="Group 756"/>
                <p:cNvGrpSpPr/>
                <p:nvPr/>
              </p:nvGrpSpPr>
              <p:grpSpPr>
                <a:xfrm>
                  <a:off x="4569081" y="1447795"/>
                  <a:ext cx="323446" cy="448262"/>
                  <a:chOff x="5108189" y="3579014"/>
                  <a:chExt cx="323446" cy="448262"/>
                </a:xfrm>
              </p:grpSpPr>
              <p:sp>
                <p:nvSpPr>
                  <p:cNvPr id="571" name="Oval 570"/>
                  <p:cNvSpPr/>
                  <p:nvPr/>
                </p:nvSpPr>
                <p:spPr bwMode="auto">
                  <a:xfrm>
                    <a:off x="5122068" y="3630660"/>
                    <a:ext cx="297672" cy="105511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noFill/>
                    <a:round/>
                    <a:headEnd/>
                    <a:tailEnd/>
                  </a:ln>
                </p:spPr>
                <p:txBody>
                  <a:bodyPr wrap="none" lIns="0" tIns="0" rIns="0" bIns="0" rtlCol="0" anchor="ctr"/>
                  <a:lstStyle/>
                  <a:p>
                    <a:pPr marL="0" marR="0" indent="0" algn="ctr" defTabSz="914400" eaLnBrk="1" latinLnBrk="0" hangingPunct="1">
                      <a:lnSpc>
                        <a:spcPct val="100000"/>
                      </a:lnSpc>
                      <a:buClrTx/>
                      <a:buSzTx/>
                      <a:buFontTx/>
                      <a:buNone/>
                      <a:tabLst/>
                    </a:pPr>
                    <a:endParaRPr lang="en-US" sz="1800" dirty="0" err="1" smtClean="0">
                      <a:solidFill>
                        <a:srgbClr val="FFFFFF"/>
                      </a:solidFill>
                    </a:endParaRPr>
                  </a:p>
                </p:txBody>
              </p:sp>
              <p:pic>
                <p:nvPicPr>
                  <p:cNvPr id="572" name="Picture 571" descr="bucket.jpg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 l="17241" r="17673" b="9914"/>
                  <a:stretch>
                    <a:fillRect/>
                  </a:stretch>
                </p:blipFill>
                <p:spPr>
                  <a:xfrm>
                    <a:off x="5108189" y="3579014"/>
                    <a:ext cx="323446" cy="447683"/>
                  </a:xfrm>
                  <a:prstGeom prst="rect">
                    <a:avLst/>
                  </a:prstGeom>
                </p:spPr>
              </p:pic>
              <p:sp>
                <p:nvSpPr>
                  <p:cNvPr id="573" name="TextBox 572"/>
                  <p:cNvSpPr txBox="1"/>
                  <p:nvPr/>
                </p:nvSpPr>
                <p:spPr>
                  <a:xfrm>
                    <a:off x="5120086" y="3688722"/>
                    <a:ext cx="29848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1600" b="1" dirty="0" smtClean="0">
                        <a:solidFill>
                          <a:srgbClr val="FFFFFF"/>
                        </a:solidFill>
                        <a:latin typeface="+mn-lt"/>
                        <a:ea typeface="+mn-ea"/>
                      </a:rPr>
                      <a:t>4</a:t>
                    </a:r>
                    <a:endParaRPr lang="en-US" sz="1600" dirty="0" smtClean="0">
                      <a:solidFill>
                        <a:srgbClr val="FFFFFF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  <p:sp>
              <p:nvSpPr>
                <p:cNvPr id="570" name="5-Point Star 569"/>
                <p:cNvSpPr/>
                <p:nvPr/>
              </p:nvSpPr>
              <p:spPr bwMode="auto">
                <a:xfrm>
                  <a:off x="4700211" y="1526089"/>
                  <a:ext cx="179931" cy="179930"/>
                </a:xfrm>
                <a:prstGeom prst="star5">
                  <a:avLst/>
                </a:prstGeom>
                <a:solidFill>
                  <a:srgbClr val="FFFF00"/>
                </a:solidFill>
                <a:ln w="3175">
                  <a:solidFill>
                    <a:schemeClr val="accent3"/>
                  </a:solidFill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532" name="Group 344"/>
              <p:cNvGrpSpPr/>
              <p:nvPr/>
            </p:nvGrpSpPr>
            <p:grpSpPr>
              <a:xfrm>
                <a:off x="4244754" y="3274213"/>
                <a:ext cx="323446" cy="448262"/>
                <a:chOff x="4244754" y="3274213"/>
                <a:chExt cx="323446" cy="448262"/>
              </a:xfrm>
            </p:grpSpPr>
            <p:grpSp>
              <p:nvGrpSpPr>
                <p:cNvPr id="564" name="Group 747"/>
                <p:cNvGrpSpPr/>
                <p:nvPr/>
              </p:nvGrpSpPr>
              <p:grpSpPr>
                <a:xfrm>
                  <a:off x="4244754" y="3274213"/>
                  <a:ext cx="323446" cy="448262"/>
                  <a:chOff x="5108189" y="3579014"/>
                  <a:chExt cx="323446" cy="448262"/>
                </a:xfrm>
              </p:grpSpPr>
              <p:sp>
                <p:nvSpPr>
                  <p:cNvPr id="566" name="Oval 565"/>
                  <p:cNvSpPr/>
                  <p:nvPr/>
                </p:nvSpPr>
                <p:spPr bwMode="auto">
                  <a:xfrm>
                    <a:off x="5122068" y="3630660"/>
                    <a:ext cx="297672" cy="105511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noFill/>
                    <a:round/>
                    <a:headEnd/>
                    <a:tailEnd/>
                  </a:ln>
                </p:spPr>
                <p:txBody>
                  <a:bodyPr wrap="none" lIns="0" tIns="0" rIns="0" bIns="0" rtlCol="0" anchor="ctr"/>
                  <a:lstStyle/>
                  <a:p>
                    <a:pPr marL="0" marR="0" indent="0" algn="ctr" defTabSz="914400" eaLnBrk="1" latinLnBrk="0" hangingPunct="1">
                      <a:lnSpc>
                        <a:spcPct val="100000"/>
                      </a:lnSpc>
                      <a:buClrTx/>
                      <a:buSzTx/>
                      <a:buFontTx/>
                      <a:buNone/>
                      <a:tabLst/>
                    </a:pPr>
                    <a:endParaRPr lang="en-US" sz="1800" dirty="0" err="1" smtClean="0">
                      <a:solidFill>
                        <a:srgbClr val="FFFFFF"/>
                      </a:solidFill>
                    </a:endParaRPr>
                  </a:p>
                </p:txBody>
              </p:sp>
              <p:pic>
                <p:nvPicPr>
                  <p:cNvPr id="567" name="Picture 566" descr="bucket.jpg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 l="17241" r="17673" b="9914"/>
                  <a:stretch>
                    <a:fillRect/>
                  </a:stretch>
                </p:blipFill>
                <p:spPr>
                  <a:xfrm>
                    <a:off x="5108189" y="3579014"/>
                    <a:ext cx="323446" cy="447683"/>
                  </a:xfrm>
                  <a:prstGeom prst="rect">
                    <a:avLst/>
                  </a:prstGeom>
                </p:spPr>
              </p:pic>
              <p:sp>
                <p:nvSpPr>
                  <p:cNvPr id="568" name="TextBox 567"/>
                  <p:cNvSpPr txBox="1"/>
                  <p:nvPr/>
                </p:nvSpPr>
                <p:spPr>
                  <a:xfrm>
                    <a:off x="5120086" y="3688722"/>
                    <a:ext cx="29848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1600" b="1" dirty="0" smtClean="0">
                        <a:solidFill>
                          <a:srgbClr val="FFFFFF"/>
                        </a:solidFill>
                        <a:latin typeface="+mn-lt"/>
                        <a:ea typeface="+mn-ea"/>
                      </a:rPr>
                      <a:t>2</a:t>
                    </a:r>
                    <a:endParaRPr lang="en-US" sz="1600" dirty="0" smtClean="0">
                      <a:solidFill>
                        <a:srgbClr val="FFFFFF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  <p:sp>
              <p:nvSpPr>
                <p:cNvPr id="565" name="5-Point Star 564"/>
                <p:cNvSpPr/>
                <p:nvPr/>
              </p:nvSpPr>
              <p:spPr bwMode="auto">
                <a:xfrm>
                  <a:off x="4382711" y="3354889"/>
                  <a:ext cx="179931" cy="179930"/>
                </a:xfrm>
                <a:prstGeom prst="star5">
                  <a:avLst/>
                </a:prstGeom>
                <a:solidFill>
                  <a:srgbClr val="FFFF00"/>
                </a:solidFill>
                <a:ln w="3175">
                  <a:solidFill>
                    <a:schemeClr val="accent3"/>
                  </a:solidFill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533" name="Group 345"/>
              <p:cNvGrpSpPr/>
              <p:nvPr/>
            </p:nvGrpSpPr>
            <p:grpSpPr>
              <a:xfrm>
                <a:off x="1367727" y="3269451"/>
                <a:ext cx="323446" cy="448262"/>
                <a:chOff x="1367727" y="3269451"/>
                <a:chExt cx="323446" cy="448262"/>
              </a:xfrm>
            </p:grpSpPr>
            <p:grpSp>
              <p:nvGrpSpPr>
                <p:cNvPr id="559" name="Group 814"/>
                <p:cNvGrpSpPr/>
                <p:nvPr/>
              </p:nvGrpSpPr>
              <p:grpSpPr>
                <a:xfrm>
                  <a:off x="1367727" y="3269451"/>
                  <a:ext cx="323446" cy="448262"/>
                  <a:chOff x="5108189" y="3579014"/>
                  <a:chExt cx="323446" cy="448262"/>
                </a:xfrm>
              </p:grpSpPr>
              <p:sp>
                <p:nvSpPr>
                  <p:cNvPr id="561" name="Oval 560"/>
                  <p:cNvSpPr/>
                  <p:nvPr/>
                </p:nvSpPr>
                <p:spPr bwMode="auto">
                  <a:xfrm>
                    <a:off x="5122068" y="3630660"/>
                    <a:ext cx="297672" cy="105511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noFill/>
                    <a:round/>
                    <a:headEnd/>
                    <a:tailEnd/>
                  </a:ln>
                </p:spPr>
                <p:txBody>
                  <a:bodyPr wrap="none" lIns="0" tIns="0" rIns="0" bIns="0" rtlCol="0" anchor="ctr"/>
                  <a:lstStyle/>
                  <a:p>
                    <a:pPr marL="0" marR="0" indent="0" algn="ctr" defTabSz="914400" eaLnBrk="1" latinLnBrk="0" hangingPunct="1">
                      <a:lnSpc>
                        <a:spcPct val="100000"/>
                      </a:lnSpc>
                      <a:buClrTx/>
                      <a:buSzTx/>
                      <a:buFontTx/>
                      <a:buNone/>
                      <a:tabLst/>
                    </a:pPr>
                    <a:endParaRPr lang="en-US" sz="1800" dirty="0" err="1" smtClean="0">
                      <a:solidFill>
                        <a:srgbClr val="FFFFFF"/>
                      </a:solidFill>
                    </a:endParaRPr>
                  </a:p>
                </p:txBody>
              </p:sp>
              <p:pic>
                <p:nvPicPr>
                  <p:cNvPr id="562" name="Picture 561" descr="bucket.jpg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 l="17241" r="17673" b="9914"/>
                  <a:stretch>
                    <a:fillRect/>
                  </a:stretch>
                </p:blipFill>
                <p:spPr>
                  <a:xfrm>
                    <a:off x="5108189" y="3579014"/>
                    <a:ext cx="323446" cy="447683"/>
                  </a:xfrm>
                  <a:prstGeom prst="rect">
                    <a:avLst/>
                  </a:prstGeom>
                </p:spPr>
              </p:pic>
              <p:sp>
                <p:nvSpPr>
                  <p:cNvPr id="563" name="TextBox 562"/>
                  <p:cNvSpPr txBox="1"/>
                  <p:nvPr/>
                </p:nvSpPr>
                <p:spPr>
                  <a:xfrm>
                    <a:off x="5120086" y="3688722"/>
                    <a:ext cx="29848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1600" b="1" dirty="0" smtClean="0">
                        <a:solidFill>
                          <a:srgbClr val="FFFFFF"/>
                        </a:solidFill>
                        <a:latin typeface="+mn-lt"/>
                        <a:ea typeface="+mn-ea"/>
                      </a:rPr>
                      <a:t>6</a:t>
                    </a:r>
                    <a:endParaRPr lang="en-US" sz="1600" dirty="0" smtClean="0">
                      <a:solidFill>
                        <a:srgbClr val="FFFFFF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  <p:sp>
              <p:nvSpPr>
                <p:cNvPr id="560" name="5-Point Star 559"/>
                <p:cNvSpPr/>
                <p:nvPr/>
              </p:nvSpPr>
              <p:spPr bwMode="auto">
                <a:xfrm>
                  <a:off x="1499811" y="3354889"/>
                  <a:ext cx="179931" cy="179930"/>
                </a:xfrm>
                <a:prstGeom prst="star5">
                  <a:avLst/>
                </a:prstGeom>
                <a:solidFill>
                  <a:srgbClr val="FFFF00"/>
                </a:solidFill>
                <a:ln w="3175">
                  <a:solidFill>
                    <a:schemeClr val="accent3"/>
                  </a:solidFill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534" name="Group 814" descr="Custom:  Group 814"/>
              <p:cNvGrpSpPr/>
              <p:nvPr/>
            </p:nvGrpSpPr>
            <p:grpSpPr>
              <a:xfrm>
                <a:off x="6822394" y="3282145"/>
                <a:ext cx="323446" cy="448262"/>
                <a:chOff x="5108189" y="3579014"/>
                <a:chExt cx="323446" cy="448262"/>
              </a:xfrm>
            </p:grpSpPr>
            <p:sp>
              <p:nvSpPr>
                <p:cNvPr id="556" name="Oval 555"/>
                <p:cNvSpPr/>
                <p:nvPr/>
              </p:nvSpPr>
              <p:spPr bwMode="auto">
                <a:xfrm>
                  <a:off x="5122068" y="3630660"/>
                  <a:ext cx="297672" cy="10551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557" name="Picture 556" descr="bucket.jpg"/>
                <p:cNvPicPr>
                  <a:picLocks noChangeAspect="1"/>
                </p:cNvPicPr>
                <p:nvPr/>
              </p:nvPicPr>
              <p:blipFill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7241" r="17673" b="9914"/>
                <a:stretch>
                  <a:fillRect/>
                </a:stretch>
              </p:blipFill>
              <p:spPr>
                <a:xfrm>
                  <a:off x="5108189" y="3579014"/>
                  <a:ext cx="323446" cy="447683"/>
                </a:xfrm>
                <a:prstGeom prst="rect">
                  <a:avLst/>
                </a:prstGeom>
              </p:spPr>
            </p:pic>
            <p:sp>
              <p:nvSpPr>
                <p:cNvPr id="558" name="TextBox 557"/>
                <p:cNvSpPr txBox="1"/>
                <p:nvPr/>
              </p:nvSpPr>
              <p:spPr>
                <a:xfrm>
                  <a:off x="5120086" y="3688722"/>
                  <a:ext cx="29848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b="1" dirty="0" smtClean="0">
                      <a:solidFill>
                        <a:srgbClr val="FFFFFF"/>
                      </a:solidFill>
                      <a:latin typeface="+mn-lt"/>
                      <a:ea typeface="+mn-ea"/>
                    </a:rPr>
                    <a:t>6</a:t>
                  </a:r>
                  <a:endParaRPr lang="en-US" sz="1600" dirty="0" smtClean="0">
                    <a:solidFill>
                      <a:srgbClr val="FFFFFF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535" name="Group 742" descr="Custom:  Group 742"/>
              <p:cNvGrpSpPr/>
              <p:nvPr/>
            </p:nvGrpSpPr>
            <p:grpSpPr>
              <a:xfrm>
                <a:off x="7139488" y="3282153"/>
                <a:ext cx="323446" cy="448262"/>
                <a:chOff x="3596100" y="3259926"/>
                <a:chExt cx="323446" cy="448262"/>
              </a:xfrm>
            </p:grpSpPr>
            <p:sp>
              <p:nvSpPr>
                <p:cNvPr id="553" name="Oval 552"/>
                <p:cNvSpPr/>
                <p:nvPr/>
              </p:nvSpPr>
              <p:spPr bwMode="auto">
                <a:xfrm>
                  <a:off x="3609979" y="3311572"/>
                  <a:ext cx="297672" cy="10551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554" name="Picture 553" descr="bucket.jpg"/>
                <p:cNvPicPr>
                  <a:picLocks noChangeAspect="1"/>
                </p:cNvPicPr>
                <p:nvPr/>
              </p:nvPicPr>
              <p:blipFill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7241" r="17673" b="9914"/>
                <a:stretch>
                  <a:fillRect/>
                </a:stretch>
              </p:blipFill>
              <p:spPr>
                <a:xfrm>
                  <a:off x="3596100" y="3259926"/>
                  <a:ext cx="323446" cy="447683"/>
                </a:xfrm>
                <a:prstGeom prst="rect">
                  <a:avLst/>
                </a:prstGeom>
              </p:spPr>
            </p:pic>
            <p:sp>
              <p:nvSpPr>
                <p:cNvPr id="555" name="TextBox 554"/>
                <p:cNvSpPr txBox="1"/>
                <p:nvPr/>
              </p:nvSpPr>
              <p:spPr>
                <a:xfrm>
                  <a:off x="3607997" y="3369634"/>
                  <a:ext cx="29848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b="1" dirty="0" smtClean="0">
                      <a:solidFill>
                        <a:srgbClr val="FFFFFF"/>
                      </a:solidFill>
                      <a:latin typeface="+mn-lt"/>
                      <a:ea typeface="+mn-ea"/>
                    </a:rPr>
                    <a:t>3</a:t>
                  </a:r>
                  <a:endParaRPr lang="en-US" sz="1600" dirty="0" smtClean="0">
                    <a:solidFill>
                      <a:srgbClr val="FFFFFF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536" name="Group 809" descr="Custom:  Group 809"/>
              <p:cNvGrpSpPr/>
              <p:nvPr/>
            </p:nvGrpSpPr>
            <p:grpSpPr>
              <a:xfrm>
                <a:off x="6492653" y="3267834"/>
                <a:ext cx="323446" cy="448262"/>
                <a:chOff x="5108189" y="3579014"/>
                <a:chExt cx="323446" cy="448262"/>
              </a:xfrm>
            </p:grpSpPr>
            <p:sp>
              <p:nvSpPr>
                <p:cNvPr id="549" name="Oval 548"/>
                <p:cNvSpPr/>
                <p:nvPr/>
              </p:nvSpPr>
              <p:spPr bwMode="auto">
                <a:xfrm>
                  <a:off x="5122068" y="3630660"/>
                  <a:ext cx="297672" cy="10551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550" name="Picture 549" descr="bucket.jpg"/>
                <p:cNvPicPr>
                  <a:picLocks noChangeAspect="1"/>
                </p:cNvPicPr>
                <p:nvPr/>
              </p:nvPicPr>
              <p:blipFill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7241" r="17673" b="9914"/>
                <a:stretch>
                  <a:fillRect/>
                </a:stretch>
              </p:blipFill>
              <p:spPr>
                <a:xfrm>
                  <a:off x="5108189" y="3579014"/>
                  <a:ext cx="323446" cy="447683"/>
                </a:xfrm>
                <a:prstGeom prst="rect">
                  <a:avLst/>
                </a:prstGeom>
              </p:spPr>
            </p:pic>
            <p:sp>
              <p:nvSpPr>
                <p:cNvPr id="551" name="TextBox 550"/>
                <p:cNvSpPr txBox="1"/>
                <p:nvPr/>
              </p:nvSpPr>
              <p:spPr>
                <a:xfrm>
                  <a:off x="5120086" y="3688722"/>
                  <a:ext cx="29848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b="1" dirty="0" smtClean="0">
                      <a:solidFill>
                        <a:srgbClr val="FFFFFF"/>
                      </a:solidFill>
                      <a:latin typeface="+mn-lt"/>
                      <a:ea typeface="+mn-ea"/>
                    </a:rPr>
                    <a:t>5</a:t>
                  </a:r>
                  <a:endParaRPr lang="en-US" sz="1600" dirty="0" smtClean="0">
                    <a:solidFill>
                      <a:srgbClr val="FFFF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552" name="5-Point Star 551"/>
                <p:cNvSpPr/>
                <p:nvPr/>
              </p:nvSpPr>
              <p:spPr bwMode="auto">
                <a:xfrm>
                  <a:off x="5238370" y="3664452"/>
                  <a:ext cx="179931" cy="179930"/>
                </a:xfrm>
                <a:prstGeom prst="star5">
                  <a:avLst/>
                </a:prstGeom>
                <a:solidFill>
                  <a:srgbClr val="FFFF00"/>
                </a:solidFill>
                <a:ln w="3175">
                  <a:solidFill>
                    <a:schemeClr val="accent3"/>
                  </a:solidFill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537" name="Group 819" descr="Left:  Group 819"/>
              <p:cNvGrpSpPr/>
              <p:nvPr/>
            </p:nvGrpSpPr>
            <p:grpSpPr>
              <a:xfrm>
                <a:off x="1694145" y="3278137"/>
                <a:ext cx="323446" cy="448262"/>
                <a:chOff x="5108189" y="3579014"/>
                <a:chExt cx="323446" cy="448262"/>
              </a:xfrm>
            </p:grpSpPr>
            <p:sp>
              <p:nvSpPr>
                <p:cNvPr id="546" name="Oval 545"/>
                <p:cNvSpPr/>
                <p:nvPr/>
              </p:nvSpPr>
              <p:spPr bwMode="auto">
                <a:xfrm>
                  <a:off x="5122068" y="3630660"/>
                  <a:ext cx="297672" cy="10551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547" name="Picture 546" descr="bucket.jpg"/>
                <p:cNvPicPr>
                  <a:picLocks noChangeAspect="1"/>
                </p:cNvPicPr>
                <p:nvPr/>
              </p:nvPicPr>
              <p:blipFill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7241" r="17673" b="9914"/>
                <a:stretch>
                  <a:fillRect/>
                </a:stretch>
              </p:blipFill>
              <p:spPr>
                <a:xfrm>
                  <a:off x="5108189" y="3579014"/>
                  <a:ext cx="323446" cy="447683"/>
                </a:xfrm>
                <a:prstGeom prst="rect">
                  <a:avLst/>
                </a:prstGeom>
              </p:spPr>
            </p:pic>
            <p:sp>
              <p:nvSpPr>
                <p:cNvPr id="548" name="TextBox 547"/>
                <p:cNvSpPr txBox="1"/>
                <p:nvPr/>
              </p:nvSpPr>
              <p:spPr>
                <a:xfrm>
                  <a:off x="5120086" y="3688722"/>
                  <a:ext cx="29848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b="1" dirty="0" smtClean="0">
                      <a:solidFill>
                        <a:srgbClr val="FFFFFF"/>
                      </a:solidFill>
                      <a:latin typeface="+mn-lt"/>
                      <a:ea typeface="+mn-ea"/>
                    </a:rPr>
                    <a:t>4</a:t>
                  </a:r>
                  <a:endParaRPr lang="en-US" sz="1600" dirty="0" smtClean="0">
                    <a:solidFill>
                      <a:srgbClr val="FFFFFF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538" name="Group 747" descr="Left:  Group 747"/>
              <p:cNvGrpSpPr/>
              <p:nvPr/>
            </p:nvGrpSpPr>
            <p:grpSpPr>
              <a:xfrm>
                <a:off x="2015903" y="3282141"/>
                <a:ext cx="323446" cy="448262"/>
                <a:chOff x="5108189" y="3579014"/>
                <a:chExt cx="323446" cy="448262"/>
              </a:xfrm>
            </p:grpSpPr>
            <p:sp>
              <p:nvSpPr>
                <p:cNvPr id="543" name="Oval 542"/>
                <p:cNvSpPr/>
                <p:nvPr/>
              </p:nvSpPr>
              <p:spPr bwMode="auto">
                <a:xfrm>
                  <a:off x="5122068" y="3630660"/>
                  <a:ext cx="297672" cy="10551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544" name="Picture 543" descr="bucket.jpg"/>
                <p:cNvPicPr>
                  <a:picLocks noChangeAspect="1"/>
                </p:cNvPicPr>
                <p:nvPr/>
              </p:nvPicPr>
              <p:blipFill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7241" r="17673" b="9914"/>
                <a:stretch>
                  <a:fillRect/>
                </a:stretch>
              </p:blipFill>
              <p:spPr>
                <a:xfrm>
                  <a:off x="5108189" y="3579014"/>
                  <a:ext cx="323446" cy="447683"/>
                </a:xfrm>
                <a:prstGeom prst="rect">
                  <a:avLst/>
                </a:prstGeom>
              </p:spPr>
            </p:pic>
            <p:sp>
              <p:nvSpPr>
                <p:cNvPr id="545" name="TextBox 544"/>
                <p:cNvSpPr txBox="1"/>
                <p:nvPr/>
              </p:nvSpPr>
              <p:spPr>
                <a:xfrm>
                  <a:off x="5120086" y="3688722"/>
                  <a:ext cx="29848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b="1" dirty="0" smtClean="0">
                      <a:solidFill>
                        <a:srgbClr val="FFFFFF"/>
                      </a:solidFill>
                      <a:latin typeface="+mn-lt"/>
                      <a:ea typeface="+mn-ea"/>
                    </a:rPr>
                    <a:t>2</a:t>
                  </a:r>
                  <a:endParaRPr lang="en-US" sz="1600" dirty="0" smtClean="0">
                    <a:solidFill>
                      <a:srgbClr val="FFFFFF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539" name="Group 809" descr="Left:  Group 809"/>
              <p:cNvGrpSpPr/>
              <p:nvPr/>
            </p:nvGrpSpPr>
            <p:grpSpPr>
              <a:xfrm>
                <a:off x="4574974" y="3275815"/>
                <a:ext cx="323446" cy="448262"/>
                <a:chOff x="5108189" y="3579014"/>
                <a:chExt cx="323446" cy="448262"/>
              </a:xfrm>
            </p:grpSpPr>
            <p:sp>
              <p:nvSpPr>
                <p:cNvPr id="540" name="Oval 539"/>
                <p:cNvSpPr/>
                <p:nvPr/>
              </p:nvSpPr>
              <p:spPr bwMode="auto">
                <a:xfrm>
                  <a:off x="5122068" y="3630660"/>
                  <a:ext cx="297672" cy="10551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541" name="Picture 540" descr="bucket.jpg"/>
                <p:cNvPicPr>
                  <a:picLocks noChangeAspect="1"/>
                </p:cNvPicPr>
                <p:nvPr/>
              </p:nvPicPr>
              <p:blipFill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7241" r="17673" b="9914"/>
                <a:stretch>
                  <a:fillRect/>
                </a:stretch>
              </p:blipFill>
              <p:spPr>
                <a:xfrm>
                  <a:off x="5108189" y="3579014"/>
                  <a:ext cx="323446" cy="447683"/>
                </a:xfrm>
                <a:prstGeom prst="rect">
                  <a:avLst/>
                </a:prstGeom>
              </p:spPr>
            </p:pic>
            <p:sp>
              <p:nvSpPr>
                <p:cNvPr id="542" name="TextBox 541"/>
                <p:cNvSpPr txBox="1"/>
                <p:nvPr/>
              </p:nvSpPr>
              <p:spPr>
                <a:xfrm>
                  <a:off x="5120086" y="3688722"/>
                  <a:ext cx="29848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b="1" dirty="0" smtClean="0">
                      <a:solidFill>
                        <a:srgbClr val="FFFFFF"/>
                      </a:solidFill>
                      <a:latin typeface="+mn-lt"/>
                      <a:ea typeface="+mn-ea"/>
                    </a:rPr>
                    <a:t>5</a:t>
                  </a:r>
                  <a:endParaRPr lang="en-US" sz="1600" dirty="0" smtClean="0">
                    <a:solidFill>
                      <a:srgbClr val="FFFFFF"/>
                    </a:solidFill>
                    <a:latin typeface="+mn-lt"/>
                    <a:ea typeface="+mn-ea"/>
                  </a:endParaRPr>
                </a:p>
              </p:txBody>
            </p:sp>
          </p:grpSp>
        </p:grpSp>
      </p:grpSp>
      <p:pic>
        <p:nvPicPr>
          <p:cNvPr id="270" name="Picture 269" descr="journal_icon.jpg"/>
          <p:cNvPicPr>
            <a:picLocks noChangeAspect="1"/>
          </p:cNvPicPr>
          <p:nvPr/>
        </p:nvPicPr>
        <p:blipFill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5433" y="3724275"/>
            <a:ext cx="629179" cy="690562"/>
          </a:xfrm>
          <a:prstGeom prst="rect">
            <a:avLst/>
          </a:prstGeom>
        </p:spPr>
      </p:pic>
      <p:pic>
        <p:nvPicPr>
          <p:cNvPr id="271" name="Picture 270" descr="journal_icon.jpg"/>
          <p:cNvPicPr>
            <a:picLocks noChangeAspect="1"/>
          </p:cNvPicPr>
          <p:nvPr/>
        </p:nvPicPr>
        <p:blipFill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57183" y="3724275"/>
            <a:ext cx="629179" cy="690562"/>
          </a:xfrm>
          <a:prstGeom prst="rect">
            <a:avLst/>
          </a:prstGeom>
        </p:spPr>
      </p:pic>
      <p:pic>
        <p:nvPicPr>
          <p:cNvPr id="272" name="Picture 271" descr="journal_icon.jpg"/>
          <p:cNvPicPr>
            <a:picLocks noChangeAspect="1"/>
          </p:cNvPicPr>
          <p:nvPr/>
        </p:nvPicPr>
        <p:blipFill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38458" y="3724275"/>
            <a:ext cx="629179" cy="690562"/>
          </a:xfrm>
          <a:prstGeom prst="rect">
            <a:avLst/>
          </a:prstGeom>
        </p:spPr>
      </p:pic>
      <p:sp>
        <p:nvSpPr>
          <p:cNvPr id="603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Parallel, Shared Nothing Persistence</a:t>
            </a:r>
            <a:endParaRPr lang="en-US" dirty="0"/>
          </a:p>
        </p:txBody>
      </p:sp>
      <p:grpSp>
        <p:nvGrpSpPr>
          <p:cNvPr id="605" name="Group 604"/>
          <p:cNvGrpSpPr/>
          <p:nvPr/>
        </p:nvGrpSpPr>
        <p:grpSpPr>
          <a:xfrm>
            <a:off x="2555371" y="3729544"/>
            <a:ext cx="5837022" cy="414606"/>
            <a:chOff x="2555371" y="3729544"/>
            <a:chExt cx="5837022" cy="414606"/>
          </a:xfrm>
        </p:grpSpPr>
        <p:sp>
          <p:nvSpPr>
            <p:cNvPr id="307" name="Oval 306"/>
            <p:cNvSpPr/>
            <p:nvPr/>
          </p:nvSpPr>
          <p:spPr bwMode="auto">
            <a:xfrm>
              <a:off x="7949504" y="4106435"/>
              <a:ext cx="69143" cy="37715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000000"/>
                </a:solidFill>
              </a:endParaRPr>
            </a:p>
          </p:txBody>
        </p:sp>
        <p:sp>
          <p:nvSpPr>
            <p:cNvPr id="303" name="Oval 302"/>
            <p:cNvSpPr/>
            <p:nvPr/>
          </p:nvSpPr>
          <p:spPr bwMode="auto">
            <a:xfrm>
              <a:off x="7662457" y="4106435"/>
              <a:ext cx="69143" cy="37715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000000"/>
                </a:solidFill>
              </a:endParaRPr>
            </a:p>
          </p:txBody>
        </p:sp>
        <p:sp>
          <p:nvSpPr>
            <p:cNvPr id="337" name="TextBox 336"/>
            <p:cNvSpPr txBox="1"/>
            <p:nvPr/>
          </p:nvSpPr>
          <p:spPr>
            <a:xfrm>
              <a:off x="2555371" y="3762889"/>
              <a:ext cx="254899" cy="2365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b="1" dirty="0" smtClean="0">
                  <a:solidFill>
                    <a:srgbClr val="000000"/>
                  </a:solidFill>
                  <a:latin typeface="+mn-lt"/>
                  <a:ea typeface="+mn-ea"/>
                </a:rPr>
                <a:t>1</a:t>
              </a:r>
              <a:endParaRPr lang="en-US" sz="900" dirty="0" smtClean="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335" name="5-Point Star 334"/>
            <p:cNvSpPr/>
            <p:nvPr/>
          </p:nvSpPr>
          <p:spPr bwMode="auto">
            <a:xfrm>
              <a:off x="2659807" y="3729544"/>
              <a:ext cx="137072" cy="137072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000" dirty="0" err="1" smtClean="0">
                <a:solidFill>
                  <a:srgbClr val="000000"/>
                </a:solidFill>
              </a:endParaRPr>
            </a:p>
          </p:txBody>
        </p:sp>
        <p:sp>
          <p:nvSpPr>
            <p:cNvPr id="333" name="TextBox 332"/>
            <p:cNvSpPr txBox="1"/>
            <p:nvPr/>
          </p:nvSpPr>
          <p:spPr>
            <a:xfrm>
              <a:off x="2886196" y="3762889"/>
              <a:ext cx="28084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b="1" dirty="0" smtClean="0">
                  <a:solidFill>
                    <a:srgbClr val="000000"/>
                  </a:solidFill>
                  <a:latin typeface="+mn-lt"/>
                  <a:ea typeface="+mn-ea"/>
                </a:rPr>
                <a:t>,6</a:t>
              </a:r>
              <a:endParaRPr lang="en-US" sz="900" dirty="0" smtClean="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331" name="5-Point Star 330"/>
            <p:cNvSpPr/>
            <p:nvPr/>
          </p:nvSpPr>
          <p:spPr bwMode="auto">
            <a:xfrm>
              <a:off x="3028733" y="3729544"/>
              <a:ext cx="137072" cy="137072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000" dirty="0" err="1" smtClean="0">
                <a:solidFill>
                  <a:srgbClr val="000000"/>
                </a:solidFill>
              </a:endParaRPr>
            </a:p>
          </p:txBody>
        </p:sp>
        <p:sp>
          <p:nvSpPr>
            <p:cNvPr id="329" name="TextBox 328"/>
            <p:cNvSpPr txBox="1"/>
            <p:nvPr/>
          </p:nvSpPr>
          <p:spPr>
            <a:xfrm>
              <a:off x="2783726" y="3765182"/>
              <a:ext cx="28084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b="1" dirty="0" smtClean="0">
                  <a:solidFill>
                    <a:srgbClr val="000000"/>
                  </a:solidFill>
                  <a:latin typeface="+mn-lt"/>
                  <a:ea typeface="+mn-ea"/>
                </a:rPr>
                <a:t>,4</a:t>
              </a:r>
              <a:endParaRPr lang="en-US" sz="900" dirty="0" smtClean="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325" name="TextBox 324"/>
            <p:cNvSpPr txBox="1"/>
            <p:nvPr/>
          </p:nvSpPr>
          <p:spPr>
            <a:xfrm>
              <a:off x="2675208" y="3766775"/>
              <a:ext cx="28084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b="1" dirty="0" smtClean="0">
                  <a:solidFill>
                    <a:srgbClr val="000000"/>
                  </a:solidFill>
                  <a:latin typeface="+mn-lt"/>
                  <a:ea typeface="+mn-ea"/>
                </a:rPr>
                <a:t>,2</a:t>
              </a:r>
              <a:endParaRPr lang="en-US" sz="900" dirty="0" smtClean="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grpSp>
          <p:nvGrpSpPr>
            <p:cNvPr id="434" name="Group 433"/>
            <p:cNvGrpSpPr/>
            <p:nvPr/>
          </p:nvGrpSpPr>
          <p:grpSpPr>
            <a:xfrm>
              <a:off x="7940665" y="3751772"/>
              <a:ext cx="301686" cy="276906"/>
              <a:chOff x="7642215" y="3745422"/>
              <a:chExt cx="301686" cy="276906"/>
            </a:xfrm>
          </p:grpSpPr>
          <p:sp>
            <p:nvSpPr>
              <p:cNvPr id="317" name="TextBox 316"/>
              <p:cNvSpPr txBox="1"/>
              <p:nvPr/>
            </p:nvSpPr>
            <p:spPr>
              <a:xfrm>
                <a:off x="7642215" y="3760718"/>
                <a:ext cx="30168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100" b="1" dirty="0" smtClean="0">
                    <a:solidFill>
                      <a:srgbClr val="000000"/>
                    </a:solidFill>
                    <a:latin typeface="+mn-lt"/>
                    <a:ea typeface="+mn-ea"/>
                  </a:rPr>
                  <a:t>,5</a:t>
                </a:r>
                <a:endParaRPr lang="en-US" sz="1100" dirty="0" smtClean="0">
                  <a:solidFill>
                    <a:srgbClr val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15" name="5-Point Star 314"/>
              <p:cNvSpPr/>
              <p:nvPr/>
            </p:nvSpPr>
            <p:spPr bwMode="auto">
              <a:xfrm>
                <a:off x="7796758" y="3745422"/>
                <a:ext cx="132000" cy="132001"/>
              </a:xfrm>
              <a:prstGeom prst="star5">
                <a:avLst/>
              </a:prstGeom>
              <a:solidFill>
                <a:srgbClr val="FFFF00"/>
              </a:solidFill>
              <a:ln w="317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32" name="Group 431"/>
            <p:cNvGrpSpPr/>
            <p:nvPr/>
          </p:nvGrpSpPr>
          <p:grpSpPr>
            <a:xfrm>
              <a:off x="7800164" y="3748597"/>
              <a:ext cx="301686" cy="276906"/>
              <a:chOff x="7977964" y="3745422"/>
              <a:chExt cx="301686" cy="276906"/>
            </a:xfrm>
          </p:grpSpPr>
          <p:sp>
            <p:nvSpPr>
              <p:cNvPr id="313" name="TextBox 312"/>
              <p:cNvSpPr txBox="1"/>
              <p:nvPr/>
            </p:nvSpPr>
            <p:spPr>
              <a:xfrm>
                <a:off x="7977964" y="3760718"/>
                <a:ext cx="30168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100" b="1" dirty="0" smtClean="0">
                    <a:solidFill>
                      <a:srgbClr val="000000"/>
                    </a:solidFill>
                    <a:latin typeface="+mn-lt"/>
                    <a:ea typeface="+mn-ea"/>
                  </a:rPr>
                  <a:t>,4</a:t>
                </a:r>
                <a:endParaRPr lang="en-US" sz="1100" dirty="0" smtClean="0">
                  <a:solidFill>
                    <a:srgbClr val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11" name="5-Point Star 310"/>
              <p:cNvSpPr/>
              <p:nvPr/>
            </p:nvSpPr>
            <p:spPr bwMode="auto">
              <a:xfrm>
                <a:off x="8119810" y="3745422"/>
                <a:ext cx="132000" cy="132001"/>
              </a:xfrm>
              <a:prstGeom prst="star5">
                <a:avLst/>
              </a:prstGeom>
              <a:solidFill>
                <a:srgbClr val="FFFF00"/>
              </a:solidFill>
              <a:ln w="317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309" name="TextBox 308"/>
            <p:cNvSpPr txBox="1"/>
            <p:nvPr/>
          </p:nvSpPr>
          <p:spPr>
            <a:xfrm>
              <a:off x="8090707" y="3763140"/>
              <a:ext cx="30168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b="1" dirty="0" smtClean="0">
                  <a:solidFill>
                    <a:srgbClr val="000000"/>
                  </a:solidFill>
                  <a:latin typeface="+mn-lt"/>
                  <a:ea typeface="+mn-ea"/>
                </a:rPr>
                <a:t>,6</a:t>
              </a:r>
              <a:endParaRPr lang="en-US" sz="1100" dirty="0" smtClean="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305" name="TextBox 304"/>
            <p:cNvSpPr txBox="1"/>
            <p:nvPr/>
          </p:nvSpPr>
          <p:spPr>
            <a:xfrm>
              <a:off x="7684736" y="3759965"/>
              <a:ext cx="30168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b="1" dirty="0" smtClean="0">
                  <a:solidFill>
                    <a:srgbClr val="000000"/>
                  </a:solidFill>
                  <a:latin typeface="+mn-lt"/>
                  <a:ea typeface="+mn-ea"/>
                </a:rPr>
                <a:t> 3</a:t>
              </a:r>
              <a:endParaRPr lang="en-US" sz="1100" dirty="0" smtClean="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grpSp>
          <p:nvGrpSpPr>
            <p:cNvPr id="430" name="Group 429"/>
            <p:cNvGrpSpPr/>
            <p:nvPr/>
          </p:nvGrpSpPr>
          <p:grpSpPr>
            <a:xfrm>
              <a:off x="5321300" y="3735896"/>
              <a:ext cx="301686" cy="286528"/>
              <a:chOff x="5114925" y="3735896"/>
              <a:chExt cx="301686" cy="286528"/>
            </a:xfrm>
          </p:grpSpPr>
          <p:sp>
            <p:nvSpPr>
              <p:cNvPr id="297" name="TextBox 296"/>
              <p:cNvSpPr txBox="1"/>
              <p:nvPr/>
            </p:nvSpPr>
            <p:spPr>
              <a:xfrm>
                <a:off x="5114925" y="3760814"/>
                <a:ext cx="30168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100" b="1" dirty="0" smtClean="0">
                    <a:solidFill>
                      <a:srgbClr val="000000"/>
                    </a:solidFill>
                    <a:latin typeface="+mn-lt"/>
                    <a:ea typeface="+mn-ea"/>
                  </a:rPr>
                  <a:t>,3</a:t>
                </a:r>
                <a:endParaRPr lang="en-US" sz="1100" dirty="0" smtClean="0">
                  <a:solidFill>
                    <a:srgbClr val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95" name="5-Point Star 294"/>
              <p:cNvSpPr/>
              <p:nvPr/>
            </p:nvSpPr>
            <p:spPr bwMode="auto">
              <a:xfrm>
                <a:off x="5253768" y="3735896"/>
                <a:ext cx="132225" cy="132225"/>
              </a:xfrm>
              <a:prstGeom prst="star5">
                <a:avLst/>
              </a:prstGeom>
              <a:solidFill>
                <a:srgbClr val="FFFF00"/>
              </a:solidFill>
              <a:ln w="317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31" name="Group 430"/>
            <p:cNvGrpSpPr/>
            <p:nvPr/>
          </p:nvGrpSpPr>
          <p:grpSpPr>
            <a:xfrm>
              <a:off x="5168588" y="3735896"/>
              <a:ext cx="301686" cy="286528"/>
              <a:chOff x="5400363" y="3735896"/>
              <a:chExt cx="301686" cy="286528"/>
            </a:xfrm>
          </p:grpSpPr>
          <p:sp>
            <p:nvSpPr>
              <p:cNvPr id="293" name="TextBox 292"/>
              <p:cNvSpPr txBox="1"/>
              <p:nvPr/>
            </p:nvSpPr>
            <p:spPr>
              <a:xfrm>
                <a:off x="5400363" y="3760814"/>
                <a:ext cx="30168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100" b="1" dirty="0" smtClean="0">
                    <a:solidFill>
                      <a:srgbClr val="000000"/>
                    </a:solidFill>
                    <a:latin typeface="+mn-lt"/>
                    <a:ea typeface="+mn-ea"/>
                  </a:rPr>
                  <a:t>,2</a:t>
                </a:r>
                <a:endParaRPr lang="en-US" sz="1100" dirty="0" smtClean="0">
                  <a:solidFill>
                    <a:srgbClr val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91" name="5-Point Star 290"/>
              <p:cNvSpPr/>
              <p:nvPr/>
            </p:nvSpPr>
            <p:spPr bwMode="auto">
              <a:xfrm>
                <a:off x="5532856" y="3735896"/>
                <a:ext cx="132225" cy="132225"/>
              </a:xfrm>
              <a:prstGeom prst="star5">
                <a:avLst/>
              </a:prstGeom>
              <a:solidFill>
                <a:srgbClr val="FFFF00"/>
              </a:solidFill>
              <a:ln w="317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89" name="TextBox 288"/>
            <p:cNvSpPr txBox="1"/>
            <p:nvPr/>
          </p:nvSpPr>
          <p:spPr>
            <a:xfrm>
              <a:off x="5091268" y="3757543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b="1" dirty="0" smtClean="0">
                  <a:solidFill>
                    <a:srgbClr val="000000"/>
                  </a:solidFill>
                  <a:latin typeface="+mn-lt"/>
                  <a:ea typeface="+mn-ea"/>
                </a:rPr>
                <a:t>1</a:t>
              </a:r>
              <a:endParaRPr lang="en-US" sz="1100" dirty="0" smtClean="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285" name="TextBox 284"/>
            <p:cNvSpPr txBox="1"/>
            <p:nvPr/>
          </p:nvSpPr>
          <p:spPr>
            <a:xfrm>
              <a:off x="5472843" y="3756025"/>
              <a:ext cx="30168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b="1" dirty="0" smtClean="0">
                  <a:solidFill>
                    <a:srgbClr val="000000"/>
                  </a:solidFill>
                  <a:latin typeface="+mn-lt"/>
                  <a:ea typeface="+mn-ea"/>
                </a:rPr>
                <a:t>,5</a:t>
              </a:r>
              <a:endParaRPr lang="en-US" sz="1100" dirty="0" smtClean="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344" name="Picture 343" descr="folders.jpg"/>
          <p:cNvPicPr>
            <a:picLocks noChangeAspect="1"/>
          </p:cNvPicPr>
          <p:nvPr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10501" y="824706"/>
            <a:ext cx="695324" cy="521493"/>
          </a:xfrm>
          <a:prstGeom prst="rect">
            <a:avLst/>
          </a:prstGeom>
        </p:spPr>
      </p:pic>
      <p:pic>
        <p:nvPicPr>
          <p:cNvPr id="345" name="Picture 344" descr="folders.jpg"/>
          <p:cNvPicPr>
            <a:picLocks noChangeAspect="1"/>
          </p:cNvPicPr>
          <p:nvPr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10501" y="815181"/>
            <a:ext cx="695324" cy="521493"/>
          </a:xfrm>
          <a:prstGeom prst="rect">
            <a:avLst/>
          </a:prstGeom>
        </p:spPr>
      </p:pic>
      <p:pic>
        <p:nvPicPr>
          <p:cNvPr id="346" name="Picture 345" descr="folders.jpg"/>
          <p:cNvPicPr>
            <a:picLocks noChangeAspect="1"/>
          </p:cNvPicPr>
          <p:nvPr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10501" y="815181"/>
            <a:ext cx="695324" cy="521493"/>
          </a:xfrm>
          <a:prstGeom prst="rect">
            <a:avLst/>
          </a:prstGeom>
        </p:spPr>
      </p:pic>
      <p:grpSp>
        <p:nvGrpSpPr>
          <p:cNvPr id="338" name="Group 337"/>
          <p:cNvGrpSpPr/>
          <p:nvPr/>
        </p:nvGrpSpPr>
        <p:grpSpPr>
          <a:xfrm>
            <a:off x="7929565" y="831056"/>
            <a:ext cx="1088761" cy="693718"/>
            <a:chOff x="7929565" y="1878806"/>
            <a:chExt cx="1088761" cy="693718"/>
          </a:xfrm>
        </p:grpSpPr>
        <p:grpSp>
          <p:nvGrpSpPr>
            <p:cNvPr id="339" name="Group 78"/>
            <p:cNvGrpSpPr/>
            <p:nvPr/>
          </p:nvGrpSpPr>
          <p:grpSpPr>
            <a:xfrm>
              <a:off x="8141495" y="1878806"/>
              <a:ext cx="566736" cy="428626"/>
              <a:chOff x="8167689" y="2755106"/>
              <a:chExt cx="566736" cy="428626"/>
            </a:xfrm>
          </p:grpSpPr>
          <p:pic>
            <p:nvPicPr>
              <p:cNvPr id="342" name="Picture 35" descr="USB1_1_Mini_4_Port_Hub"/>
              <p:cNvPicPr>
                <a:picLocks noChangeAspect="1" noChangeArrowheads="1"/>
              </p:cNvPicPr>
              <p:nvPr/>
            </p:nvPicPr>
            <p:blipFill>
              <a:blip r:embed="rId7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258176" y="2755106"/>
                <a:ext cx="476249" cy="428626"/>
              </a:xfrm>
              <a:prstGeom prst="rect">
                <a:avLst/>
              </a:prstGeom>
              <a:noFill/>
            </p:spPr>
          </p:pic>
          <p:pic>
            <p:nvPicPr>
              <p:cNvPr id="343" name="Picture 36" descr="BD21298_"/>
              <p:cNvPicPr>
                <a:picLocks noChangeAspect="1" noChangeArrowheads="1"/>
              </p:cNvPicPr>
              <p:nvPr/>
            </p:nvPicPr>
            <p:blipFill>
              <a:blip r:embed="rId8" cstate="email"/>
              <a:srcRect/>
              <a:stretch>
                <a:fillRect/>
              </a:stretch>
            </p:blipFill>
            <p:spPr bwMode="auto">
              <a:xfrm>
                <a:off x="8167689" y="2898775"/>
                <a:ext cx="123825" cy="130175"/>
              </a:xfrm>
              <a:prstGeom prst="rect">
                <a:avLst/>
              </a:prstGeom>
              <a:noFill/>
            </p:spPr>
          </p:pic>
        </p:grpSp>
        <p:sp>
          <p:nvSpPr>
            <p:cNvPr id="340" name="TextBox 339"/>
            <p:cNvSpPr txBox="1"/>
            <p:nvPr/>
          </p:nvSpPr>
          <p:spPr>
            <a:xfrm>
              <a:off x="7929565" y="2295525"/>
              <a:ext cx="10887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dirty="0" smtClean="0">
                  <a:solidFill>
                    <a:srgbClr val="333333"/>
                  </a:solidFill>
                  <a:latin typeface="+mn-lt"/>
                  <a:ea typeface="+mn-ea"/>
                </a:rPr>
                <a:t>Locator</a:t>
              </a:r>
            </a:p>
            <a:p>
              <a:pPr algn="ctr"/>
              <a:r>
                <a:rPr lang="en-US" sz="600" dirty="0" smtClean="0">
                  <a:solidFill>
                    <a:srgbClr val="333333"/>
                  </a:solidFill>
                  <a:latin typeface="+mn-lt"/>
                  <a:ea typeface="+mn-ea"/>
                </a:rPr>
                <a:t>(Membership Coordinator)</a:t>
              </a:r>
            </a:p>
          </p:txBody>
        </p:sp>
      </p:grpSp>
      <p:pic>
        <p:nvPicPr>
          <p:cNvPr id="606" name="Picture 605" descr="Hard Disk Head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24650" y="3576500"/>
            <a:ext cx="590550" cy="512900"/>
          </a:xfrm>
          <a:prstGeom prst="rect">
            <a:avLst/>
          </a:prstGeom>
        </p:spPr>
      </p:pic>
      <p:pic>
        <p:nvPicPr>
          <p:cNvPr id="607" name="Picture 606" descr="Hard Disk Head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08450" y="3576500"/>
            <a:ext cx="590550" cy="512900"/>
          </a:xfrm>
          <a:prstGeom prst="rect">
            <a:avLst/>
          </a:prstGeom>
        </p:spPr>
      </p:pic>
      <p:pic>
        <p:nvPicPr>
          <p:cNvPr id="608" name="Picture 607" descr="Hard Disk Head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17650" y="3576500"/>
            <a:ext cx="590550" cy="5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3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xmlns:p14="http://schemas.microsoft.com/office/powerpoint/2010/main" spd="slow" advClick="0" advTm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37 L -0.08021 0.09074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00" y="440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.0037 L -0.3625 0.09074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00" y="440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32099E-6 L -0.64688 0.08519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300" y="4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021 0.09074 L -0.07917 0.59445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2520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25 0.09074 L -0.36146 0.59445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2520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4479 0.09074 L -0.64375 0.59445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25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2" name="Group 581" descr="Up:  Group 402"/>
          <p:cNvGrpSpPr/>
          <p:nvPr/>
        </p:nvGrpSpPr>
        <p:grpSpPr>
          <a:xfrm>
            <a:off x="935889" y="1714488"/>
            <a:ext cx="7279510" cy="1359695"/>
            <a:chOff x="929489" y="3143251"/>
            <a:chExt cx="7279510" cy="1359695"/>
          </a:xfrm>
        </p:grpSpPr>
        <p:sp>
          <p:nvSpPr>
            <p:cNvPr id="583" name="Rectangle 4"/>
            <p:cNvSpPr>
              <a:spLocks noChangeArrowheads="1"/>
            </p:cNvSpPr>
            <p:nvPr/>
          </p:nvSpPr>
          <p:spPr bwMode="auto">
            <a:xfrm>
              <a:off x="929489" y="3268267"/>
              <a:ext cx="2155060" cy="1234679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4" name="Rectangle 4"/>
            <p:cNvSpPr>
              <a:spLocks noChangeArrowheads="1"/>
            </p:cNvSpPr>
            <p:nvPr/>
          </p:nvSpPr>
          <p:spPr bwMode="auto">
            <a:xfrm>
              <a:off x="3491714" y="3268267"/>
              <a:ext cx="2155060" cy="1234679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5" name="Rectangle 4"/>
            <p:cNvSpPr>
              <a:spLocks noChangeArrowheads="1"/>
            </p:cNvSpPr>
            <p:nvPr/>
          </p:nvSpPr>
          <p:spPr bwMode="auto">
            <a:xfrm>
              <a:off x="6053939" y="3268267"/>
              <a:ext cx="2155060" cy="1234679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86" name="Group 92"/>
            <p:cNvGrpSpPr/>
            <p:nvPr/>
          </p:nvGrpSpPr>
          <p:grpSpPr>
            <a:xfrm>
              <a:off x="3026569" y="3581399"/>
              <a:ext cx="554831" cy="907258"/>
              <a:chOff x="3026569" y="3581399"/>
              <a:chExt cx="554831" cy="907258"/>
            </a:xfrm>
          </p:grpSpPr>
          <p:sp>
            <p:nvSpPr>
              <p:cNvPr id="671" name="Moon 670"/>
              <p:cNvSpPr/>
              <p:nvPr/>
            </p:nvSpPr>
            <p:spPr bwMode="auto">
              <a:xfrm rot="5400000">
                <a:off x="3133725" y="4025883"/>
                <a:ext cx="304800" cy="482600"/>
              </a:xfrm>
              <a:prstGeom prst="moon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672" name="Moon 671"/>
              <p:cNvSpPr/>
              <p:nvPr/>
            </p:nvSpPr>
            <p:spPr bwMode="auto">
              <a:xfrm rot="16200000" flipV="1">
                <a:off x="3133725" y="3509176"/>
                <a:ext cx="304800" cy="482600"/>
              </a:xfrm>
              <a:prstGeom prst="moon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673" name="Rectangle 672"/>
              <p:cNvSpPr/>
              <p:nvPr/>
            </p:nvSpPr>
            <p:spPr bwMode="auto">
              <a:xfrm>
                <a:off x="3047506" y="3779044"/>
                <a:ext cx="469194" cy="4595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674" name="Rectangle 673"/>
              <p:cNvSpPr/>
              <p:nvPr/>
            </p:nvSpPr>
            <p:spPr bwMode="auto">
              <a:xfrm>
                <a:off x="3026569" y="3581399"/>
                <a:ext cx="52387" cy="90725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675" name="Rectangle 674"/>
              <p:cNvSpPr/>
              <p:nvPr/>
            </p:nvSpPr>
            <p:spPr bwMode="auto">
              <a:xfrm>
                <a:off x="3495675" y="3581399"/>
                <a:ext cx="85725" cy="907258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676" name="Rectangle 675"/>
              <p:cNvSpPr/>
              <p:nvPr/>
            </p:nvSpPr>
            <p:spPr bwMode="auto">
              <a:xfrm>
                <a:off x="3064669" y="3731420"/>
                <a:ext cx="45719" cy="5715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677" name="Rectangle 676"/>
              <p:cNvSpPr/>
              <p:nvPr/>
            </p:nvSpPr>
            <p:spPr bwMode="auto">
              <a:xfrm>
                <a:off x="3459956" y="3707606"/>
                <a:ext cx="61913" cy="60721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587" name="Group 92"/>
            <p:cNvGrpSpPr/>
            <p:nvPr/>
          </p:nvGrpSpPr>
          <p:grpSpPr>
            <a:xfrm>
              <a:off x="5588794" y="3581399"/>
              <a:ext cx="554831" cy="907258"/>
              <a:chOff x="3026569" y="3581399"/>
              <a:chExt cx="554831" cy="907258"/>
            </a:xfrm>
          </p:grpSpPr>
          <p:sp>
            <p:nvSpPr>
              <p:cNvPr id="664" name="Moon 663"/>
              <p:cNvSpPr/>
              <p:nvPr/>
            </p:nvSpPr>
            <p:spPr bwMode="auto">
              <a:xfrm rot="5400000">
                <a:off x="3133725" y="4025883"/>
                <a:ext cx="304800" cy="482600"/>
              </a:xfrm>
              <a:prstGeom prst="moon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665" name="Moon 664"/>
              <p:cNvSpPr/>
              <p:nvPr/>
            </p:nvSpPr>
            <p:spPr bwMode="auto">
              <a:xfrm rot="16200000" flipV="1">
                <a:off x="3133725" y="3509176"/>
                <a:ext cx="304800" cy="482600"/>
              </a:xfrm>
              <a:prstGeom prst="moon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666" name="Rectangle 665"/>
              <p:cNvSpPr/>
              <p:nvPr/>
            </p:nvSpPr>
            <p:spPr bwMode="auto">
              <a:xfrm>
                <a:off x="3047506" y="3779044"/>
                <a:ext cx="469194" cy="4595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667" name="Rectangle 666"/>
              <p:cNvSpPr/>
              <p:nvPr/>
            </p:nvSpPr>
            <p:spPr bwMode="auto">
              <a:xfrm>
                <a:off x="3026569" y="3581399"/>
                <a:ext cx="52387" cy="90725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668" name="Rectangle 667"/>
              <p:cNvSpPr/>
              <p:nvPr/>
            </p:nvSpPr>
            <p:spPr bwMode="auto">
              <a:xfrm>
                <a:off x="3495675" y="3581399"/>
                <a:ext cx="85725" cy="907258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669" name="Rectangle 668"/>
              <p:cNvSpPr/>
              <p:nvPr/>
            </p:nvSpPr>
            <p:spPr bwMode="auto">
              <a:xfrm>
                <a:off x="3064669" y="3731420"/>
                <a:ext cx="45719" cy="5715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670" name="Rectangle 669"/>
              <p:cNvSpPr/>
              <p:nvPr/>
            </p:nvSpPr>
            <p:spPr bwMode="auto">
              <a:xfrm>
                <a:off x="3459956" y="3707606"/>
                <a:ext cx="61913" cy="60721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588" name="AutoShape 44" descr="Left:  CustomersR"/>
            <p:cNvSpPr>
              <a:spLocks noChangeArrowheads="1"/>
            </p:cNvSpPr>
            <p:nvPr/>
          </p:nvSpPr>
          <p:spPr bwMode="auto">
            <a:xfrm>
              <a:off x="1075933" y="3525811"/>
              <a:ext cx="1958975" cy="178593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100000">
                  <a:srgbClr val="000000"/>
                </a:gs>
                <a:gs pos="0">
                  <a:srgbClr val="0000FF"/>
                </a:gs>
              </a:gsLst>
              <a:lin ang="10800000" scaled="1"/>
              <a:tileRect/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 dirty="0" err="1" smtClean="0">
                  <a:solidFill>
                    <a:srgbClr val="FFFFFF"/>
                  </a:solidFill>
                </a:rPr>
                <a:t>Customers</a:t>
              </a:r>
              <a:r>
                <a:rPr lang="en-US" sz="1050" b="1" baseline="-25000" dirty="0" err="1" smtClean="0">
                  <a:solidFill>
                    <a:srgbClr val="FFFFFF"/>
                  </a:solidFill>
                </a:rPr>
                <a:t>R</a:t>
              </a:r>
              <a:endParaRPr lang="en-US" sz="1050" b="1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589" name="AutoShape 44" descr="Left:  Customers"/>
            <p:cNvSpPr>
              <a:spLocks noChangeArrowheads="1"/>
            </p:cNvSpPr>
            <p:nvPr/>
          </p:nvSpPr>
          <p:spPr bwMode="auto">
            <a:xfrm>
              <a:off x="1028308" y="3371827"/>
              <a:ext cx="1958975" cy="178593"/>
            </a:xfrm>
            <a:prstGeom prst="roundRect">
              <a:avLst>
                <a:gd name="adj" fmla="val 16667"/>
              </a:avLst>
            </a:prstGeom>
            <a:gradFill>
              <a:gsLst>
                <a:gs pos="100000">
                  <a:srgbClr val="0000FF"/>
                </a:gs>
                <a:gs pos="0">
                  <a:srgbClr val="808080"/>
                </a:gs>
              </a:gsLst>
              <a:lin ang="10800000" scaled="1"/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 dirty="0" smtClean="0">
                  <a:solidFill>
                    <a:srgbClr val="FFFFFF"/>
                  </a:solidFill>
                </a:rPr>
                <a:t>Customers</a:t>
              </a:r>
              <a:endParaRPr lang="en-US" sz="1050" b="1" dirty="0">
                <a:solidFill>
                  <a:srgbClr val="FFFFFF"/>
                </a:solidFill>
              </a:endParaRPr>
            </a:p>
          </p:txBody>
        </p:sp>
        <p:sp>
          <p:nvSpPr>
            <p:cNvPr id="590" name="AutoShape 44" descr="Right:  CustomersR"/>
            <p:cNvSpPr>
              <a:spLocks noChangeArrowheads="1"/>
            </p:cNvSpPr>
            <p:nvPr/>
          </p:nvSpPr>
          <p:spPr bwMode="auto">
            <a:xfrm>
              <a:off x="6214678" y="3516296"/>
              <a:ext cx="1958975" cy="178593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20000">
                  <a:srgbClr val="000000"/>
                </a:gs>
                <a:gs pos="50000">
                  <a:srgbClr val="0000FF"/>
                </a:gs>
                <a:gs pos="80000">
                  <a:srgbClr val="000000"/>
                </a:gs>
              </a:gsLst>
              <a:lin ang="0" scaled="1"/>
              <a:tileRect/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 dirty="0" err="1" smtClean="0">
                  <a:solidFill>
                    <a:srgbClr val="FFFFFF"/>
                  </a:solidFill>
                </a:rPr>
                <a:t>Customers</a:t>
              </a:r>
              <a:r>
                <a:rPr lang="en-US" sz="1050" b="1" baseline="-25000" dirty="0" err="1" smtClean="0">
                  <a:solidFill>
                    <a:srgbClr val="FFFFFF"/>
                  </a:solidFill>
                </a:rPr>
                <a:t>R</a:t>
              </a:r>
              <a:endParaRPr lang="en-US" sz="1050" b="1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591" name="AutoShape 44" descr="Right:  Customers"/>
            <p:cNvSpPr>
              <a:spLocks noChangeArrowheads="1"/>
            </p:cNvSpPr>
            <p:nvPr/>
          </p:nvSpPr>
          <p:spPr bwMode="auto">
            <a:xfrm>
              <a:off x="6162299" y="3362325"/>
              <a:ext cx="1958975" cy="178593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100000">
                  <a:srgbClr val="808080"/>
                </a:gs>
                <a:gs pos="0">
                  <a:srgbClr val="0000FF"/>
                </a:gs>
              </a:gsLst>
              <a:lin ang="10800000" scaled="1"/>
              <a:tileRect/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 dirty="0" smtClean="0">
                  <a:solidFill>
                    <a:srgbClr val="FFFFFF"/>
                  </a:solidFill>
                </a:rPr>
                <a:t>Customers</a:t>
              </a:r>
              <a:endParaRPr lang="en-US" sz="1050" b="1" dirty="0">
                <a:solidFill>
                  <a:srgbClr val="FFFFFF"/>
                </a:solidFill>
              </a:endParaRPr>
            </a:p>
          </p:txBody>
        </p:sp>
        <p:sp>
          <p:nvSpPr>
            <p:cNvPr id="592" name="AutoShape 44" descr="Right:  CustomersR"/>
            <p:cNvSpPr>
              <a:spLocks noChangeArrowheads="1"/>
            </p:cNvSpPr>
            <p:nvPr/>
          </p:nvSpPr>
          <p:spPr bwMode="auto">
            <a:xfrm>
              <a:off x="3641281" y="3521066"/>
              <a:ext cx="1958975" cy="178593"/>
            </a:xfrm>
            <a:prstGeom prst="roundRect">
              <a:avLst>
                <a:gd name="adj" fmla="val 16667"/>
              </a:avLst>
            </a:prstGeom>
            <a:gradFill>
              <a:gsLst>
                <a:gs pos="100000">
                  <a:srgbClr val="0000FF"/>
                </a:gs>
                <a:gs pos="0">
                  <a:srgbClr val="000000"/>
                </a:gs>
              </a:gsLst>
              <a:lin ang="10800000" scaled="1"/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 dirty="0" err="1" smtClean="0">
                  <a:solidFill>
                    <a:srgbClr val="FFFFFF"/>
                  </a:solidFill>
                </a:rPr>
                <a:t>Customers</a:t>
              </a:r>
              <a:r>
                <a:rPr lang="en-US" sz="1050" b="1" baseline="-25000" dirty="0" err="1" smtClean="0">
                  <a:solidFill>
                    <a:srgbClr val="FFFFFF"/>
                  </a:solidFill>
                </a:rPr>
                <a:t>R</a:t>
              </a:r>
              <a:endParaRPr lang="en-US" sz="1050" b="1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593" name="AutoShape 44"/>
            <p:cNvSpPr>
              <a:spLocks noChangeArrowheads="1"/>
            </p:cNvSpPr>
            <p:nvPr/>
          </p:nvSpPr>
          <p:spPr bwMode="auto">
            <a:xfrm>
              <a:off x="3590550" y="3362325"/>
              <a:ext cx="1958975" cy="178593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20000">
                  <a:srgbClr val="808080"/>
                </a:gs>
                <a:gs pos="50000">
                  <a:srgbClr val="0000FF"/>
                </a:gs>
                <a:gs pos="80000">
                  <a:srgbClr val="808080"/>
                </a:gs>
              </a:gsLst>
              <a:lin ang="0" scaled="1"/>
              <a:tileRect/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 dirty="0" smtClean="0">
                  <a:solidFill>
                    <a:srgbClr val="FFFFFF"/>
                  </a:solidFill>
                </a:rPr>
                <a:t>Customers</a:t>
              </a:r>
              <a:endParaRPr lang="en-US" sz="1050" b="1" dirty="0">
                <a:solidFill>
                  <a:srgbClr val="FFFFFF"/>
                </a:solidFill>
              </a:endParaRPr>
            </a:p>
          </p:txBody>
        </p:sp>
        <p:sp>
          <p:nvSpPr>
            <p:cNvPr id="594" name="AutoShape 44" descr="Left:  Products"/>
            <p:cNvSpPr>
              <a:spLocks noChangeArrowheads="1"/>
            </p:cNvSpPr>
            <p:nvPr/>
          </p:nvSpPr>
          <p:spPr bwMode="auto">
            <a:xfrm>
              <a:off x="1028308" y="4257652"/>
              <a:ext cx="1958975" cy="178593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 dirty="0" smtClean="0">
                  <a:solidFill>
                    <a:srgbClr val="FFFFFF"/>
                  </a:solidFill>
                </a:rPr>
                <a:t>Products</a:t>
              </a:r>
              <a:endParaRPr lang="en-US" sz="1050" b="1" dirty="0">
                <a:solidFill>
                  <a:srgbClr val="FFFFFF"/>
                </a:solidFill>
              </a:endParaRPr>
            </a:p>
          </p:txBody>
        </p:sp>
        <p:sp>
          <p:nvSpPr>
            <p:cNvPr id="595" name="AutoShape 44" descr="Right:  Products"/>
            <p:cNvSpPr>
              <a:spLocks noChangeArrowheads="1"/>
            </p:cNvSpPr>
            <p:nvPr/>
          </p:nvSpPr>
          <p:spPr bwMode="auto">
            <a:xfrm>
              <a:off x="6162299" y="4257679"/>
              <a:ext cx="1958975" cy="178593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 dirty="0" smtClean="0">
                  <a:solidFill>
                    <a:srgbClr val="FFFFFF"/>
                  </a:solidFill>
                </a:rPr>
                <a:t>Products</a:t>
              </a:r>
              <a:endParaRPr lang="en-US" sz="1050" b="1" dirty="0">
                <a:solidFill>
                  <a:srgbClr val="FFFFFF"/>
                </a:solidFill>
              </a:endParaRPr>
            </a:p>
          </p:txBody>
        </p:sp>
        <p:sp>
          <p:nvSpPr>
            <p:cNvPr id="596" name="AutoShape 44"/>
            <p:cNvSpPr>
              <a:spLocks noChangeArrowheads="1"/>
            </p:cNvSpPr>
            <p:nvPr/>
          </p:nvSpPr>
          <p:spPr bwMode="auto">
            <a:xfrm>
              <a:off x="3590550" y="4257675"/>
              <a:ext cx="1958975" cy="178593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 dirty="0" smtClean="0">
                  <a:solidFill>
                    <a:srgbClr val="FFFFFF"/>
                  </a:solidFill>
                </a:rPr>
                <a:t>Products</a:t>
              </a:r>
              <a:endParaRPr lang="en-US" sz="1050" b="1" dirty="0">
                <a:solidFill>
                  <a:srgbClr val="FFFFFF"/>
                </a:solidFill>
              </a:endParaRPr>
            </a:p>
          </p:txBody>
        </p:sp>
        <p:grpSp>
          <p:nvGrpSpPr>
            <p:cNvPr id="597" name="Group 128"/>
            <p:cNvGrpSpPr/>
            <p:nvPr/>
          </p:nvGrpSpPr>
          <p:grpSpPr>
            <a:xfrm>
              <a:off x="934156" y="3143251"/>
              <a:ext cx="2143125" cy="180974"/>
              <a:chOff x="934156" y="3143251"/>
              <a:chExt cx="2143125" cy="180974"/>
            </a:xfrm>
          </p:grpSpPr>
          <p:sp>
            <p:nvSpPr>
              <p:cNvPr id="662" name="Rectangle 13"/>
              <p:cNvSpPr>
                <a:spLocks noChangeArrowheads="1"/>
              </p:cNvSpPr>
              <p:nvPr/>
            </p:nvSpPr>
            <p:spPr bwMode="auto">
              <a:xfrm>
                <a:off x="934156" y="3262314"/>
                <a:ext cx="2143125" cy="61911"/>
              </a:xfrm>
              <a:prstGeom prst="rect">
                <a:avLst/>
              </a:prstGeom>
              <a:solidFill>
                <a:srgbClr val="3366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marL="171450" indent="-171450" algn="ctr">
                  <a:tabLst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endParaRPr lang="en-US" sz="1200" b="1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663" name="Picture 19" descr="BD21298_"/>
              <p:cNvPicPr>
                <a:picLocks noChangeAspect="1" noChangeArrowheads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 bwMode="auto">
              <a:xfrm>
                <a:off x="1181099" y="3143251"/>
                <a:ext cx="165099" cy="123824"/>
              </a:xfrm>
              <a:prstGeom prst="rect">
                <a:avLst/>
              </a:prstGeom>
              <a:noFill/>
            </p:spPr>
          </p:pic>
        </p:grpSp>
        <p:grpSp>
          <p:nvGrpSpPr>
            <p:cNvPr id="598" name="Group 129"/>
            <p:cNvGrpSpPr/>
            <p:nvPr/>
          </p:nvGrpSpPr>
          <p:grpSpPr>
            <a:xfrm>
              <a:off x="3496381" y="3143251"/>
              <a:ext cx="2143125" cy="180974"/>
              <a:chOff x="934156" y="3143251"/>
              <a:chExt cx="2143125" cy="180974"/>
            </a:xfrm>
          </p:grpSpPr>
          <p:sp>
            <p:nvSpPr>
              <p:cNvPr id="660" name="Rectangle 13"/>
              <p:cNvSpPr>
                <a:spLocks noChangeArrowheads="1"/>
              </p:cNvSpPr>
              <p:nvPr/>
            </p:nvSpPr>
            <p:spPr bwMode="auto">
              <a:xfrm>
                <a:off x="934156" y="3262314"/>
                <a:ext cx="2143125" cy="61911"/>
              </a:xfrm>
              <a:prstGeom prst="rect">
                <a:avLst/>
              </a:prstGeom>
              <a:solidFill>
                <a:srgbClr val="3366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marL="171450" indent="-171450" algn="ctr">
                  <a:tabLst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endParaRPr lang="en-US" sz="1200" b="1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661" name="Picture 19" descr="BD21298_"/>
              <p:cNvPicPr>
                <a:picLocks noChangeAspect="1" noChangeArrowheads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 bwMode="auto">
              <a:xfrm>
                <a:off x="1181099" y="3143251"/>
                <a:ext cx="165099" cy="123824"/>
              </a:xfrm>
              <a:prstGeom prst="rect">
                <a:avLst/>
              </a:prstGeom>
              <a:noFill/>
            </p:spPr>
          </p:pic>
        </p:grpSp>
        <p:grpSp>
          <p:nvGrpSpPr>
            <p:cNvPr id="599" name="Group 133"/>
            <p:cNvGrpSpPr/>
            <p:nvPr/>
          </p:nvGrpSpPr>
          <p:grpSpPr>
            <a:xfrm>
              <a:off x="6058606" y="3143251"/>
              <a:ext cx="2143125" cy="180974"/>
              <a:chOff x="934156" y="3143251"/>
              <a:chExt cx="2143125" cy="180974"/>
            </a:xfrm>
          </p:grpSpPr>
          <p:sp>
            <p:nvSpPr>
              <p:cNvPr id="658" name="Rectangle 13"/>
              <p:cNvSpPr>
                <a:spLocks noChangeArrowheads="1"/>
              </p:cNvSpPr>
              <p:nvPr/>
            </p:nvSpPr>
            <p:spPr bwMode="auto">
              <a:xfrm>
                <a:off x="934156" y="3262314"/>
                <a:ext cx="2143125" cy="61911"/>
              </a:xfrm>
              <a:prstGeom prst="rect">
                <a:avLst/>
              </a:prstGeom>
              <a:solidFill>
                <a:srgbClr val="3366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marL="171450" indent="-171450" algn="ctr">
                  <a:tabLst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endParaRPr lang="en-US" sz="1200" b="1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659" name="Picture 19" descr="BD21298_"/>
              <p:cNvPicPr>
                <a:picLocks noChangeAspect="1" noChangeArrowheads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 bwMode="auto">
              <a:xfrm>
                <a:off x="1181099" y="3143251"/>
                <a:ext cx="165099" cy="123824"/>
              </a:xfrm>
              <a:prstGeom prst="rect">
                <a:avLst/>
              </a:prstGeom>
              <a:noFill/>
            </p:spPr>
          </p:pic>
        </p:grpSp>
        <p:grpSp>
          <p:nvGrpSpPr>
            <p:cNvPr id="600" name="Group 421"/>
            <p:cNvGrpSpPr/>
            <p:nvPr/>
          </p:nvGrpSpPr>
          <p:grpSpPr>
            <a:xfrm>
              <a:off x="1043400" y="3263889"/>
              <a:ext cx="6419534" cy="466526"/>
              <a:chOff x="1043400" y="3263889"/>
              <a:chExt cx="6419534" cy="466526"/>
            </a:xfrm>
          </p:grpSpPr>
          <p:grpSp>
            <p:nvGrpSpPr>
              <p:cNvPr id="601" name="Group 742"/>
              <p:cNvGrpSpPr/>
              <p:nvPr/>
            </p:nvGrpSpPr>
            <p:grpSpPr>
              <a:xfrm>
                <a:off x="3596100" y="3269451"/>
                <a:ext cx="323446" cy="448262"/>
                <a:chOff x="3596100" y="3259926"/>
                <a:chExt cx="323446" cy="448262"/>
              </a:xfrm>
            </p:grpSpPr>
            <p:sp>
              <p:nvSpPr>
                <p:cNvPr id="654" name="Oval 653"/>
                <p:cNvSpPr/>
                <p:nvPr/>
              </p:nvSpPr>
              <p:spPr bwMode="auto">
                <a:xfrm>
                  <a:off x="3609979" y="3311572"/>
                  <a:ext cx="297672" cy="10551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655" name="Picture 654" descr="bucket.jpg"/>
                <p:cNvPicPr>
                  <a:picLocks noChangeAspect="1"/>
                </p:cNvPicPr>
                <p:nvPr/>
              </p:nvPicPr>
              <p:blipFill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7241" r="17673" b="9914"/>
                <a:stretch>
                  <a:fillRect/>
                </a:stretch>
              </p:blipFill>
              <p:spPr>
                <a:xfrm>
                  <a:off x="3596100" y="3259926"/>
                  <a:ext cx="323446" cy="447683"/>
                </a:xfrm>
                <a:prstGeom prst="rect">
                  <a:avLst/>
                </a:prstGeom>
              </p:spPr>
            </p:pic>
            <p:sp>
              <p:nvSpPr>
                <p:cNvPr id="656" name="TextBox 655"/>
                <p:cNvSpPr txBox="1"/>
                <p:nvPr/>
              </p:nvSpPr>
              <p:spPr>
                <a:xfrm>
                  <a:off x="3607997" y="3369634"/>
                  <a:ext cx="29848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b="1" dirty="0" smtClean="0">
                      <a:solidFill>
                        <a:srgbClr val="FFFFFF"/>
                      </a:solidFill>
                      <a:latin typeface="+mn-lt"/>
                      <a:ea typeface="+mn-ea"/>
                    </a:rPr>
                    <a:t>3</a:t>
                  </a:r>
                  <a:endParaRPr lang="en-US" sz="1600" dirty="0" smtClean="0">
                    <a:solidFill>
                      <a:srgbClr val="FFFF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657" name="5-Point Star 656"/>
                <p:cNvSpPr/>
                <p:nvPr/>
              </p:nvSpPr>
              <p:spPr bwMode="auto">
                <a:xfrm>
                  <a:off x="3726281" y="3345364"/>
                  <a:ext cx="179931" cy="179930"/>
                </a:xfrm>
                <a:prstGeom prst="star5">
                  <a:avLst/>
                </a:prstGeom>
                <a:solidFill>
                  <a:srgbClr val="FFFF00"/>
                </a:solidFill>
                <a:ln w="3175">
                  <a:solidFill>
                    <a:schemeClr val="accent3"/>
                  </a:solidFill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602" name="Group 752"/>
              <p:cNvGrpSpPr/>
              <p:nvPr/>
            </p:nvGrpSpPr>
            <p:grpSpPr>
              <a:xfrm>
                <a:off x="3920427" y="3275801"/>
                <a:ext cx="323446" cy="448262"/>
                <a:chOff x="5108189" y="3579014"/>
                <a:chExt cx="323446" cy="448262"/>
              </a:xfrm>
            </p:grpSpPr>
            <p:sp>
              <p:nvSpPr>
                <p:cNvPr id="651" name="Oval 650"/>
                <p:cNvSpPr/>
                <p:nvPr/>
              </p:nvSpPr>
              <p:spPr bwMode="auto">
                <a:xfrm>
                  <a:off x="5122068" y="3630660"/>
                  <a:ext cx="297672" cy="10551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652" name="Picture 651" descr="bucket.jpg"/>
                <p:cNvPicPr>
                  <a:picLocks noChangeAspect="1"/>
                </p:cNvPicPr>
                <p:nvPr/>
              </p:nvPicPr>
              <p:blipFill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7241" r="17673" b="9914"/>
                <a:stretch>
                  <a:fillRect/>
                </a:stretch>
              </p:blipFill>
              <p:spPr>
                <a:xfrm>
                  <a:off x="5108189" y="3579014"/>
                  <a:ext cx="323446" cy="447683"/>
                </a:xfrm>
                <a:prstGeom prst="rect">
                  <a:avLst/>
                </a:prstGeom>
              </p:spPr>
            </p:pic>
            <p:sp>
              <p:nvSpPr>
                <p:cNvPr id="653" name="TextBox 652"/>
                <p:cNvSpPr txBox="1"/>
                <p:nvPr/>
              </p:nvSpPr>
              <p:spPr>
                <a:xfrm>
                  <a:off x="5120086" y="3688722"/>
                  <a:ext cx="29848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b="1" dirty="0" smtClean="0">
                      <a:solidFill>
                        <a:srgbClr val="FFFFFF"/>
                      </a:solidFill>
                      <a:latin typeface="+mn-lt"/>
                      <a:ea typeface="+mn-ea"/>
                    </a:rPr>
                    <a:t>1</a:t>
                  </a:r>
                  <a:endParaRPr lang="en-US" sz="1600" dirty="0" smtClean="0">
                    <a:solidFill>
                      <a:srgbClr val="FFFFFF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603" name="Group 804"/>
              <p:cNvGrpSpPr/>
              <p:nvPr/>
            </p:nvGrpSpPr>
            <p:grpSpPr>
              <a:xfrm>
                <a:off x="1043400" y="3269451"/>
                <a:ext cx="323446" cy="448262"/>
                <a:chOff x="3596100" y="3259926"/>
                <a:chExt cx="323446" cy="448262"/>
              </a:xfrm>
            </p:grpSpPr>
            <p:sp>
              <p:nvSpPr>
                <p:cNvPr id="647" name="Oval 646"/>
                <p:cNvSpPr/>
                <p:nvPr/>
              </p:nvSpPr>
              <p:spPr bwMode="auto">
                <a:xfrm>
                  <a:off x="3609979" y="3311572"/>
                  <a:ext cx="297672" cy="10551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648" name="Picture 647" descr="bucket.jpg"/>
                <p:cNvPicPr>
                  <a:picLocks noChangeAspect="1"/>
                </p:cNvPicPr>
                <p:nvPr/>
              </p:nvPicPr>
              <p:blipFill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7241" r="17673" b="9914"/>
                <a:stretch>
                  <a:fillRect/>
                </a:stretch>
              </p:blipFill>
              <p:spPr>
                <a:xfrm>
                  <a:off x="3596100" y="3259926"/>
                  <a:ext cx="323446" cy="447683"/>
                </a:xfrm>
                <a:prstGeom prst="rect">
                  <a:avLst/>
                </a:prstGeom>
              </p:spPr>
            </p:pic>
            <p:sp>
              <p:nvSpPr>
                <p:cNvPr id="649" name="TextBox 648"/>
                <p:cNvSpPr txBox="1"/>
                <p:nvPr/>
              </p:nvSpPr>
              <p:spPr>
                <a:xfrm>
                  <a:off x="3607997" y="3369634"/>
                  <a:ext cx="29848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b="1" dirty="0" smtClean="0">
                      <a:solidFill>
                        <a:srgbClr val="FFFFFF"/>
                      </a:solidFill>
                      <a:latin typeface="+mn-lt"/>
                      <a:ea typeface="+mn-ea"/>
                    </a:rPr>
                    <a:t>1</a:t>
                  </a:r>
                  <a:endParaRPr lang="en-US" sz="1600" dirty="0" smtClean="0">
                    <a:solidFill>
                      <a:srgbClr val="FFFF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650" name="5-Point Star 649"/>
                <p:cNvSpPr/>
                <p:nvPr/>
              </p:nvSpPr>
              <p:spPr bwMode="auto">
                <a:xfrm>
                  <a:off x="3726281" y="3345364"/>
                  <a:ext cx="179931" cy="179930"/>
                </a:xfrm>
                <a:prstGeom prst="star5">
                  <a:avLst/>
                </a:prstGeom>
                <a:solidFill>
                  <a:srgbClr val="FFFF00"/>
                </a:solidFill>
                <a:ln w="3175">
                  <a:solidFill>
                    <a:schemeClr val="accent3"/>
                  </a:solidFill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604" name="Group 336" descr="Custom:  Group 336"/>
              <p:cNvGrpSpPr/>
              <p:nvPr/>
            </p:nvGrpSpPr>
            <p:grpSpPr>
              <a:xfrm>
                <a:off x="6169281" y="3263889"/>
                <a:ext cx="323446" cy="448262"/>
                <a:chOff x="4569081" y="1447795"/>
                <a:chExt cx="323446" cy="448262"/>
              </a:xfrm>
            </p:grpSpPr>
            <p:grpSp>
              <p:nvGrpSpPr>
                <p:cNvPr id="642" name="Group 756"/>
                <p:cNvGrpSpPr/>
                <p:nvPr/>
              </p:nvGrpSpPr>
              <p:grpSpPr>
                <a:xfrm>
                  <a:off x="4569081" y="1447795"/>
                  <a:ext cx="323446" cy="448262"/>
                  <a:chOff x="5108189" y="3579014"/>
                  <a:chExt cx="323446" cy="448262"/>
                </a:xfrm>
              </p:grpSpPr>
              <p:sp>
                <p:nvSpPr>
                  <p:cNvPr id="644" name="Oval 643"/>
                  <p:cNvSpPr/>
                  <p:nvPr/>
                </p:nvSpPr>
                <p:spPr bwMode="auto">
                  <a:xfrm>
                    <a:off x="5122068" y="3630660"/>
                    <a:ext cx="297672" cy="105511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noFill/>
                    <a:round/>
                    <a:headEnd/>
                    <a:tailEnd/>
                  </a:ln>
                </p:spPr>
                <p:txBody>
                  <a:bodyPr wrap="none" lIns="0" tIns="0" rIns="0" bIns="0" rtlCol="0" anchor="ctr"/>
                  <a:lstStyle/>
                  <a:p>
                    <a:pPr marL="0" marR="0" indent="0" algn="ctr" defTabSz="914400" eaLnBrk="1" latinLnBrk="0" hangingPunct="1">
                      <a:lnSpc>
                        <a:spcPct val="100000"/>
                      </a:lnSpc>
                      <a:buClrTx/>
                      <a:buSzTx/>
                      <a:buFontTx/>
                      <a:buNone/>
                      <a:tabLst/>
                    </a:pPr>
                    <a:endParaRPr lang="en-US" sz="1800" dirty="0" err="1" smtClean="0">
                      <a:solidFill>
                        <a:srgbClr val="FFFFFF"/>
                      </a:solidFill>
                    </a:endParaRPr>
                  </a:p>
                </p:txBody>
              </p:sp>
              <p:pic>
                <p:nvPicPr>
                  <p:cNvPr id="645" name="Picture 644" descr="bucket.jpg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 l="17241" r="17673" b="9914"/>
                  <a:stretch>
                    <a:fillRect/>
                  </a:stretch>
                </p:blipFill>
                <p:spPr>
                  <a:xfrm>
                    <a:off x="5108189" y="3579014"/>
                    <a:ext cx="323446" cy="447683"/>
                  </a:xfrm>
                  <a:prstGeom prst="rect">
                    <a:avLst/>
                  </a:prstGeom>
                </p:spPr>
              </p:pic>
              <p:sp>
                <p:nvSpPr>
                  <p:cNvPr id="646" name="TextBox 645"/>
                  <p:cNvSpPr txBox="1"/>
                  <p:nvPr/>
                </p:nvSpPr>
                <p:spPr>
                  <a:xfrm>
                    <a:off x="5120086" y="3688722"/>
                    <a:ext cx="29848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1600" b="1" dirty="0" smtClean="0">
                        <a:solidFill>
                          <a:srgbClr val="FFFFFF"/>
                        </a:solidFill>
                        <a:latin typeface="+mn-lt"/>
                        <a:ea typeface="+mn-ea"/>
                      </a:rPr>
                      <a:t>4</a:t>
                    </a:r>
                    <a:endParaRPr lang="en-US" sz="1600" dirty="0" smtClean="0">
                      <a:solidFill>
                        <a:srgbClr val="FFFFFF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  <p:sp>
              <p:nvSpPr>
                <p:cNvPr id="643" name="5-Point Star 642"/>
                <p:cNvSpPr/>
                <p:nvPr/>
              </p:nvSpPr>
              <p:spPr bwMode="auto">
                <a:xfrm>
                  <a:off x="4700211" y="1526089"/>
                  <a:ext cx="179931" cy="179930"/>
                </a:xfrm>
                <a:prstGeom prst="star5">
                  <a:avLst/>
                </a:prstGeom>
                <a:solidFill>
                  <a:srgbClr val="FFFF00"/>
                </a:solidFill>
                <a:ln w="3175">
                  <a:solidFill>
                    <a:schemeClr val="accent3"/>
                  </a:solidFill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605" name="Group 344"/>
              <p:cNvGrpSpPr/>
              <p:nvPr/>
            </p:nvGrpSpPr>
            <p:grpSpPr>
              <a:xfrm>
                <a:off x="4244754" y="3274213"/>
                <a:ext cx="323446" cy="448262"/>
                <a:chOff x="4244754" y="3274213"/>
                <a:chExt cx="323446" cy="448262"/>
              </a:xfrm>
            </p:grpSpPr>
            <p:grpSp>
              <p:nvGrpSpPr>
                <p:cNvPr id="637" name="Group 747"/>
                <p:cNvGrpSpPr/>
                <p:nvPr/>
              </p:nvGrpSpPr>
              <p:grpSpPr>
                <a:xfrm>
                  <a:off x="4244754" y="3274213"/>
                  <a:ext cx="323446" cy="448262"/>
                  <a:chOff x="5108189" y="3579014"/>
                  <a:chExt cx="323446" cy="448262"/>
                </a:xfrm>
              </p:grpSpPr>
              <p:sp>
                <p:nvSpPr>
                  <p:cNvPr id="639" name="Oval 638"/>
                  <p:cNvSpPr/>
                  <p:nvPr/>
                </p:nvSpPr>
                <p:spPr bwMode="auto">
                  <a:xfrm>
                    <a:off x="5122068" y="3630660"/>
                    <a:ext cx="297672" cy="105511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noFill/>
                    <a:round/>
                    <a:headEnd/>
                    <a:tailEnd/>
                  </a:ln>
                </p:spPr>
                <p:txBody>
                  <a:bodyPr wrap="none" lIns="0" tIns="0" rIns="0" bIns="0" rtlCol="0" anchor="ctr"/>
                  <a:lstStyle/>
                  <a:p>
                    <a:pPr marL="0" marR="0" indent="0" algn="ctr" defTabSz="914400" eaLnBrk="1" latinLnBrk="0" hangingPunct="1">
                      <a:lnSpc>
                        <a:spcPct val="100000"/>
                      </a:lnSpc>
                      <a:buClrTx/>
                      <a:buSzTx/>
                      <a:buFontTx/>
                      <a:buNone/>
                      <a:tabLst/>
                    </a:pPr>
                    <a:endParaRPr lang="en-US" sz="1800" dirty="0" err="1" smtClean="0">
                      <a:solidFill>
                        <a:srgbClr val="FFFFFF"/>
                      </a:solidFill>
                    </a:endParaRPr>
                  </a:p>
                </p:txBody>
              </p:sp>
              <p:pic>
                <p:nvPicPr>
                  <p:cNvPr id="640" name="Picture 639" descr="bucket.jpg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 l="17241" r="17673" b="9914"/>
                  <a:stretch>
                    <a:fillRect/>
                  </a:stretch>
                </p:blipFill>
                <p:spPr>
                  <a:xfrm>
                    <a:off x="5108189" y="3579014"/>
                    <a:ext cx="323446" cy="447683"/>
                  </a:xfrm>
                  <a:prstGeom prst="rect">
                    <a:avLst/>
                  </a:prstGeom>
                </p:spPr>
              </p:pic>
              <p:sp>
                <p:nvSpPr>
                  <p:cNvPr id="641" name="TextBox 640"/>
                  <p:cNvSpPr txBox="1"/>
                  <p:nvPr/>
                </p:nvSpPr>
                <p:spPr>
                  <a:xfrm>
                    <a:off x="5120086" y="3688722"/>
                    <a:ext cx="29848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1600" b="1" dirty="0" smtClean="0">
                        <a:solidFill>
                          <a:srgbClr val="FFFFFF"/>
                        </a:solidFill>
                        <a:latin typeface="+mn-lt"/>
                        <a:ea typeface="+mn-ea"/>
                      </a:rPr>
                      <a:t>2</a:t>
                    </a:r>
                    <a:endParaRPr lang="en-US" sz="1600" dirty="0" smtClean="0">
                      <a:solidFill>
                        <a:srgbClr val="FFFFFF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  <p:sp>
              <p:nvSpPr>
                <p:cNvPr id="638" name="5-Point Star 637"/>
                <p:cNvSpPr/>
                <p:nvPr/>
              </p:nvSpPr>
              <p:spPr bwMode="auto">
                <a:xfrm>
                  <a:off x="4382711" y="3354889"/>
                  <a:ext cx="179931" cy="179930"/>
                </a:xfrm>
                <a:prstGeom prst="star5">
                  <a:avLst/>
                </a:prstGeom>
                <a:solidFill>
                  <a:srgbClr val="FFFF00"/>
                </a:solidFill>
                <a:ln w="3175">
                  <a:solidFill>
                    <a:schemeClr val="accent3"/>
                  </a:solidFill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606" name="Group 345"/>
              <p:cNvGrpSpPr/>
              <p:nvPr/>
            </p:nvGrpSpPr>
            <p:grpSpPr>
              <a:xfrm>
                <a:off x="1367727" y="3269451"/>
                <a:ext cx="323446" cy="448262"/>
                <a:chOff x="1367727" y="3269451"/>
                <a:chExt cx="323446" cy="448262"/>
              </a:xfrm>
            </p:grpSpPr>
            <p:grpSp>
              <p:nvGrpSpPr>
                <p:cNvPr id="632" name="Group 814"/>
                <p:cNvGrpSpPr/>
                <p:nvPr/>
              </p:nvGrpSpPr>
              <p:grpSpPr>
                <a:xfrm>
                  <a:off x="1367727" y="3269451"/>
                  <a:ext cx="323446" cy="448262"/>
                  <a:chOff x="5108189" y="3579014"/>
                  <a:chExt cx="323446" cy="448262"/>
                </a:xfrm>
              </p:grpSpPr>
              <p:sp>
                <p:nvSpPr>
                  <p:cNvPr id="634" name="Oval 633"/>
                  <p:cNvSpPr/>
                  <p:nvPr/>
                </p:nvSpPr>
                <p:spPr bwMode="auto">
                  <a:xfrm>
                    <a:off x="5122068" y="3630660"/>
                    <a:ext cx="297672" cy="105511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noFill/>
                    <a:round/>
                    <a:headEnd/>
                    <a:tailEnd/>
                  </a:ln>
                </p:spPr>
                <p:txBody>
                  <a:bodyPr wrap="none" lIns="0" tIns="0" rIns="0" bIns="0" rtlCol="0" anchor="ctr"/>
                  <a:lstStyle/>
                  <a:p>
                    <a:pPr marL="0" marR="0" indent="0" algn="ctr" defTabSz="914400" eaLnBrk="1" latinLnBrk="0" hangingPunct="1">
                      <a:lnSpc>
                        <a:spcPct val="100000"/>
                      </a:lnSpc>
                      <a:buClrTx/>
                      <a:buSzTx/>
                      <a:buFontTx/>
                      <a:buNone/>
                      <a:tabLst/>
                    </a:pPr>
                    <a:endParaRPr lang="en-US" sz="1800" dirty="0" err="1" smtClean="0">
                      <a:solidFill>
                        <a:srgbClr val="FFFFFF"/>
                      </a:solidFill>
                    </a:endParaRPr>
                  </a:p>
                </p:txBody>
              </p:sp>
              <p:pic>
                <p:nvPicPr>
                  <p:cNvPr id="635" name="Picture 634" descr="bucket.jpg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 l="17241" r="17673" b="9914"/>
                  <a:stretch>
                    <a:fillRect/>
                  </a:stretch>
                </p:blipFill>
                <p:spPr>
                  <a:xfrm>
                    <a:off x="5108189" y="3579014"/>
                    <a:ext cx="323446" cy="447683"/>
                  </a:xfrm>
                  <a:prstGeom prst="rect">
                    <a:avLst/>
                  </a:prstGeom>
                </p:spPr>
              </p:pic>
              <p:sp>
                <p:nvSpPr>
                  <p:cNvPr id="636" name="TextBox 635"/>
                  <p:cNvSpPr txBox="1"/>
                  <p:nvPr/>
                </p:nvSpPr>
                <p:spPr>
                  <a:xfrm>
                    <a:off x="5120086" y="3688722"/>
                    <a:ext cx="29848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1600" b="1" dirty="0" smtClean="0">
                        <a:solidFill>
                          <a:srgbClr val="FFFFFF"/>
                        </a:solidFill>
                        <a:latin typeface="+mn-lt"/>
                        <a:ea typeface="+mn-ea"/>
                      </a:rPr>
                      <a:t>6</a:t>
                    </a:r>
                    <a:endParaRPr lang="en-US" sz="1600" dirty="0" smtClean="0">
                      <a:solidFill>
                        <a:srgbClr val="FFFFFF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  <p:sp>
              <p:nvSpPr>
                <p:cNvPr id="633" name="5-Point Star 632"/>
                <p:cNvSpPr/>
                <p:nvPr/>
              </p:nvSpPr>
              <p:spPr bwMode="auto">
                <a:xfrm>
                  <a:off x="1499811" y="3354889"/>
                  <a:ext cx="179931" cy="179930"/>
                </a:xfrm>
                <a:prstGeom prst="star5">
                  <a:avLst/>
                </a:prstGeom>
                <a:solidFill>
                  <a:srgbClr val="FFFF00"/>
                </a:solidFill>
                <a:ln w="3175">
                  <a:solidFill>
                    <a:schemeClr val="accent3"/>
                  </a:solidFill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607" name="Group 814" descr="Custom:  Group 814"/>
              <p:cNvGrpSpPr/>
              <p:nvPr/>
            </p:nvGrpSpPr>
            <p:grpSpPr>
              <a:xfrm>
                <a:off x="6822394" y="3282145"/>
                <a:ext cx="323446" cy="448262"/>
                <a:chOff x="5108189" y="3579014"/>
                <a:chExt cx="323446" cy="448262"/>
              </a:xfrm>
            </p:grpSpPr>
            <p:sp>
              <p:nvSpPr>
                <p:cNvPr id="629" name="Oval 628"/>
                <p:cNvSpPr/>
                <p:nvPr/>
              </p:nvSpPr>
              <p:spPr bwMode="auto">
                <a:xfrm>
                  <a:off x="5122068" y="3630660"/>
                  <a:ext cx="297672" cy="10551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630" name="Picture 629" descr="bucket.jpg"/>
                <p:cNvPicPr>
                  <a:picLocks noChangeAspect="1"/>
                </p:cNvPicPr>
                <p:nvPr/>
              </p:nvPicPr>
              <p:blipFill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7241" r="17673" b="9914"/>
                <a:stretch>
                  <a:fillRect/>
                </a:stretch>
              </p:blipFill>
              <p:spPr>
                <a:xfrm>
                  <a:off x="5108189" y="3579014"/>
                  <a:ext cx="323446" cy="447683"/>
                </a:xfrm>
                <a:prstGeom prst="rect">
                  <a:avLst/>
                </a:prstGeom>
              </p:spPr>
            </p:pic>
            <p:sp>
              <p:nvSpPr>
                <p:cNvPr id="631" name="TextBox 630"/>
                <p:cNvSpPr txBox="1"/>
                <p:nvPr/>
              </p:nvSpPr>
              <p:spPr>
                <a:xfrm>
                  <a:off x="5120086" y="3688722"/>
                  <a:ext cx="29848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b="1" dirty="0" smtClean="0">
                      <a:solidFill>
                        <a:srgbClr val="FFFFFF"/>
                      </a:solidFill>
                      <a:latin typeface="+mn-lt"/>
                      <a:ea typeface="+mn-ea"/>
                    </a:rPr>
                    <a:t>6</a:t>
                  </a:r>
                  <a:endParaRPr lang="en-US" sz="1600" dirty="0" smtClean="0">
                    <a:solidFill>
                      <a:srgbClr val="FFFFFF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608" name="Group 742" descr="Custom:  Group 742"/>
              <p:cNvGrpSpPr/>
              <p:nvPr/>
            </p:nvGrpSpPr>
            <p:grpSpPr>
              <a:xfrm>
                <a:off x="7139488" y="3282153"/>
                <a:ext cx="323446" cy="448262"/>
                <a:chOff x="3596100" y="3259926"/>
                <a:chExt cx="323446" cy="448262"/>
              </a:xfrm>
            </p:grpSpPr>
            <p:sp>
              <p:nvSpPr>
                <p:cNvPr id="626" name="Oval 625"/>
                <p:cNvSpPr/>
                <p:nvPr/>
              </p:nvSpPr>
              <p:spPr bwMode="auto">
                <a:xfrm>
                  <a:off x="3609979" y="3311572"/>
                  <a:ext cx="297672" cy="10551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627" name="Picture 626" descr="bucket.jpg"/>
                <p:cNvPicPr>
                  <a:picLocks noChangeAspect="1"/>
                </p:cNvPicPr>
                <p:nvPr/>
              </p:nvPicPr>
              <p:blipFill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7241" r="17673" b="9914"/>
                <a:stretch>
                  <a:fillRect/>
                </a:stretch>
              </p:blipFill>
              <p:spPr>
                <a:xfrm>
                  <a:off x="3596100" y="3259926"/>
                  <a:ext cx="323446" cy="447683"/>
                </a:xfrm>
                <a:prstGeom prst="rect">
                  <a:avLst/>
                </a:prstGeom>
              </p:spPr>
            </p:pic>
            <p:sp>
              <p:nvSpPr>
                <p:cNvPr id="628" name="TextBox 627"/>
                <p:cNvSpPr txBox="1"/>
                <p:nvPr/>
              </p:nvSpPr>
              <p:spPr>
                <a:xfrm>
                  <a:off x="3607997" y="3369634"/>
                  <a:ext cx="29848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b="1" dirty="0" smtClean="0">
                      <a:solidFill>
                        <a:srgbClr val="FFFFFF"/>
                      </a:solidFill>
                      <a:latin typeface="+mn-lt"/>
                      <a:ea typeface="+mn-ea"/>
                    </a:rPr>
                    <a:t>3</a:t>
                  </a:r>
                  <a:endParaRPr lang="en-US" sz="1600" dirty="0" smtClean="0">
                    <a:solidFill>
                      <a:srgbClr val="FFFFFF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609" name="Group 809" descr="Custom:  Group 809"/>
              <p:cNvGrpSpPr/>
              <p:nvPr/>
            </p:nvGrpSpPr>
            <p:grpSpPr>
              <a:xfrm>
                <a:off x="6492653" y="3267834"/>
                <a:ext cx="323446" cy="448262"/>
                <a:chOff x="5108189" y="3579014"/>
                <a:chExt cx="323446" cy="448262"/>
              </a:xfrm>
            </p:grpSpPr>
            <p:sp>
              <p:nvSpPr>
                <p:cNvPr id="622" name="Oval 621"/>
                <p:cNvSpPr/>
                <p:nvPr/>
              </p:nvSpPr>
              <p:spPr bwMode="auto">
                <a:xfrm>
                  <a:off x="5122068" y="3630660"/>
                  <a:ext cx="297672" cy="10551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623" name="Picture 622" descr="bucket.jpg"/>
                <p:cNvPicPr>
                  <a:picLocks noChangeAspect="1"/>
                </p:cNvPicPr>
                <p:nvPr/>
              </p:nvPicPr>
              <p:blipFill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7241" r="17673" b="9914"/>
                <a:stretch>
                  <a:fillRect/>
                </a:stretch>
              </p:blipFill>
              <p:spPr>
                <a:xfrm>
                  <a:off x="5108189" y="3579014"/>
                  <a:ext cx="323446" cy="447683"/>
                </a:xfrm>
                <a:prstGeom prst="rect">
                  <a:avLst/>
                </a:prstGeom>
              </p:spPr>
            </p:pic>
            <p:sp>
              <p:nvSpPr>
                <p:cNvPr id="624" name="TextBox 623"/>
                <p:cNvSpPr txBox="1"/>
                <p:nvPr/>
              </p:nvSpPr>
              <p:spPr>
                <a:xfrm>
                  <a:off x="5120086" y="3688722"/>
                  <a:ext cx="29848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b="1" dirty="0" smtClean="0">
                      <a:solidFill>
                        <a:srgbClr val="FFFFFF"/>
                      </a:solidFill>
                      <a:latin typeface="+mn-lt"/>
                      <a:ea typeface="+mn-ea"/>
                    </a:rPr>
                    <a:t>5</a:t>
                  </a:r>
                  <a:endParaRPr lang="en-US" sz="1600" dirty="0" smtClean="0">
                    <a:solidFill>
                      <a:srgbClr val="FFFF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625" name="5-Point Star 624"/>
                <p:cNvSpPr/>
                <p:nvPr/>
              </p:nvSpPr>
              <p:spPr bwMode="auto">
                <a:xfrm>
                  <a:off x="5238370" y="3664452"/>
                  <a:ext cx="179931" cy="179930"/>
                </a:xfrm>
                <a:prstGeom prst="star5">
                  <a:avLst/>
                </a:prstGeom>
                <a:solidFill>
                  <a:srgbClr val="FFFF00"/>
                </a:solidFill>
                <a:ln w="3175">
                  <a:solidFill>
                    <a:schemeClr val="accent3"/>
                  </a:solidFill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610" name="Group 819" descr="Left:  Group 819"/>
              <p:cNvGrpSpPr/>
              <p:nvPr/>
            </p:nvGrpSpPr>
            <p:grpSpPr>
              <a:xfrm>
                <a:off x="1694145" y="3278137"/>
                <a:ext cx="323446" cy="448262"/>
                <a:chOff x="5108189" y="3579014"/>
                <a:chExt cx="323446" cy="448262"/>
              </a:xfrm>
            </p:grpSpPr>
            <p:sp>
              <p:nvSpPr>
                <p:cNvPr id="619" name="Oval 618"/>
                <p:cNvSpPr/>
                <p:nvPr/>
              </p:nvSpPr>
              <p:spPr bwMode="auto">
                <a:xfrm>
                  <a:off x="5122068" y="3630660"/>
                  <a:ext cx="297672" cy="10551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620" name="Picture 619" descr="bucket.jpg"/>
                <p:cNvPicPr>
                  <a:picLocks noChangeAspect="1"/>
                </p:cNvPicPr>
                <p:nvPr/>
              </p:nvPicPr>
              <p:blipFill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7241" r="17673" b="9914"/>
                <a:stretch>
                  <a:fillRect/>
                </a:stretch>
              </p:blipFill>
              <p:spPr>
                <a:xfrm>
                  <a:off x="5108189" y="3579014"/>
                  <a:ext cx="323446" cy="447683"/>
                </a:xfrm>
                <a:prstGeom prst="rect">
                  <a:avLst/>
                </a:prstGeom>
              </p:spPr>
            </p:pic>
            <p:sp>
              <p:nvSpPr>
                <p:cNvPr id="621" name="TextBox 620"/>
                <p:cNvSpPr txBox="1"/>
                <p:nvPr/>
              </p:nvSpPr>
              <p:spPr>
                <a:xfrm>
                  <a:off x="5120086" y="3688722"/>
                  <a:ext cx="29848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b="1" dirty="0" smtClean="0">
                      <a:solidFill>
                        <a:srgbClr val="FFFFFF"/>
                      </a:solidFill>
                      <a:latin typeface="+mn-lt"/>
                      <a:ea typeface="+mn-ea"/>
                    </a:rPr>
                    <a:t>4</a:t>
                  </a:r>
                  <a:endParaRPr lang="en-US" sz="1600" dirty="0" smtClean="0">
                    <a:solidFill>
                      <a:srgbClr val="FFFFFF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611" name="Group 747" descr="Left:  Group 747"/>
              <p:cNvGrpSpPr/>
              <p:nvPr/>
            </p:nvGrpSpPr>
            <p:grpSpPr>
              <a:xfrm>
                <a:off x="2015903" y="3282141"/>
                <a:ext cx="323446" cy="448262"/>
                <a:chOff x="5108189" y="3579014"/>
                <a:chExt cx="323446" cy="448262"/>
              </a:xfrm>
            </p:grpSpPr>
            <p:sp>
              <p:nvSpPr>
                <p:cNvPr id="616" name="Oval 615"/>
                <p:cNvSpPr/>
                <p:nvPr/>
              </p:nvSpPr>
              <p:spPr bwMode="auto">
                <a:xfrm>
                  <a:off x="5122068" y="3630660"/>
                  <a:ext cx="297672" cy="10551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617" name="Picture 616" descr="bucket.jpg"/>
                <p:cNvPicPr>
                  <a:picLocks noChangeAspect="1"/>
                </p:cNvPicPr>
                <p:nvPr/>
              </p:nvPicPr>
              <p:blipFill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7241" r="17673" b="9914"/>
                <a:stretch>
                  <a:fillRect/>
                </a:stretch>
              </p:blipFill>
              <p:spPr>
                <a:xfrm>
                  <a:off x="5108189" y="3579014"/>
                  <a:ext cx="323446" cy="447683"/>
                </a:xfrm>
                <a:prstGeom prst="rect">
                  <a:avLst/>
                </a:prstGeom>
              </p:spPr>
            </p:pic>
            <p:sp>
              <p:nvSpPr>
                <p:cNvPr id="618" name="TextBox 617"/>
                <p:cNvSpPr txBox="1"/>
                <p:nvPr/>
              </p:nvSpPr>
              <p:spPr>
                <a:xfrm>
                  <a:off x="5120086" y="3688722"/>
                  <a:ext cx="29848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b="1" dirty="0" smtClean="0">
                      <a:solidFill>
                        <a:srgbClr val="FFFFFF"/>
                      </a:solidFill>
                      <a:latin typeface="+mn-lt"/>
                      <a:ea typeface="+mn-ea"/>
                    </a:rPr>
                    <a:t>2</a:t>
                  </a:r>
                  <a:endParaRPr lang="en-US" sz="1600" dirty="0" smtClean="0">
                    <a:solidFill>
                      <a:srgbClr val="FFFFFF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612" name="Group 809" descr="Left:  Group 809"/>
              <p:cNvGrpSpPr/>
              <p:nvPr/>
            </p:nvGrpSpPr>
            <p:grpSpPr>
              <a:xfrm>
                <a:off x="4574974" y="3275815"/>
                <a:ext cx="323446" cy="448262"/>
                <a:chOff x="5108189" y="3579014"/>
                <a:chExt cx="323446" cy="448262"/>
              </a:xfrm>
            </p:grpSpPr>
            <p:sp>
              <p:nvSpPr>
                <p:cNvPr id="613" name="Oval 612"/>
                <p:cNvSpPr/>
                <p:nvPr/>
              </p:nvSpPr>
              <p:spPr bwMode="auto">
                <a:xfrm>
                  <a:off x="5122068" y="3630660"/>
                  <a:ext cx="297672" cy="10551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614" name="Picture 613" descr="bucket.jpg"/>
                <p:cNvPicPr>
                  <a:picLocks noChangeAspect="1"/>
                </p:cNvPicPr>
                <p:nvPr/>
              </p:nvPicPr>
              <p:blipFill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7241" r="17673" b="9914"/>
                <a:stretch>
                  <a:fillRect/>
                </a:stretch>
              </p:blipFill>
              <p:spPr>
                <a:xfrm>
                  <a:off x="5108189" y="3579014"/>
                  <a:ext cx="323446" cy="447683"/>
                </a:xfrm>
                <a:prstGeom prst="rect">
                  <a:avLst/>
                </a:prstGeom>
              </p:spPr>
            </p:pic>
            <p:sp>
              <p:nvSpPr>
                <p:cNvPr id="615" name="TextBox 614"/>
                <p:cNvSpPr txBox="1"/>
                <p:nvPr/>
              </p:nvSpPr>
              <p:spPr>
                <a:xfrm>
                  <a:off x="5120086" y="3688722"/>
                  <a:ext cx="29848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b="1" dirty="0" smtClean="0">
                      <a:solidFill>
                        <a:srgbClr val="FFFFFF"/>
                      </a:solidFill>
                      <a:latin typeface="+mn-lt"/>
                      <a:ea typeface="+mn-ea"/>
                    </a:rPr>
                    <a:t>5</a:t>
                  </a:r>
                  <a:endParaRPr lang="en-US" sz="1600" dirty="0" smtClean="0">
                    <a:solidFill>
                      <a:srgbClr val="FFFFFF"/>
                    </a:solidFill>
                    <a:latin typeface="+mn-lt"/>
                    <a:ea typeface="+mn-ea"/>
                  </a:endParaRPr>
                </a:p>
              </p:txBody>
            </p:sp>
          </p:grpSp>
        </p:grpSp>
      </p:grpSp>
      <p:grpSp>
        <p:nvGrpSpPr>
          <p:cNvPr id="709" name="Group 708"/>
          <p:cNvGrpSpPr/>
          <p:nvPr/>
        </p:nvGrpSpPr>
        <p:grpSpPr>
          <a:xfrm>
            <a:off x="452901" y="3016250"/>
            <a:ext cx="7110358" cy="520700"/>
            <a:chOff x="452901" y="3016250"/>
            <a:chExt cx="7110358" cy="520700"/>
          </a:xfrm>
        </p:grpSpPr>
        <p:pic>
          <p:nvPicPr>
            <p:cNvPr id="707" name="Picture 706" descr="file buffer.jpg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330430" y="3016250"/>
              <a:ext cx="673779" cy="520700"/>
            </a:xfrm>
            <a:prstGeom prst="rect">
              <a:avLst/>
            </a:prstGeom>
          </p:spPr>
        </p:pic>
        <p:pic>
          <p:nvPicPr>
            <p:cNvPr id="708" name="Picture 707" descr="file buffer.jpg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71380" y="3016250"/>
              <a:ext cx="673779" cy="520700"/>
            </a:xfrm>
            <a:prstGeom prst="rect">
              <a:avLst/>
            </a:prstGeom>
          </p:spPr>
        </p:pic>
        <p:sp>
          <p:nvSpPr>
            <p:cNvPr id="560" name="TextBox 559"/>
            <p:cNvSpPr txBox="1"/>
            <p:nvPr/>
          </p:nvSpPr>
          <p:spPr>
            <a:xfrm>
              <a:off x="452901" y="3172277"/>
              <a:ext cx="11224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50" b="1" dirty="0" smtClean="0">
                  <a:solidFill>
                    <a:srgbClr val="333333"/>
                  </a:solidFill>
                  <a:latin typeface="+mn-lt"/>
                  <a:ea typeface="+mn-ea"/>
                </a:rPr>
                <a:t>OS File Buffer</a:t>
              </a:r>
            </a:p>
          </p:txBody>
        </p:sp>
        <p:pic>
          <p:nvPicPr>
            <p:cNvPr id="706" name="Picture 705" descr="file buffer.jpg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89480" y="3016250"/>
              <a:ext cx="673779" cy="520700"/>
            </a:xfrm>
            <a:prstGeom prst="rect">
              <a:avLst/>
            </a:prstGeom>
          </p:spPr>
        </p:pic>
      </p:grpSp>
      <p:pic>
        <p:nvPicPr>
          <p:cNvPr id="703" name="Picture 702" descr="Hard Disk Head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24650" y="3576500"/>
            <a:ext cx="590550" cy="512900"/>
          </a:xfrm>
          <a:prstGeom prst="rect">
            <a:avLst/>
          </a:prstGeom>
        </p:spPr>
      </p:pic>
      <p:pic>
        <p:nvPicPr>
          <p:cNvPr id="704" name="Picture 703" descr="Hard Disk Head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08450" y="3576500"/>
            <a:ext cx="590550" cy="512900"/>
          </a:xfrm>
          <a:prstGeom prst="rect">
            <a:avLst/>
          </a:prstGeom>
        </p:spPr>
      </p:pic>
      <p:pic>
        <p:nvPicPr>
          <p:cNvPr id="705" name="Picture 704" descr="Hard Disk Head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7650" y="3576500"/>
            <a:ext cx="590550" cy="512900"/>
          </a:xfrm>
          <a:prstGeom prst="rect">
            <a:avLst/>
          </a:prstGeom>
        </p:spPr>
      </p:pic>
      <p:sp>
        <p:nvSpPr>
          <p:cNvPr id="603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Parallel, Shared Nothing Persistence</a:t>
            </a:r>
            <a:endParaRPr lang="en-US" dirty="0"/>
          </a:p>
        </p:txBody>
      </p:sp>
      <p:grpSp>
        <p:nvGrpSpPr>
          <p:cNvPr id="278" name="Group 277"/>
          <p:cNvGrpSpPr/>
          <p:nvPr/>
        </p:nvGrpSpPr>
        <p:grpSpPr>
          <a:xfrm>
            <a:off x="1985433" y="3724275"/>
            <a:ext cx="5782204" cy="690562"/>
            <a:chOff x="1985433" y="3724275"/>
            <a:chExt cx="5782204" cy="690562"/>
          </a:xfrm>
        </p:grpSpPr>
        <p:pic>
          <p:nvPicPr>
            <p:cNvPr id="279" name="Picture 278" descr="journal_icon.jpg"/>
            <p:cNvPicPr>
              <a:picLocks noChangeAspect="1"/>
            </p:cNvPicPr>
            <p:nvPr/>
          </p:nvPicPr>
          <p:blipFill>
            <a:blip r:embed="rId7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85433" y="3724275"/>
              <a:ext cx="629179" cy="690562"/>
            </a:xfrm>
            <a:prstGeom prst="rect">
              <a:avLst/>
            </a:prstGeom>
          </p:spPr>
        </p:pic>
        <p:pic>
          <p:nvPicPr>
            <p:cNvPr id="280" name="Picture 279" descr="journal_icon.jpg"/>
            <p:cNvPicPr>
              <a:picLocks noChangeAspect="1"/>
            </p:cNvPicPr>
            <p:nvPr/>
          </p:nvPicPr>
          <p:blipFill>
            <a:blip r:embed="rId7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557183" y="3724275"/>
              <a:ext cx="629179" cy="690562"/>
            </a:xfrm>
            <a:prstGeom prst="rect">
              <a:avLst/>
            </a:prstGeom>
          </p:spPr>
        </p:pic>
        <p:pic>
          <p:nvPicPr>
            <p:cNvPr id="281" name="Picture 280" descr="journal_icon.jpg"/>
            <p:cNvPicPr>
              <a:picLocks noChangeAspect="1"/>
            </p:cNvPicPr>
            <p:nvPr/>
          </p:nvPicPr>
          <p:blipFill>
            <a:blip r:embed="rId7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138458" y="3724275"/>
              <a:ext cx="629179" cy="690562"/>
            </a:xfrm>
            <a:prstGeom prst="rect">
              <a:avLst/>
            </a:prstGeom>
          </p:spPr>
        </p:pic>
      </p:grpSp>
      <p:grpSp>
        <p:nvGrpSpPr>
          <p:cNvPr id="337" name="Group 69" descr="Down:  Group 69"/>
          <p:cNvGrpSpPr/>
          <p:nvPr/>
        </p:nvGrpSpPr>
        <p:grpSpPr>
          <a:xfrm>
            <a:off x="994313" y="1853799"/>
            <a:ext cx="466218" cy="374517"/>
            <a:chOff x="3625850" y="2015724"/>
            <a:chExt cx="613609" cy="492918"/>
          </a:xfrm>
        </p:grpSpPr>
        <p:sp>
          <p:nvSpPr>
            <p:cNvPr id="338" name="Line 10"/>
            <p:cNvSpPr>
              <a:spLocks noChangeShapeType="1"/>
            </p:cNvSpPr>
            <p:nvPr/>
          </p:nvSpPr>
          <p:spPr bwMode="auto">
            <a:xfrm>
              <a:off x="3761230" y="2095972"/>
              <a:ext cx="911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339" name="Picture 20" descr="MCDD01775_0000[1]"/>
            <p:cNvPicPr>
              <a:picLocks noChangeAspect="1" noChangeArrowheads="1"/>
            </p:cNvPicPr>
            <p:nvPr/>
          </p:nvPicPr>
          <p:blipFill>
            <a:blip r:embed="rId8" cstate="email"/>
            <a:srcRect/>
            <a:stretch>
              <a:fillRect/>
            </a:stretch>
          </p:blipFill>
          <p:spPr bwMode="auto">
            <a:xfrm>
              <a:off x="3625850" y="2026373"/>
              <a:ext cx="150423" cy="139196"/>
            </a:xfrm>
            <a:prstGeom prst="rect">
              <a:avLst/>
            </a:prstGeom>
            <a:noFill/>
          </p:spPr>
        </p:pic>
        <p:grpSp>
          <p:nvGrpSpPr>
            <p:cNvPr id="340" name="Group 26"/>
            <p:cNvGrpSpPr>
              <a:grpSpLocks/>
            </p:cNvGrpSpPr>
            <p:nvPr/>
          </p:nvGrpSpPr>
          <p:grpSpPr bwMode="auto">
            <a:xfrm>
              <a:off x="3828196" y="2015724"/>
              <a:ext cx="411268" cy="492918"/>
              <a:chOff x="2980" y="2203"/>
              <a:chExt cx="349" cy="414"/>
            </a:xfrm>
          </p:grpSpPr>
          <p:pic>
            <p:nvPicPr>
              <p:cNvPr id="341" name="Picture 27" descr="MCED00214_0000[1]"/>
              <p:cNvPicPr>
                <a:picLocks noChangeAspect="1" noChangeArrowheads="1"/>
              </p:cNvPicPr>
              <p:nvPr/>
            </p:nvPicPr>
            <p:blipFill>
              <a:blip r:embed="rId9" cstate="email"/>
              <a:srcRect/>
              <a:stretch>
                <a:fillRect/>
              </a:stretch>
            </p:blipFill>
            <p:spPr bwMode="auto">
              <a:xfrm>
                <a:off x="3047" y="2269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342" name="Picture 28" descr="MCED00214_0000[1]"/>
              <p:cNvPicPr>
                <a:picLocks noChangeAspect="1" noChangeArrowheads="1"/>
              </p:cNvPicPr>
              <p:nvPr/>
            </p:nvPicPr>
            <p:blipFill>
              <a:blip r:embed="rId9" cstate="email"/>
              <a:srcRect/>
              <a:stretch>
                <a:fillRect/>
              </a:stretch>
            </p:blipFill>
            <p:spPr bwMode="auto">
              <a:xfrm>
                <a:off x="3146" y="2269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343" name="Picture 29" descr="MCED00214_0000[1]"/>
              <p:cNvPicPr>
                <a:picLocks noChangeAspect="1" noChangeArrowheads="1"/>
              </p:cNvPicPr>
              <p:nvPr/>
            </p:nvPicPr>
            <p:blipFill>
              <a:blip r:embed="rId9" cstate="email"/>
              <a:srcRect/>
              <a:stretch>
                <a:fillRect/>
              </a:stretch>
            </p:blipFill>
            <p:spPr bwMode="auto">
              <a:xfrm>
                <a:off x="3047" y="2368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344" name="Picture 30" descr="MCED00214_0000[1]"/>
              <p:cNvPicPr>
                <a:picLocks noChangeAspect="1" noChangeArrowheads="1"/>
              </p:cNvPicPr>
              <p:nvPr/>
            </p:nvPicPr>
            <p:blipFill>
              <a:blip r:embed="rId9" cstate="email"/>
              <a:srcRect/>
              <a:stretch>
                <a:fillRect/>
              </a:stretch>
            </p:blipFill>
            <p:spPr bwMode="auto">
              <a:xfrm>
                <a:off x="3212" y="2203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345" name="Picture 31" descr="MCED00214_0000[1]"/>
              <p:cNvPicPr>
                <a:picLocks noChangeAspect="1" noChangeArrowheads="1"/>
              </p:cNvPicPr>
              <p:nvPr/>
            </p:nvPicPr>
            <p:blipFill>
              <a:blip r:embed="rId9" cstate="email"/>
              <a:srcRect/>
              <a:stretch>
                <a:fillRect/>
              </a:stretch>
            </p:blipFill>
            <p:spPr bwMode="auto">
              <a:xfrm>
                <a:off x="3212" y="2269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346" name="Picture 32" descr="MCED00214_0000[1]"/>
              <p:cNvPicPr>
                <a:picLocks noChangeAspect="1" noChangeArrowheads="1"/>
              </p:cNvPicPr>
              <p:nvPr/>
            </p:nvPicPr>
            <p:blipFill>
              <a:blip r:embed="rId9" cstate="email"/>
              <a:srcRect/>
              <a:stretch>
                <a:fillRect/>
              </a:stretch>
            </p:blipFill>
            <p:spPr bwMode="auto">
              <a:xfrm>
                <a:off x="3212" y="2335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347" name="Picture 33" descr="MCED00214_0000[1]"/>
              <p:cNvPicPr>
                <a:picLocks noChangeAspect="1" noChangeArrowheads="1"/>
              </p:cNvPicPr>
              <p:nvPr/>
            </p:nvPicPr>
            <p:blipFill>
              <a:blip r:embed="rId9" cstate="email"/>
              <a:srcRect/>
              <a:stretch>
                <a:fillRect/>
              </a:stretch>
            </p:blipFill>
            <p:spPr bwMode="auto">
              <a:xfrm>
                <a:off x="3113" y="2434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348" name="Picture 34" descr="MCED00214_0000[1]"/>
              <p:cNvPicPr>
                <a:picLocks noChangeAspect="1" noChangeArrowheads="1"/>
              </p:cNvPicPr>
              <p:nvPr/>
            </p:nvPicPr>
            <p:blipFill>
              <a:blip r:embed="rId9" cstate="email"/>
              <a:srcRect/>
              <a:stretch>
                <a:fillRect/>
              </a:stretch>
            </p:blipFill>
            <p:spPr bwMode="auto">
              <a:xfrm>
                <a:off x="3179" y="2500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349" name="Picture 35" descr="MCED00214_0000[1]"/>
              <p:cNvPicPr>
                <a:picLocks noChangeAspect="1" noChangeArrowheads="1"/>
              </p:cNvPicPr>
              <p:nvPr/>
            </p:nvPicPr>
            <p:blipFill>
              <a:blip r:embed="rId9" cstate="email"/>
              <a:srcRect/>
              <a:stretch>
                <a:fillRect/>
              </a:stretch>
            </p:blipFill>
            <p:spPr bwMode="auto">
              <a:xfrm>
                <a:off x="2980" y="2218"/>
                <a:ext cx="118" cy="117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243" name="Group 69"/>
          <p:cNvGrpSpPr/>
          <p:nvPr/>
        </p:nvGrpSpPr>
        <p:grpSpPr>
          <a:xfrm>
            <a:off x="638683" y="682224"/>
            <a:ext cx="466218" cy="374517"/>
            <a:chOff x="3625850" y="2015724"/>
            <a:chExt cx="613609" cy="492918"/>
          </a:xfrm>
        </p:grpSpPr>
        <p:sp>
          <p:nvSpPr>
            <p:cNvPr id="244" name="Line 10"/>
            <p:cNvSpPr>
              <a:spLocks noChangeShapeType="1"/>
            </p:cNvSpPr>
            <p:nvPr/>
          </p:nvSpPr>
          <p:spPr bwMode="auto">
            <a:xfrm>
              <a:off x="3761230" y="2095972"/>
              <a:ext cx="911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256" name="Picture 20" descr="MCDD01775_0000[1]"/>
            <p:cNvPicPr>
              <a:picLocks noChangeAspect="1" noChangeArrowheads="1"/>
            </p:cNvPicPr>
            <p:nvPr/>
          </p:nvPicPr>
          <p:blipFill>
            <a:blip r:embed="rId8" cstate="email"/>
            <a:srcRect/>
            <a:stretch>
              <a:fillRect/>
            </a:stretch>
          </p:blipFill>
          <p:spPr bwMode="auto">
            <a:xfrm>
              <a:off x="3625850" y="2026373"/>
              <a:ext cx="150423" cy="139196"/>
            </a:xfrm>
            <a:prstGeom prst="rect">
              <a:avLst/>
            </a:prstGeom>
            <a:noFill/>
          </p:spPr>
        </p:pic>
        <p:grpSp>
          <p:nvGrpSpPr>
            <p:cNvPr id="262" name="Group 26"/>
            <p:cNvGrpSpPr>
              <a:grpSpLocks/>
            </p:cNvGrpSpPr>
            <p:nvPr/>
          </p:nvGrpSpPr>
          <p:grpSpPr bwMode="auto">
            <a:xfrm>
              <a:off x="3828197" y="2015724"/>
              <a:ext cx="411268" cy="492918"/>
              <a:chOff x="2980" y="2203"/>
              <a:chExt cx="349" cy="414"/>
            </a:xfrm>
          </p:grpSpPr>
          <p:pic>
            <p:nvPicPr>
              <p:cNvPr id="266" name="Picture 27" descr="MCED00214_0000[1]"/>
              <p:cNvPicPr>
                <a:picLocks noChangeAspect="1" noChangeArrowheads="1"/>
              </p:cNvPicPr>
              <p:nvPr/>
            </p:nvPicPr>
            <p:blipFill>
              <a:blip r:embed="rId9" cstate="email"/>
              <a:srcRect/>
              <a:stretch>
                <a:fillRect/>
              </a:stretch>
            </p:blipFill>
            <p:spPr bwMode="auto">
              <a:xfrm>
                <a:off x="3047" y="2269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270" name="Picture 28" descr="MCED00214_0000[1]"/>
              <p:cNvPicPr>
                <a:picLocks noChangeAspect="1" noChangeArrowheads="1"/>
              </p:cNvPicPr>
              <p:nvPr/>
            </p:nvPicPr>
            <p:blipFill>
              <a:blip r:embed="rId9" cstate="email"/>
              <a:srcRect/>
              <a:stretch>
                <a:fillRect/>
              </a:stretch>
            </p:blipFill>
            <p:spPr bwMode="auto">
              <a:xfrm>
                <a:off x="3146" y="2269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271" name="Picture 29" descr="MCED00214_0000[1]"/>
              <p:cNvPicPr>
                <a:picLocks noChangeAspect="1" noChangeArrowheads="1"/>
              </p:cNvPicPr>
              <p:nvPr/>
            </p:nvPicPr>
            <p:blipFill>
              <a:blip r:embed="rId9" cstate="email"/>
              <a:srcRect/>
              <a:stretch>
                <a:fillRect/>
              </a:stretch>
            </p:blipFill>
            <p:spPr bwMode="auto">
              <a:xfrm>
                <a:off x="3047" y="2368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272" name="Picture 30" descr="MCED00214_0000[1]"/>
              <p:cNvPicPr>
                <a:picLocks noChangeAspect="1" noChangeArrowheads="1"/>
              </p:cNvPicPr>
              <p:nvPr/>
            </p:nvPicPr>
            <p:blipFill>
              <a:blip r:embed="rId9" cstate="email"/>
              <a:srcRect/>
              <a:stretch>
                <a:fillRect/>
              </a:stretch>
            </p:blipFill>
            <p:spPr bwMode="auto">
              <a:xfrm>
                <a:off x="3212" y="2203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273" name="Picture 31" descr="MCED00214_0000[1]"/>
              <p:cNvPicPr>
                <a:picLocks noChangeAspect="1" noChangeArrowheads="1"/>
              </p:cNvPicPr>
              <p:nvPr/>
            </p:nvPicPr>
            <p:blipFill>
              <a:blip r:embed="rId9" cstate="email"/>
              <a:srcRect/>
              <a:stretch>
                <a:fillRect/>
              </a:stretch>
            </p:blipFill>
            <p:spPr bwMode="auto">
              <a:xfrm>
                <a:off x="3212" y="2269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274" name="Picture 32" descr="MCED00214_0000[1]"/>
              <p:cNvPicPr>
                <a:picLocks noChangeAspect="1" noChangeArrowheads="1"/>
              </p:cNvPicPr>
              <p:nvPr/>
            </p:nvPicPr>
            <p:blipFill>
              <a:blip r:embed="rId9" cstate="email"/>
              <a:srcRect/>
              <a:stretch>
                <a:fillRect/>
              </a:stretch>
            </p:blipFill>
            <p:spPr bwMode="auto">
              <a:xfrm>
                <a:off x="3212" y="2335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275" name="Picture 33" descr="MCED00214_0000[1]"/>
              <p:cNvPicPr>
                <a:picLocks noChangeAspect="1" noChangeArrowheads="1"/>
              </p:cNvPicPr>
              <p:nvPr/>
            </p:nvPicPr>
            <p:blipFill>
              <a:blip r:embed="rId9" cstate="email"/>
              <a:srcRect/>
              <a:stretch>
                <a:fillRect/>
              </a:stretch>
            </p:blipFill>
            <p:spPr bwMode="auto">
              <a:xfrm>
                <a:off x="3113" y="2434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276" name="Picture 34" descr="MCED00214_0000[1]"/>
              <p:cNvPicPr>
                <a:picLocks noChangeAspect="1" noChangeArrowheads="1"/>
              </p:cNvPicPr>
              <p:nvPr/>
            </p:nvPicPr>
            <p:blipFill>
              <a:blip r:embed="rId9" cstate="email"/>
              <a:srcRect/>
              <a:stretch>
                <a:fillRect/>
              </a:stretch>
            </p:blipFill>
            <p:spPr bwMode="auto">
              <a:xfrm>
                <a:off x="3179" y="2500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277" name="Picture 35" descr="MCED00214_0000[1]"/>
              <p:cNvPicPr>
                <a:picLocks noChangeAspect="1" noChangeArrowheads="1"/>
              </p:cNvPicPr>
              <p:nvPr/>
            </p:nvPicPr>
            <p:blipFill>
              <a:blip r:embed="rId9" cstate="email"/>
              <a:srcRect/>
              <a:stretch>
                <a:fillRect/>
              </a:stretch>
            </p:blipFill>
            <p:spPr bwMode="auto">
              <a:xfrm>
                <a:off x="2980" y="2218"/>
                <a:ext cx="118" cy="117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309" name="Group 69" descr="Down:  Group 69"/>
          <p:cNvGrpSpPr/>
          <p:nvPr/>
        </p:nvGrpSpPr>
        <p:grpSpPr>
          <a:xfrm>
            <a:off x="1781683" y="3072974"/>
            <a:ext cx="466218" cy="374517"/>
            <a:chOff x="3625850" y="2015724"/>
            <a:chExt cx="613609" cy="492918"/>
          </a:xfrm>
        </p:grpSpPr>
        <p:sp>
          <p:nvSpPr>
            <p:cNvPr id="310" name="Line 10"/>
            <p:cNvSpPr>
              <a:spLocks noChangeShapeType="1"/>
            </p:cNvSpPr>
            <p:nvPr/>
          </p:nvSpPr>
          <p:spPr bwMode="auto">
            <a:xfrm>
              <a:off x="3761230" y="2095972"/>
              <a:ext cx="911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311" name="Picture 20" descr="MCDD01775_0000[1]"/>
            <p:cNvPicPr>
              <a:picLocks noChangeAspect="1" noChangeArrowheads="1"/>
            </p:cNvPicPr>
            <p:nvPr/>
          </p:nvPicPr>
          <p:blipFill>
            <a:blip r:embed="rId8" cstate="email"/>
            <a:srcRect/>
            <a:stretch>
              <a:fillRect/>
            </a:stretch>
          </p:blipFill>
          <p:spPr bwMode="auto">
            <a:xfrm>
              <a:off x="3625850" y="2026373"/>
              <a:ext cx="150423" cy="139196"/>
            </a:xfrm>
            <a:prstGeom prst="rect">
              <a:avLst/>
            </a:prstGeom>
            <a:noFill/>
          </p:spPr>
        </p:pic>
        <p:grpSp>
          <p:nvGrpSpPr>
            <p:cNvPr id="312" name="Group 26"/>
            <p:cNvGrpSpPr>
              <a:grpSpLocks/>
            </p:cNvGrpSpPr>
            <p:nvPr/>
          </p:nvGrpSpPr>
          <p:grpSpPr bwMode="auto">
            <a:xfrm>
              <a:off x="3828196" y="2015724"/>
              <a:ext cx="411268" cy="492918"/>
              <a:chOff x="2980" y="2203"/>
              <a:chExt cx="349" cy="414"/>
            </a:xfrm>
          </p:grpSpPr>
          <p:pic>
            <p:nvPicPr>
              <p:cNvPr id="313" name="Picture 27" descr="MCED00214_0000[1]"/>
              <p:cNvPicPr>
                <a:picLocks noChangeAspect="1" noChangeArrowheads="1"/>
              </p:cNvPicPr>
              <p:nvPr/>
            </p:nvPicPr>
            <p:blipFill>
              <a:blip r:embed="rId9" cstate="email"/>
              <a:srcRect/>
              <a:stretch>
                <a:fillRect/>
              </a:stretch>
            </p:blipFill>
            <p:spPr bwMode="auto">
              <a:xfrm>
                <a:off x="3047" y="2269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314" name="Picture 28" descr="MCED00214_0000[1]"/>
              <p:cNvPicPr>
                <a:picLocks noChangeAspect="1" noChangeArrowheads="1"/>
              </p:cNvPicPr>
              <p:nvPr/>
            </p:nvPicPr>
            <p:blipFill>
              <a:blip r:embed="rId9" cstate="email"/>
              <a:srcRect/>
              <a:stretch>
                <a:fillRect/>
              </a:stretch>
            </p:blipFill>
            <p:spPr bwMode="auto">
              <a:xfrm>
                <a:off x="3146" y="2269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315" name="Picture 29" descr="MCED00214_0000[1]"/>
              <p:cNvPicPr>
                <a:picLocks noChangeAspect="1" noChangeArrowheads="1"/>
              </p:cNvPicPr>
              <p:nvPr/>
            </p:nvPicPr>
            <p:blipFill>
              <a:blip r:embed="rId9" cstate="email"/>
              <a:srcRect/>
              <a:stretch>
                <a:fillRect/>
              </a:stretch>
            </p:blipFill>
            <p:spPr bwMode="auto">
              <a:xfrm>
                <a:off x="3047" y="2368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316" name="Picture 30" descr="MCED00214_0000[1]"/>
              <p:cNvPicPr>
                <a:picLocks noChangeAspect="1" noChangeArrowheads="1"/>
              </p:cNvPicPr>
              <p:nvPr/>
            </p:nvPicPr>
            <p:blipFill>
              <a:blip r:embed="rId9" cstate="email"/>
              <a:srcRect/>
              <a:stretch>
                <a:fillRect/>
              </a:stretch>
            </p:blipFill>
            <p:spPr bwMode="auto">
              <a:xfrm>
                <a:off x="3212" y="2203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317" name="Picture 31" descr="MCED00214_0000[1]"/>
              <p:cNvPicPr>
                <a:picLocks noChangeAspect="1" noChangeArrowheads="1"/>
              </p:cNvPicPr>
              <p:nvPr/>
            </p:nvPicPr>
            <p:blipFill>
              <a:blip r:embed="rId9" cstate="email"/>
              <a:srcRect/>
              <a:stretch>
                <a:fillRect/>
              </a:stretch>
            </p:blipFill>
            <p:spPr bwMode="auto">
              <a:xfrm>
                <a:off x="3212" y="2269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318" name="Picture 32" descr="MCED00214_0000[1]"/>
              <p:cNvPicPr>
                <a:picLocks noChangeAspect="1" noChangeArrowheads="1"/>
              </p:cNvPicPr>
              <p:nvPr/>
            </p:nvPicPr>
            <p:blipFill>
              <a:blip r:embed="rId9" cstate="email"/>
              <a:srcRect/>
              <a:stretch>
                <a:fillRect/>
              </a:stretch>
            </p:blipFill>
            <p:spPr bwMode="auto">
              <a:xfrm>
                <a:off x="3212" y="2335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319" name="Picture 33" descr="MCED00214_0000[1]"/>
              <p:cNvPicPr>
                <a:picLocks noChangeAspect="1" noChangeArrowheads="1"/>
              </p:cNvPicPr>
              <p:nvPr/>
            </p:nvPicPr>
            <p:blipFill>
              <a:blip r:embed="rId9" cstate="email"/>
              <a:srcRect/>
              <a:stretch>
                <a:fillRect/>
              </a:stretch>
            </p:blipFill>
            <p:spPr bwMode="auto">
              <a:xfrm>
                <a:off x="3113" y="2434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320" name="Picture 34" descr="MCED00214_0000[1]"/>
              <p:cNvPicPr>
                <a:picLocks noChangeAspect="1" noChangeArrowheads="1"/>
              </p:cNvPicPr>
              <p:nvPr/>
            </p:nvPicPr>
            <p:blipFill>
              <a:blip r:embed="rId9" cstate="email"/>
              <a:srcRect/>
              <a:stretch>
                <a:fillRect/>
              </a:stretch>
            </p:blipFill>
            <p:spPr bwMode="auto">
              <a:xfrm>
                <a:off x="3179" y="2500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321" name="Picture 35" descr="MCED00214_0000[1]"/>
              <p:cNvPicPr>
                <a:picLocks noChangeAspect="1" noChangeArrowheads="1"/>
              </p:cNvPicPr>
              <p:nvPr/>
            </p:nvPicPr>
            <p:blipFill>
              <a:blip r:embed="rId9" cstate="email"/>
              <a:srcRect/>
              <a:stretch>
                <a:fillRect/>
              </a:stretch>
            </p:blipFill>
            <p:spPr bwMode="auto">
              <a:xfrm>
                <a:off x="2980" y="2218"/>
                <a:ext cx="118" cy="117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324" name="Group 69" descr="Down:  Group 69"/>
          <p:cNvGrpSpPr/>
          <p:nvPr/>
        </p:nvGrpSpPr>
        <p:grpSpPr>
          <a:xfrm>
            <a:off x="4305791" y="3063458"/>
            <a:ext cx="466218" cy="374517"/>
            <a:chOff x="3625850" y="2015724"/>
            <a:chExt cx="613609" cy="492918"/>
          </a:xfrm>
        </p:grpSpPr>
        <p:sp>
          <p:nvSpPr>
            <p:cNvPr id="325" name="Line 10"/>
            <p:cNvSpPr>
              <a:spLocks noChangeShapeType="1"/>
            </p:cNvSpPr>
            <p:nvPr/>
          </p:nvSpPr>
          <p:spPr bwMode="auto">
            <a:xfrm>
              <a:off x="3761230" y="2095972"/>
              <a:ext cx="911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326" name="Picture 20" descr="MCDD01775_0000[1]"/>
            <p:cNvPicPr>
              <a:picLocks noChangeAspect="1" noChangeArrowheads="1"/>
            </p:cNvPicPr>
            <p:nvPr/>
          </p:nvPicPr>
          <p:blipFill>
            <a:blip r:embed="rId8" cstate="email"/>
            <a:srcRect/>
            <a:stretch>
              <a:fillRect/>
            </a:stretch>
          </p:blipFill>
          <p:spPr bwMode="auto">
            <a:xfrm>
              <a:off x="3625850" y="2026373"/>
              <a:ext cx="150423" cy="139196"/>
            </a:xfrm>
            <a:prstGeom prst="rect">
              <a:avLst/>
            </a:prstGeom>
            <a:noFill/>
          </p:spPr>
        </p:pic>
        <p:grpSp>
          <p:nvGrpSpPr>
            <p:cNvPr id="327" name="Group 26"/>
            <p:cNvGrpSpPr>
              <a:grpSpLocks/>
            </p:cNvGrpSpPr>
            <p:nvPr/>
          </p:nvGrpSpPr>
          <p:grpSpPr bwMode="auto">
            <a:xfrm>
              <a:off x="3828195" y="2015724"/>
              <a:ext cx="411268" cy="492918"/>
              <a:chOff x="2980" y="2203"/>
              <a:chExt cx="349" cy="414"/>
            </a:xfrm>
          </p:grpSpPr>
          <p:pic>
            <p:nvPicPr>
              <p:cNvPr id="328" name="Picture 27" descr="MCED00214_0000[1]"/>
              <p:cNvPicPr>
                <a:picLocks noChangeAspect="1" noChangeArrowheads="1"/>
              </p:cNvPicPr>
              <p:nvPr/>
            </p:nvPicPr>
            <p:blipFill>
              <a:blip r:embed="rId9" cstate="email"/>
              <a:srcRect/>
              <a:stretch>
                <a:fillRect/>
              </a:stretch>
            </p:blipFill>
            <p:spPr bwMode="auto">
              <a:xfrm>
                <a:off x="3047" y="2269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329" name="Picture 28" descr="MCED00214_0000[1]"/>
              <p:cNvPicPr>
                <a:picLocks noChangeAspect="1" noChangeArrowheads="1"/>
              </p:cNvPicPr>
              <p:nvPr/>
            </p:nvPicPr>
            <p:blipFill>
              <a:blip r:embed="rId9" cstate="email"/>
              <a:srcRect/>
              <a:stretch>
                <a:fillRect/>
              </a:stretch>
            </p:blipFill>
            <p:spPr bwMode="auto">
              <a:xfrm>
                <a:off x="3146" y="2269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330" name="Picture 29" descr="MCED00214_0000[1]"/>
              <p:cNvPicPr>
                <a:picLocks noChangeAspect="1" noChangeArrowheads="1"/>
              </p:cNvPicPr>
              <p:nvPr/>
            </p:nvPicPr>
            <p:blipFill>
              <a:blip r:embed="rId9" cstate="email"/>
              <a:srcRect/>
              <a:stretch>
                <a:fillRect/>
              </a:stretch>
            </p:blipFill>
            <p:spPr bwMode="auto">
              <a:xfrm>
                <a:off x="3047" y="2368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331" name="Picture 30" descr="MCED00214_0000[1]"/>
              <p:cNvPicPr>
                <a:picLocks noChangeAspect="1" noChangeArrowheads="1"/>
              </p:cNvPicPr>
              <p:nvPr/>
            </p:nvPicPr>
            <p:blipFill>
              <a:blip r:embed="rId9" cstate="email"/>
              <a:srcRect/>
              <a:stretch>
                <a:fillRect/>
              </a:stretch>
            </p:blipFill>
            <p:spPr bwMode="auto">
              <a:xfrm>
                <a:off x="3212" y="2203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332" name="Picture 31" descr="MCED00214_0000[1]"/>
              <p:cNvPicPr>
                <a:picLocks noChangeAspect="1" noChangeArrowheads="1"/>
              </p:cNvPicPr>
              <p:nvPr/>
            </p:nvPicPr>
            <p:blipFill>
              <a:blip r:embed="rId9" cstate="email"/>
              <a:srcRect/>
              <a:stretch>
                <a:fillRect/>
              </a:stretch>
            </p:blipFill>
            <p:spPr bwMode="auto">
              <a:xfrm>
                <a:off x="3212" y="2269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333" name="Picture 32" descr="MCED00214_0000[1]"/>
              <p:cNvPicPr>
                <a:picLocks noChangeAspect="1" noChangeArrowheads="1"/>
              </p:cNvPicPr>
              <p:nvPr/>
            </p:nvPicPr>
            <p:blipFill>
              <a:blip r:embed="rId9" cstate="email"/>
              <a:srcRect/>
              <a:stretch>
                <a:fillRect/>
              </a:stretch>
            </p:blipFill>
            <p:spPr bwMode="auto">
              <a:xfrm>
                <a:off x="3212" y="2335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334" name="Picture 33" descr="MCED00214_0000[1]"/>
              <p:cNvPicPr>
                <a:picLocks noChangeAspect="1" noChangeArrowheads="1"/>
              </p:cNvPicPr>
              <p:nvPr/>
            </p:nvPicPr>
            <p:blipFill>
              <a:blip r:embed="rId9" cstate="email"/>
              <a:srcRect/>
              <a:stretch>
                <a:fillRect/>
              </a:stretch>
            </p:blipFill>
            <p:spPr bwMode="auto">
              <a:xfrm>
                <a:off x="3113" y="2434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335" name="Picture 34" descr="MCED00214_0000[1]"/>
              <p:cNvPicPr>
                <a:picLocks noChangeAspect="1" noChangeArrowheads="1"/>
              </p:cNvPicPr>
              <p:nvPr/>
            </p:nvPicPr>
            <p:blipFill>
              <a:blip r:embed="rId9" cstate="email"/>
              <a:srcRect/>
              <a:stretch>
                <a:fillRect/>
              </a:stretch>
            </p:blipFill>
            <p:spPr bwMode="auto">
              <a:xfrm>
                <a:off x="3179" y="2500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336" name="Picture 35" descr="MCED00214_0000[1]"/>
              <p:cNvPicPr>
                <a:picLocks noChangeAspect="1" noChangeArrowheads="1"/>
              </p:cNvPicPr>
              <p:nvPr/>
            </p:nvPicPr>
            <p:blipFill>
              <a:blip r:embed="rId9" cstate="email"/>
              <a:srcRect/>
              <a:stretch>
                <a:fillRect/>
              </a:stretch>
            </p:blipFill>
            <p:spPr bwMode="auto">
              <a:xfrm>
                <a:off x="2980" y="2218"/>
                <a:ext cx="118" cy="117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416" name="Group 415"/>
          <p:cNvGrpSpPr/>
          <p:nvPr/>
        </p:nvGrpSpPr>
        <p:grpSpPr>
          <a:xfrm>
            <a:off x="7929565" y="831056"/>
            <a:ext cx="1088761" cy="693718"/>
            <a:chOff x="7929565" y="1878806"/>
            <a:chExt cx="1088761" cy="693718"/>
          </a:xfrm>
        </p:grpSpPr>
        <p:grpSp>
          <p:nvGrpSpPr>
            <p:cNvPr id="417" name="Group 78"/>
            <p:cNvGrpSpPr/>
            <p:nvPr/>
          </p:nvGrpSpPr>
          <p:grpSpPr>
            <a:xfrm>
              <a:off x="8141495" y="1878806"/>
              <a:ext cx="566736" cy="428626"/>
              <a:chOff x="8167689" y="2755106"/>
              <a:chExt cx="566736" cy="428626"/>
            </a:xfrm>
          </p:grpSpPr>
          <p:pic>
            <p:nvPicPr>
              <p:cNvPr id="419" name="Picture 35" descr="USB1_1_Mini_4_Port_Hub"/>
              <p:cNvPicPr>
                <a:picLocks noChangeAspect="1" noChangeArrowheads="1"/>
              </p:cNvPicPr>
              <p:nvPr/>
            </p:nvPicPr>
            <p:blipFill>
              <a:blip r:embed="rId10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258176" y="2755106"/>
                <a:ext cx="476249" cy="428626"/>
              </a:xfrm>
              <a:prstGeom prst="rect">
                <a:avLst/>
              </a:prstGeom>
              <a:noFill/>
            </p:spPr>
          </p:pic>
          <p:pic>
            <p:nvPicPr>
              <p:cNvPr id="420" name="Picture 36" descr="BD21298_"/>
              <p:cNvPicPr>
                <a:picLocks noChangeAspect="1" noChangeArrowheads="1"/>
              </p:cNvPicPr>
              <p:nvPr/>
            </p:nvPicPr>
            <p:blipFill>
              <a:blip r:embed="rId11" cstate="email"/>
              <a:srcRect/>
              <a:stretch>
                <a:fillRect/>
              </a:stretch>
            </p:blipFill>
            <p:spPr bwMode="auto">
              <a:xfrm>
                <a:off x="8167689" y="2898775"/>
                <a:ext cx="123825" cy="130175"/>
              </a:xfrm>
              <a:prstGeom prst="rect">
                <a:avLst/>
              </a:prstGeom>
              <a:noFill/>
            </p:spPr>
          </p:pic>
        </p:grpSp>
        <p:sp>
          <p:nvSpPr>
            <p:cNvPr id="418" name="TextBox 417"/>
            <p:cNvSpPr txBox="1"/>
            <p:nvPr/>
          </p:nvSpPr>
          <p:spPr>
            <a:xfrm>
              <a:off x="7929565" y="2295525"/>
              <a:ext cx="10887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dirty="0" smtClean="0">
                  <a:solidFill>
                    <a:srgbClr val="333333"/>
                  </a:solidFill>
                  <a:latin typeface="+mn-lt"/>
                  <a:ea typeface="+mn-ea"/>
                </a:rPr>
                <a:t>Locator</a:t>
              </a:r>
            </a:p>
            <a:p>
              <a:pPr algn="ctr"/>
              <a:r>
                <a:rPr lang="en-US" sz="600" dirty="0" smtClean="0">
                  <a:solidFill>
                    <a:srgbClr val="333333"/>
                  </a:solidFill>
                  <a:latin typeface="+mn-lt"/>
                  <a:ea typeface="+mn-ea"/>
                </a:rPr>
                <a:t>(Membership Coordinator)</a:t>
              </a:r>
            </a:p>
          </p:txBody>
        </p:sp>
      </p:grpSp>
      <p:grpSp>
        <p:nvGrpSpPr>
          <p:cNvPr id="678" name="Group 677"/>
          <p:cNvGrpSpPr/>
          <p:nvPr/>
        </p:nvGrpSpPr>
        <p:grpSpPr>
          <a:xfrm>
            <a:off x="2555371" y="3729544"/>
            <a:ext cx="5837022" cy="414606"/>
            <a:chOff x="2555371" y="3729544"/>
            <a:chExt cx="5837022" cy="414606"/>
          </a:xfrm>
        </p:grpSpPr>
        <p:sp>
          <p:nvSpPr>
            <p:cNvPr id="679" name="Oval 678"/>
            <p:cNvSpPr/>
            <p:nvPr/>
          </p:nvSpPr>
          <p:spPr bwMode="auto">
            <a:xfrm>
              <a:off x="7949504" y="4106435"/>
              <a:ext cx="69143" cy="37715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000000"/>
                </a:solidFill>
              </a:endParaRPr>
            </a:p>
          </p:txBody>
        </p:sp>
        <p:sp>
          <p:nvSpPr>
            <p:cNvPr id="680" name="Oval 679"/>
            <p:cNvSpPr/>
            <p:nvPr/>
          </p:nvSpPr>
          <p:spPr bwMode="auto">
            <a:xfrm>
              <a:off x="7662457" y="4106435"/>
              <a:ext cx="69143" cy="37715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000000"/>
                </a:solidFill>
              </a:endParaRPr>
            </a:p>
          </p:txBody>
        </p:sp>
        <p:sp>
          <p:nvSpPr>
            <p:cNvPr id="681" name="TextBox 680"/>
            <p:cNvSpPr txBox="1"/>
            <p:nvPr/>
          </p:nvSpPr>
          <p:spPr>
            <a:xfrm>
              <a:off x="2555371" y="3762889"/>
              <a:ext cx="254899" cy="2365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b="1" dirty="0" smtClean="0">
                  <a:solidFill>
                    <a:srgbClr val="000000"/>
                  </a:solidFill>
                  <a:latin typeface="+mn-lt"/>
                  <a:ea typeface="+mn-ea"/>
                </a:rPr>
                <a:t>1</a:t>
              </a:r>
              <a:endParaRPr lang="en-US" sz="900" dirty="0" smtClean="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682" name="5-Point Star 681"/>
            <p:cNvSpPr/>
            <p:nvPr/>
          </p:nvSpPr>
          <p:spPr bwMode="auto">
            <a:xfrm>
              <a:off x="2659807" y="3729544"/>
              <a:ext cx="137072" cy="137072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000" dirty="0" err="1" smtClean="0">
                <a:solidFill>
                  <a:srgbClr val="000000"/>
                </a:solidFill>
              </a:endParaRPr>
            </a:p>
          </p:txBody>
        </p:sp>
        <p:sp>
          <p:nvSpPr>
            <p:cNvPr id="683" name="TextBox 682"/>
            <p:cNvSpPr txBox="1"/>
            <p:nvPr/>
          </p:nvSpPr>
          <p:spPr>
            <a:xfrm>
              <a:off x="2886196" y="3762889"/>
              <a:ext cx="28084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b="1" dirty="0" smtClean="0">
                  <a:solidFill>
                    <a:srgbClr val="000000"/>
                  </a:solidFill>
                  <a:latin typeface="+mn-lt"/>
                  <a:ea typeface="+mn-ea"/>
                </a:rPr>
                <a:t>,6</a:t>
              </a:r>
              <a:endParaRPr lang="en-US" sz="900" dirty="0" smtClean="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684" name="5-Point Star 683"/>
            <p:cNvSpPr/>
            <p:nvPr/>
          </p:nvSpPr>
          <p:spPr bwMode="auto">
            <a:xfrm>
              <a:off x="3028733" y="3729544"/>
              <a:ext cx="137072" cy="137072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000" dirty="0" err="1" smtClean="0">
                <a:solidFill>
                  <a:srgbClr val="000000"/>
                </a:solidFill>
              </a:endParaRPr>
            </a:p>
          </p:txBody>
        </p:sp>
        <p:sp>
          <p:nvSpPr>
            <p:cNvPr id="685" name="TextBox 684"/>
            <p:cNvSpPr txBox="1"/>
            <p:nvPr/>
          </p:nvSpPr>
          <p:spPr>
            <a:xfrm>
              <a:off x="2783726" y="3765182"/>
              <a:ext cx="28084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b="1" dirty="0" smtClean="0">
                  <a:solidFill>
                    <a:srgbClr val="000000"/>
                  </a:solidFill>
                  <a:latin typeface="+mn-lt"/>
                  <a:ea typeface="+mn-ea"/>
                </a:rPr>
                <a:t>,4</a:t>
              </a:r>
              <a:endParaRPr lang="en-US" sz="900" dirty="0" smtClean="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686" name="TextBox 685"/>
            <p:cNvSpPr txBox="1"/>
            <p:nvPr/>
          </p:nvSpPr>
          <p:spPr>
            <a:xfrm>
              <a:off x="2675208" y="3766775"/>
              <a:ext cx="28084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b="1" dirty="0" smtClean="0">
                  <a:solidFill>
                    <a:srgbClr val="000000"/>
                  </a:solidFill>
                  <a:latin typeface="+mn-lt"/>
                  <a:ea typeface="+mn-ea"/>
                </a:rPr>
                <a:t>,2</a:t>
              </a:r>
              <a:endParaRPr lang="en-US" sz="900" dirty="0" smtClean="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grpSp>
          <p:nvGrpSpPr>
            <p:cNvPr id="687" name="Group 433"/>
            <p:cNvGrpSpPr/>
            <p:nvPr/>
          </p:nvGrpSpPr>
          <p:grpSpPr>
            <a:xfrm>
              <a:off x="7940665" y="3751772"/>
              <a:ext cx="301686" cy="276906"/>
              <a:chOff x="7642215" y="3745422"/>
              <a:chExt cx="301686" cy="276906"/>
            </a:xfrm>
          </p:grpSpPr>
          <p:sp>
            <p:nvSpPr>
              <p:cNvPr id="701" name="TextBox 700"/>
              <p:cNvSpPr txBox="1"/>
              <p:nvPr/>
            </p:nvSpPr>
            <p:spPr>
              <a:xfrm>
                <a:off x="7642215" y="3760718"/>
                <a:ext cx="30168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100" b="1" dirty="0" smtClean="0">
                    <a:solidFill>
                      <a:srgbClr val="000000"/>
                    </a:solidFill>
                    <a:latin typeface="+mn-lt"/>
                    <a:ea typeface="+mn-ea"/>
                  </a:rPr>
                  <a:t>,5</a:t>
                </a:r>
                <a:endParaRPr lang="en-US" sz="1100" dirty="0" smtClean="0">
                  <a:solidFill>
                    <a:srgbClr val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02" name="5-Point Star 701"/>
              <p:cNvSpPr/>
              <p:nvPr/>
            </p:nvSpPr>
            <p:spPr bwMode="auto">
              <a:xfrm>
                <a:off x="7796758" y="3745422"/>
                <a:ext cx="132000" cy="132001"/>
              </a:xfrm>
              <a:prstGeom prst="star5">
                <a:avLst/>
              </a:prstGeom>
              <a:solidFill>
                <a:srgbClr val="FFFF00"/>
              </a:solidFill>
              <a:ln w="317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88" name="Group 431"/>
            <p:cNvGrpSpPr/>
            <p:nvPr/>
          </p:nvGrpSpPr>
          <p:grpSpPr>
            <a:xfrm>
              <a:off x="7800164" y="3748597"/>
              <a:ext cx="301686" cy="276906"/>
              <a:chOff x="7977964" y="3745422"/>
              <a:chExt cx="301686" cy="276906"/>
            </a:xfrm>
          </p:grpSpPr>
          <p:sp>
            <p:nvSpPr>
              <p:cNvPr id="699" name="TextBox 698"/>
              <p:cNvSpPr txBox="1"/>
              <p:nvPr/>
            </p:nvSpPr>
            <p:spPr>
              <a:xfrm>
                <a:off x="7977964" y="3760718"/>
                <a:ext cx="30168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100" b="1" dirty="0" smtClean="0">
                    <a:solidFill>
                      <a:srgbClr val="000000"/>
                    </a:solidFill>
                    <a:latin typeface="+mn-lt"/>
                    <a:ea typeface="+mn-ea"/>
                  </a:rPr>
                  <a:t>,4</a:t>
                </a:r>
                <a:endParaRPr lang="en-US" sz="1100" dirty="0" smtClean="0">
                  <a:solidFill>
                    <a:srgbClr val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00" name="5-Point Star 699"/>
              <p:cNvSpPr/>
              <p:nvPr/>
            </p:nvSpPr>
            <p:spPr bwMode="auto">
              <a:xfrm>
                <a:off x="8119810" y="3745422"/>
                <a:ext cx="132000" cy="132001"/>
              </a:xfrm>
              <a:prstGeom prst="star5">
                <a:avLst/>
              </a:prstGeom>
              <a:solidFill>
                <a:srgbClr val="FFFF00"/>
              </a:solidFill>
              <a:ln w="317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89" name="TextBox 688"/>
            <p:cNvSpPr txBox="1"/>
            <p:nvPr/>
          </p:nvSpPr>
          <p:spPr>
            <a:xfrm>
              <a:off x="8090707" y="3763140"/>
              <a:ext cx="30168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b="1" dirty="0" smtClean="0">
                  <a:solidFill>
                    <a:srgbClr val="000000"/>
                  </a:solidFill>
                  <a:latin typeface="+mn-lt"/>
                  <a:ea typeface="+mn-ea"/>
                </a:rPr>
                <a:t>,6</a:t>
              </a:r>
              <a:endParaRPr lang="en-US" sz="1100" dirty="0" smtClean="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690" name="TextBox 689"/>
            <p:cNvSpPr txBox="1"/>
            <p:nvPr/>
          </p:nvSpPr>
          <p:spPr>
            <a:xfrm>
              <a:off x="7684736" y="3759965"/>
              <a:ext cx="30168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b="1" dirty="0" smtClean="0">
                  <a:solidFill>
                    <a:srgbClr val="000000"/>
                  </a:solidFill>
                  <a:latin typeface="+mn-lt"/>
                  <a:ea typeface="+mn-ea"/>
                </a:rPr>
                <a:t> 3</a:t>
              </a:r>
              <a:endParaRPr lang="en-US" sz="1100" dirty="0" smtClean="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grpSp>
          <p:nvGrpSpPr>
            <p:cNvPr id="691" name="Group 429"/>
            <p:cNvGrpSpPr/>
            <p:nvPr/>
          </p:nvGrpSpPr>
          <p:grpSpPr>
            <a:xfrm>
              <a:off x="5321300" y="3735896"/>
              <a:ext cx="301686" cy="286528"/>
              <a:chOff x="5114925" y="3735896"/>
              <a:chExt cx="301686" cy="286528"/>
            </a:xfrm>
          </p:grpSpPr>
          <p:sp>
            <p:nvSpPr>
              <p:cNvPr id="697" name="TextBox 696"/>
              <p:cNvSpPr txBox="1"/>
              <p:nvPr/>
            </p:nvSpPr>
            <p:spPr>
              <a:xfrm>
                <a:off x="5114925" y="3760814"/>
                <a:ext cx="30168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100" b="1" dirty="0" smtClean="0">
                    <a:solidFill>
                      <a:srgbClr val="000000"/>
                    </a:solidFill>
                    <a:latin typeface="+mn-lt"/>
                    <a:ea typeface="+mn-ea"/>
                  </a:rPr>
                  <a:t>,3</a:t>
                </a:r>
                <a:endParaRPr lang="en-US" sz="1100" dirty="0" smtClean="0">
                  <a:solidFill>
                    <a:srgbClr val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98" name="5-Point Star 697"/>
              <p:cNvSpPr/>
              <p:nvPr/>
            </p:nvSpPr>
            <p:spPr bwMode="auto">
              <a:xfrm>
                <a:off x="5253768" y="3735896"/>
                <a:ext cx="132225" cy="132225"/>
              </a:xfrm>
              <a:prstGeom prst="star5">
                <a:avLst/>
              </a:prstGeom>
              <a:solidFill>
                <a:srgbClr val="FFFF00"/>
              </a:solidFill>
              <a:ln w="317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92" name="Group 430"/>
            <p:cNvGrpSpPr/>
            <p:nvPr/>
          </p:nvGrpSpPr>
          <p:grpSpPr>
            <a:xfrm>
              <a:off x="5168588" y="3735896"/>
              <a:ext cx="301686" cy="286528"/>
              <a:chOff x="5400363" y="3735896"/>
              <a:chExt cx="301686" cy="286528"/>
            </a:xfrm>
          </p:grpSpPr>
          <p:sp>
            <p:nvSpPr>
              <p:cNvPr id="695" name="TextBox 694"/>
              <p:cNvSpPr txBox="1"/>
              <p:nvPr/>
            </p:nvSpPr>
            <p:spPr>
              <a:xfrm>
                <a:off x="5400363" y="3760814"/>
                <a:ext cx="30168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100" b="1" dirty="0" smtClean="0">
                    <a:solidFill>
                      <a:srgbClr val="000000"/>
                    </a:solidFill>
                    <a:latin typeface="+mn-lt"/>
                    <a:ea typeface="+mn-ea"/>
                  </a:rPr>
                  <a:t>,2</a:t>
                </a:r>
                <a:endParaRPr lang="en-US" sz="1100" dirty="0" smtClean="0">
                  <a:solidFill>
                    <a:srgbClr val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96" name="5-Point Star 695"/>
              <p:cNvSpPr/>
              <p:nvPr/>
            </p:nvSpPr>
            <p:spPr bwMode="auto">
              <a:xfrm>
                <a:off x="5532856" y="3735896"/>
                <a:ext cx="132225" cy="132225"/>
              </a:xfrm>
              <a:prstGeom prst="star5">
                <a:avLst/>
              </a:prstGeom>
              <a:solidFill>
                <a:srgbClr val="FFFF00"/>
              </a:solidFill>
              <a:ln w="317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93" name="TextBox 692"/>
            <p:cNvSpPr txBox="1"/>
            <p:nvPr/>
          </p:nvSpPr>
          <p:spPr>
            <a:xfrm>
              <a:off x="5091268" y="3757543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b="1" dirty="0" smtClean="0">
                  <a:solidFill>
                    <a:srgbClr val="000000"/>
                  </a:solidFill>
                  <a:latin typeface="+mn-lt"/>
                  <a:ea typeface="+mn-ea"/>
                </a:rPr>
                <a:t>1</a:t>
              </a:r>
              <a:endParaRPr lang="en-US" sz="1100" dirty="0" smtClean="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694" name="TextBox 693"/>
            <p:cNvSpPr txBox="1"/>
            <p:nvPr/>
          </p:nvSpPr>
          <p:spPr>
            <a:xfrm>
              <a:off x="5472843" y="3756025"/>
              <a:ext cx="30168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b="1" dirty="0" smtClean="0">
                  <a:solidFill>
                    <a:srgbClr val="000000"/>
                  </a:solidFill>
                  <a:latin typeface="+mn-lt"/>
                  <a:ea typeface="+mn-ea"/>
                </a:rPr>
                <a:t>,5</a:t>
              </a:r>
              <a:endParaRPr lang="en-US" sz="1100" dirty="0" smtClean="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282" name="Group 69" descr="Down:  Group 69"/>
          <p:cNvGrpSpPr/>
          <p:nvPr/>
        </p:nvGrpSpPr>
        <p:grpSpPr>
          <a:xfrm>
            <a:off x="994313" y="1844274"/>
            <a:ext cx="466218" cy="374517"/>
            <a:chOff x="3625850" y="2015724"/>
            <a:chExt cx="613609" cy="492918"/>
          </a:xfrm>
        </p:grpSpPr>
        <p:sp>
          <p:nvSpPr>
            <p:cNvPr id="283" name="Line 10"/>
            <p:cNvSpPr>
              <a:spLocks noChangeShapeType="1"/>
            </p:cNvSpPr>
            <p:nvPr/>
          </p:nvSpPr>
          <p:spPr bwMode="auto">
            <a:xfrm>
              <a:off x="3761230" y="2095972"/>
              <a:ext cx="911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284" name="Picture 20" descr="MCDD01775_0000[1]"/>
            <p:cNvPicPr>
              <a:picLocks noChangeAspect="1" noChangeArrowheads="1"/>
            </p:cNvPicPr>
            <p:nvPr/>
          </p:nvPicPr>
          <p:blipFill>
            <a:blip r:embed="rId8" cstate="email"/>
            <a:srcRect/>
            <a:stretch>
              <a:fillRect/>
            </a:stretch>
          </p:blipFill>
          <p:spPr bwMode="auto">
            <a:xfrm>
              <a:off x="3625850" y="2026373"/>
              <a:ext cx="150423" cy="139196"/>
            </a:xfrm>
            <a:prstGeom prst="rect">
              <a:avLst/>
            </a:prstGeom>
            <a:noFill/>
          </p:spPr>
        </p:pic>
        <p:grpSp>
          <p:nvGrpSpPr>
            <p:cNvPr id="285" name="Group 26"/>
            <p:cNvGrpSpPr>
              <a:grpSpLocks/>
            </p:cNvGrpSpPr>
            <p:nvPr/>
          </p:nvGrpSpPr>
          <p:grpSpPr bwMode="auto">
            <a:xfrm>
              <a:off x="3828196" y="2015724"/>
              <a:ext cx="411268" cy="492918"/>
              <a:chOff x="2980" y="2203"/>
              <a:chExt cx="349" cy="414"/>
            </a:xfrm>
          </p:grpSpPr>
          <p:pic>
            <p:nvPicPr>
              <p:cNvPr id="286" name="Picture 27" descr="MCED00214_0000[1]"/>
              <p:cNvPicPr>
                <a:picLocks noChangeAspect="1" noChangeArrowheads="1"/>
              </p:cNvPicPr>
              <p:nvPr/>
            </p:nvPicPr>
            <p:blipFill>
              <a:blip r:embed="rId9" cstate="email"/>
              <a:srcRect/>
              <a:stretch>
                <a:fillRect/>
              </a:stretch>
            </p:blipFill>
            <p:spPr bwMode="auto">
              <a:xfrm>
                <a:off x="3047" y="2269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287" name="Picture 28" descr="MCED00214_0000[1]"/>
              <p:cNvPicPr>
                <a:picLocks noChangeAspect="1" noChangeArrowheads="1"/>
              </p:cNvPicPr>
              <p:nvPr/>
            </p:nvPicPr>
            <p:blipFill>
              <a:blip r:embed="rId9" cstate="email"/>
              <a:srcRect/>
              <a:stretch>
                <a:fillRect/>
              </a:stretch>
            </p:blipFill>
            <p:spPr bwMode="auto">
              <a:xfrm>
                <a:off x="3146" y="2269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288" name="Picture 29" descr="MCED00214_0000[1]"/>
              <p:cNvPicPr>
                <a:picLocks noChangeAspect="1" noChangeArrowheads="1"/>
              </p:cNvPicPr>
              <p:nvPr/>
            </p:nvPicPr>
            <p:blipFill>
              <a:blip r:embed="rId9" cstate="email"/>
              <a:srcRect/>
              <a:stretch>
                <a:fillRect/>
              </a:stretch>
            </p:blipFill>
            <p:spPr bwMode="auto">
              <a:xfrm>
                <a:off x="3047" y="2368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289" name="Picture 30" descr="MCED00214_0000[1]"/>
              <p:cNvPicPr>
                <a:picLocks noChangeAspect="1" noChangeArrowheads="1"/>
              </p:cNvPicPr>
              <p:nvPr/>
            </p:nvPicPr>
            <p:blipFill>
              <a:blip r:embed="rId9" cstate="email"/>
              <a:srcRect/>
              <a:stretch>
                <a:fillRect/>
              </a:stretch>
            </p:blipFill>
            <p:spPr bwMode="auto">
              <a:xfrm>
                <a:off x="3212" y="2203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290" name="Picture 31" descr="MCED00214_0000[1]"/>
              <p:cNvPicPr>
                <a:picLocks noChangeAspect="1" noChangeArrowheads="1"/>
              </p:cNvPicPr>
              <p:nvPr/>
            </p:nvPicPr>
            <p:blipFill>
              <a:blip r:embed="rId9" cstate="email"/>
              <a:srcRect/>
              <a:stretch>
                <a:fillRect/>
              </a:stretch>
            </p:blipFill>
            <p:spPr bwMode="auto">
              <a:xfrm>
                <a:off x="3212" y="2269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291" name="Picture 32" descr="MCED00214_0000[1]"/>
              <p:cNvPicPr>
                <a:picLocks noChangeAspect="1" noChangeArrowheads="1"/>
              </p:cNvPicPr>
              <p:nvPr/>
            </p:nvPicPr>
            <p:blipFill>
              <a:blip r:embed="rId9" cstate="email"/>
              <a:srcRect/>
              <a:stretch>
                <a:fillRect/>
              </a:stretch>
            </p:blipFill>
            <p:spPr bwMode="auto">
              <a:xfrm>
                <a:off x="3212" y="2335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292" name="Picture 33" descr="MCED00214_0000[1]"/>
              <p:cNvPicPr>
                <a:picLocks noChangeAspect="1" noChangeArrowheads="1"/>
              </p:cNvPicPr>
              <p:nvPr/>
            </p:nvPicPr>
            <p:blipFill>
              <a:blip r:embed="rId9" cstate="email"/>
              <a:srcRect/>
              <a:stretch>
                <a:fillRect/>
              </a:stretch>
            </p:blipFill>
            <p:spPr bwMode="auto">
              <a:xfrm>
                <a:off x="3113" y="2434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293" name="Picture 34" descr="MCED00214_0000[1]"/>
              <p:cNvPicPr>
                <a:picLocks noChangeAspect="1" noChangeArrowheads="1"/>
              </p:cNvPicPr>
              <p:nvPr/>
            </p:nvPicPr>
            <p:blipFill>
              <a:blip r:embed="rId9" cstate="email"/>
              <a:srcRect/>
              <a:stretch>
                <a:fillRect/>
              </a:stretch>
            </p:blipFill>
            <p:spPr bwMode="auto">
              <a:xfrm>
                <a:off x="3179" y="2500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294" name="Picture 35" descr="MCED00214_0000[1]"/>
              <p:cNvPicPr>
                <a:picLocks noChangeAspect="1" noChangeArrowheads="1"/>
              </p:cNvPicPr>
              <p:nvPr/>
            </p:nvPicPr>
            <p:blipFill>
              <a:blip r:embed="rId9" cstate="email"/>
              <a:srcRect/>
              <a:stretch>
                <a:fillRect/>
              </a:stretch>
            </p:blipFill>
            <p:spPr bwMode="auto">
              <a:xfrm>
                <a:off x="2980" y="2218"/>
                <a:ext cx="118" cy="117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710" name="Group 69" descr="Down:  Group 69"/>
          <p:cNvGrpSpPr/>
          <p:nvPr/>
        </p:nvGrpSpPr>
        <p:grpSpPr>
          <a:xfrm>
            <a:off x="999088" y="1853758"/>
            <a:ext cx="466218" cy="374517"/>
            <a:chOff x="3625850" y="2015724"/>
            <a:chExt cx="613609" cy="492918"/>
          </a:xfrm>
        </p:grpSpPr>
        <p:sp>
          <p:nvSpPr>
            <p:cNvPr id="711" name="Line 10"/>
            <p:cNvSpPr>
              <a:spLocks noChangeShapeType="1"/>
            </p:cNvSpPr>
            <p:nvPr/>
          </p:nvSpPr>
          <p:spPr bwMode="auto">
            <a:xfrm>
              <a:off x="3761230" y="2095972"/>
              <a:ext cx="911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712" name="Picture 20" descr="MCDD01775_0000[1]"/>
            <p:cNvPicPr>
              <a:picLocks noChangeAspect="1" noChangeArrowheads="1"/>
            </p:cNvPicPr>
            <p:nvPr/>
          </p:nvPicPr>
          <p:blipFill>
            <a:blip r:embed="rId8" cstate="email"/>
            <a:srcRect/>
            <a:stretch>
              <a:fillRect/>
            </a:stretch>
          </p:blipFill>
          <p:spPr bwMode="auto">
            <a:xfrm>
              <a:off x="3625850" y="2026373"/>
              <a:ext cx="150423" cy="139196"/>
            </a:xfrm>
            <a:prstGeom prst="rect">
              <a:avLst/>
            </a:prstGeom>
            <a:noFill/>
          </p:spPr>
        </p:pic>
        <p:grpSp>
          <p:nvGrpSpPr>
            <p:cNvPr id="713" name="Group 26"/>
            <p:cNvGrpSpPr>
              <a:grpSpLocks/>
            </p:cNvGrpSpPr>
            <p:nvPr/>
          </p:nvGrpSpPr>
          <p:grpSpPr bwMode="auto">
            <a:xfrm>
              <a:off x="3828196" y="2015724"/>
              <a:ext cx="411268" cy="492918"/>
              <a:chOff x="2980" y="2203"/>
              <a:chExt cx="349" cy="414"/>
            </a:xfrm>
          </p:grpSpPr>
          <p:pic>
            <p:nvPicPr>
              <p:cNvPr id="714" name="Picture 27" descr="MCED00214_0000[1]"/>
              <p:cNvPicPr>
                <a:picLocks noChangeAspect="1" noChangeArrowheads="1"/>
              </p:cNvPicPr>
              <p:nvPr/>
            </p:nvPicPr>
            <p:blipFill>
              <a:blip r:embed="rId9" cstate="email"/>
              <a:srcRect/>
              <a:stretch>
                <a:fillRect/>
              </a:stretch>
            </p:blipFill>
            <p:spPr bwMode="auto">
              <a:xfrm>
                <a:off x="3047" y="2269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715" name="Picture 28" descr="MCED00214_0000[1]"/>
              <p:cNvPicPr>
                <a:picLocks noChangeAspect="1" noChangeArrowheads="1"/>
              </p:cNvPicPr>
              <p:nvPr/>
            </p:nvPicPr>
            <p:blipFill>
              <a:blip r:embed="rId9" cstate="email"/>
              <a:srcRect/>
              <a:stretch>
                <a:fillRect/>
              </a:stretch>
            </p:blipFill>
            <p:spPr bwMode="auto">
              <a:xfrm>
                <a:off x="3146" y="2269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716" name="Picture 29" descr="MCED00214_0000[1]"/>
              <p:cNvPicPr>
                <a:picLocks noChangeAspect="1" noChangeArrowheads="1"/>
              </p:cNvPicPr>
              <p:nvPr/>
            </p:nvPicPr>
            <p:blipFill>
              <a:blip r:embed="rId9" cstate="email"/>
              <a:srcRect/>
              <a:stretch>
                <a:fillRect/>
              </a:stretch>
            </p:blipFill>
            <p:spPr bwMode="auto">
              <a:xfrm>
                <a:off x="3047" y="2368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717" name="Picture 30" descr="MCED00214_0000[1]"/>
              <p:cNvPicPr>
                <a:picLocks noChangeAspect="1" noChangeArrowheads="1"/>
              </p:cNvPicPr>
              <p:nvPr/>
            </p:nvPicPr>
            <p:blipFill>
              <a:blip r:embed="rId9" cstate="email"/>
              <a:srcRect/>
              <a:stretch>
                <a:fillRect/>
              </a:stretch>
            </p:blipFill>
            <p:spPr bwMode="auto">
              <a:xfrm>
                <a:off x="3212" y="2203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718" name="Picture 31" descr="MCED00214_0000[1]"/>
              <p:cNvPicPr>
                <a:picLocks noChangeAspect="1" noChangeArrowheads="1"/>
              </p:cNvPicPr>
              <p:nvPr/>
            </p:nvPicPr>
            <p:blipFill>
              <a:blip r:embed="rId9" cstate="email"/>
              <a:srcRect/>
              <a:stretch>
                <a:fillRect/>
              </a:stretch>
            </p:blipFill>
            <p:spPr bwMode="auto">
              <a:xfrm>
                <a:off x="3212" y="2269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719" name="Picture 32" descr="MCED00214_0000[1]"/>
              <p:cNvPicPr>
                <a:picLocks noChangeAspect="1" noChangeArrowheads="1"/>
              </p:cNvPicPr>
              <p:nvPr/>
            </p:nvPicPr>
            <p:blipFill>
              <a:blip r:embed="rId9" cstate="email"/>
              <a:srcRect/>
              <a:stretch>
                <a:fillRect/>
              </a:stretch>
            </p:blipFill>
            <p:spPr bwMode="auto">
              <a:xfrm>
                <a:off x="3212" y="2335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720" name="Picture 33" descr="MCED00214_0000[1]"/>
              <p:cNvPicPr>
                <a:picLocks noChangeAspect="1" noChangeArrowheads="1"/>
              </p:cNvPicPr>
              <p:nvPr/>
            </p:nvPicPr>
            <p:blipFill>
              <a:blip r:embed="rId9" cstate="email"/>
              <a:srcRect/>
              <a:stretch>
                <a:fillRect/>
              </a:stretch>
            </p:blipFill>
            <p:spPr bwMode="auto">
              <a:xfrm>
                <a:off x="3113" y="2434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721" name="Picture 34" descr="MCED00214_0000[1]"/>
              <p:cNvPicPr>
                <a:picLocks noChangeAspect="1" noChangeArrowheads="1"/>
              </p:cNvPicPr>
              <p:nvPr/>
            </p:nvPicPr>
            <p:blipFill>
              <a:blip r:embed="rId9" cstate="email"/>
              <a:srcRect/>
              <a:stretch>
                <a:fillRect/>
              </a:stretch>
            </p:blipFill>
            <p:spPr bwMode="auto">
              <a:xfrm>
                <a:off x="3179" y="2500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722" name="Picture 35" descr="MCED00214_0000[1]"/>
              <p:cNvPicPr>
                <a:picLocks noChangeAspect="1" noChangeArrowheads="1"/>
              </p:cNvPicPr>
              <p:nvPr/>
            </p:nvPicPr>
            <p:blipFill>
              <a:blip r:embed="rId9" cstate="email"/>
              <a:srcRect/>
              <a:stretch>
                <a:fillRect/>
              </a:stretch>
            </p:blipFill>
            <p:spPr bwMode="auto">
              <a:xfrm>
                <a:off x="2980" y="2218"/>
                <a:ext cx="118" cy="117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88303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19753E-6 L 0.03872 0.22777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" y="11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3.58025E-6 C 0.0085 0.05093 0.01719 0.10186 0.06146 0.11852 C 0.10573 0.13519 0.22187 0.12037 0.26528 0.1 C 0.3085 0.07963 0.3151 0.03797 0.32187 -0.0037 " pathEditMode="relative" rAng="0" ptsTypes="aaaA">
                                      <p:cBhvr>
                                        <p:cTn id="28" dur="10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00" y="6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71 0.22778 L 0.13177 0.46111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00" y="1170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187 -0.00309 L 0.3809 0.24352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0" y="12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02 -6.17284E-7 L 0.02813 0.15185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0" y="760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9 0.00062 L 0.03438 0.15926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0" y="7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GemFire Distributed Membership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548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roup 146"/>
          <p:cNvGrpSpPr/>
          <p:nvPr/>
        </p:nvGrpSpPr>
        <p:grpSpPr>
          <a:xfrm>
            <a:off x="945414" y="1801404"/>
            <a:ext cx="7269985" cy="1272779"/>
            <a:chOff x="945414" y="1801404"/>
            <a:chExt cx="7269985" cy="1272779"/>
          </a:xfrm>
        </p:grpSpPr>
        <p:sp>
          <p:nvSpPr>
            <p:cNvPr id="583" name="Rectangle 4"/>
            <p:cNvSpPr>
              <a:spLocks noChangeArrowheads="1"/>
            </p:cNvSpPr>
            <p:nvPr/>
          </p:nvSpPr>
          <p:spPr bwMode="auto">
            <a:xfrm>
              <a:off x="945414" y="1801404"/>
              <a:ext cx="2155060" cy="1234679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4" name="Rectangle 4"/>
            <p:cNvSpPr>
              <a:spLocks noChangeArrowheads="1"/>
            </p:cNvSpPr>
            <p:nvPr/>
          </p:nvSpPr>
          <p:spPr bwMode="auto">
            <a:xfrm>
              <a:off x="3498114" y="1839504"/>
              <a:ext cx="2155060" cy="1234679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5" name="Rectangle 4"/>
            <p:cNvSpPr>
              <a:spLocks noChangeArrowheads="1"/>
            </p:cNvSpPr>
            <p:nvPr/>
          </p:nvSpPr>
          <p:spPr bwMode="auto">
            <a:xfrm>
              <a:off x="6060339" y="1839504"/>
              <a:ext cx="2155060" cy="1234679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3032969" y="2152636"/>
            <a:ext cx="3117056" cy="907258"/>
            <a:chOff x="3032969" y="2152636"/>
            <a:chExt cx="3117056" cy="907258"/>
          </a:xfrm>
        </p:grpSpPr>
        <p:grpSp>
          <p:nvGrpSpPr>
            <p:cNvPr id="3" name="Group 92"/>
            <p:cNvGrpSpPr/>
            <p:nvPr/>
          </p:nvGrpSpPr>
          <p:grpSpPr>
            <a:xfrm>
              <a:off x="3032969" y="2152636"/>
              <a:ext cx="554831" cy="907258"/>
              <a:chOff x="3026569" y="3581399"/>
              <a:chExt cx="554831" cy="907258"/>
            </a:xfrm>
          </p:grpSpPr>
          <p:sp>
            <p:nvSpPr>
              <p:cNvPr id="671" name="Moon 670"/>
              <p:cNvSpPr/>
              <p:nvPr/>
            </p:nvSpPr>
            <p:spPr bwMode="auto">
              <a:xfrm rot="5400000">
                <a:off x="3133725" y="4025883"/>
                <a:ext cx="304800" cy="482600"/>
              </a:xfrm>
              <a:prstGeom prst="moon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672" name="Moon 671"/>
              <p:cNvSpPr/>
              <p:nvPr/>
            </p:nvSpPr>
            <p:spPr bwMode="auto">
              <a:xfrm rot="16200000" flipV="1">
                <a:off x="3133725" y="3509176"/>
                <a:ext cx="304800" cy="482600"/>
              </a:xfrm>
              <a:prstGeom prst="moon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673" name="Rectangle 672"/>
              <p:cNvSpPr/>
              <p:nvPr/>
            </p:nvSpPr>
            <p:spPr bwMode="auto">
              <a:xfrm>
                <a:off x="3047506" y="3779044"/>
                <a:ext cx="469194" cy="4595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674" name="Rectangle 673"/>
              <p:cNvSpPr/>
              <p:nvPr/>
            </p:nvSpPr>
            <p:spPr bwMode="auto">
              <a:xfrm>
                <a:off x="3026569" y="3581399"/>
                <a:ext cx="52387" cy="90725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675" name="Rectangle 674"/>
              <p:cNvSpPr/>
              <p:nvPr/>
            </p:nvSpPr>
            <p:spPr bwMode="auto">
              <a:xfrm>
                <a:off x="3495675" y="3581399"/>
                <a:ext cx="85725" cy="907258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676" name="Rectangle 675"/>
              <p:cNvSpPr/>
              <p:nvPr/>
            </p:nvSpPr>
            <p:spPr bwMode="auto">
              <a:xfrm>
                <a:off x="3064669" y="3731420"/>
                <a:ext cx="45719" cy="5715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677" name="Rectangle 676"/>
              <p:cNvSpPr/>
              <p:nvPr/>
            </p:nvSpPr>
            <p:spPr bwMode="auto">
              <a:xfrm>
                <a:off x="3459956" y="3707606"/>
                <a:ext cx="61913" cy="60721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4" name="Group 92"/>
            <p:cNvGrpSpPr/>
            <p:nvPr/>
          </p:nvGrpSpPr>
          <p:grpSpPr>
            <a:xfrm>
              <a:off x="5595194" y="2152636"/>
              <a:ext cx="554831" cy="907258"/>
              <a:chOff x="3026569" y="3581399"/>
              <a:chExt cx="554831" cy="907258"/>
            </a:xfrm>
          </p:grpSpPr>
          <p:sp>
            <p:nvSpPr>
              <p:cNvPr id="664" name="Moon 663"/>
              <p:cNvSpPr/>
              <p:nvPr/>
            </p:nvSpPr>
            <p:spPr bwMode="auto">
              <a:xfrm rot="5400000">
                <a:off x="3133725" y="4025883"/>
                <a:ext cx="304800" cy="482600"/>
              </a:xfrm>
              <a:prstGeom prst="moon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665" name="Moon 664"/>
              <p:cNvSpPr/>
              <p:nvPr/>
            </p:nvSpPr>
            <p:spPr bwMode="auto">
              <a:xfrm rot="16200000" flipV="1">
                <a:off x="3133725" y="3509176"/>
                <a:ext cx="304800" cy="482600"/>
              </a:xfrm>
              <a:prstGeom prst="moon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666" name="Rectangle 665"/>
              <p:cNvSpPr/>
              <p:nvPr/>
            </p:nvSpPr>
            <p:spPr bwMode="auto">
              <a:xfrm>
                <a:off x="3047506" y="3779044"/>
                <a:ext cx="469194" cy="4595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667" name="Rectangle 666"/>
              <p:cNvSpPr/>
              <p:nvPr/>
            </p:nvSpPr>
            <p:spPr bwMode="auto">
              <a:xfrm>
                <a:off x="3026569" y="3581399"/>
                <a:ext cx="52387" cy="90725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668" name="Rectangle 667"/>
              <p:cNvSpPr/>
              <p:nvPr/>
            </p:nvSpPr>
            <p:spPr bwMode="auto">
              <a:xfrm>
                <a:off x="3495675" y="3581399"/>
                <a:ext cx="85725" cy="907258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669" name="Rectangle 668"/>
              <p:cNvSpPr/>
              <p:nvPr/>
            </p:nvSpPr>
            <p:spPr bwMode="auto">
              <a:xfrm>
                <a:off x="3064669" y="3731420"/>
                <a:ext cx="45719" cy="5715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670" name="Rectangle 669"/>
              <p:cNvSpPr/>
              <p:nvPr/>
            </p:nvSpPr>
            <p:spPr bwMode="auto">
              <a:xfrm>
                <a:off x="3459956" y="3707606"/>
                <a:ext cx="61913" cy="60721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51" name="Group 150"/>
          <p:cNvGrpSpPr/>
          <p:nvPr/>
        </p:nvGrpSpPr>
        <p:grpSpPr>
          <a:xfrm>
            <a:off x="940556" y="1714488"/>
            <a:ext cx="7267575" cy="1293021"/>
            <a:chOff x="940556" y="1714488"/>
            <a:chExt cx="7267575" cy="1293021"/>
          </a:xfrm>
        </p:grpSpPr>
        <p:sp>
          <p:nvSpPr>
            <p:cNvPr id="588" name="AutoShape 44" descr="Left:  CustomersR"/>
            <p:cNvSpPr>
              <a:spLocks noChangeArrowheads="1"/>
            </p:cNvSpPr>
            <p:nvPr/>
          </p:nvSpPr>
          <p:spPr bwMode="auto">
            <a:xfrm>
              <a:off x="1082333" y="2097048"/>
              <a:ext cx="1958975" cy="178593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100000">
                  <a:srgbClr val="000000"/>
                </a:gs>
                <a:gs pos="0">
                  <a:srgbClr val="0000FF"/>
                </a:gs>
              </a:gsLst>
              <a:lin ang="10800000" scaled="1"/>
              <a:tileRect/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 dirty="0" err="1" smtClean="0">
                  <a:solidFill>
                    <a:srgbClr val="FFFFFF"/>
                  </a:solidFill>
                </a:rPr>
                <a:t>Customers</a:t>
              </a:r>
              <a:r>
                <a:rPr lang="en-US" sz="1050" b="1" baseline="-25000" dirty="0" err="1" smtClean="0">
                  <a:solidFill>
                    <a:srgbClr val="FFFFFF"/>
                  </a:solidFill>
                </a:rPr>
                <a:t>R</a:t>
              </a:r>
              <a:endParaRPr lang="en-US" sz="1050" b="1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589" name="AutoShape 44" descr="Left:  Customers"/>
            <p:cNvSpPr>
              <a:spLocks noChangeArrowheads="1"/>
            </p:cNvSpPr>
            <p:nvPr/>
          </p:nvSpPr>
          <p:spPr bwMode="auto">
            <a:xfrm>
              <a:off x="1034708" y="1943064"/>
              <a:ext cx="1958975" cy="178593"/>
            </a:xfrm>
            <a:prstGeom prst="roundRect">
              <a:avLst>
                <a:gd name="adj" fmla="val 16667"/>
              </a:avLst>
            </a:prstGeom>
            <a:gradFill>
              <a:gsLst>
                <a:gs pos="100000">
                  <a:srgbClr val="0000FF"/>
                </a:gs>
                <a:gs pos="0">
                  <a:srgbClr val="808080"/>
                </a:gs>
              </a:gsLst>
              <a:lin ang="10800000" scaled="1"/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 dirty="0" smtClean="0">
                  <a:solidFill>
                    <a:srgbClr val="FFFFFF"/>
                  </a:solidFill>
                </a:rPr>
                <a:t>Customers</a:t>
              </a:r>
              <a:endParaRPr lang="en-US" sz="1050" b="1" dirty="0">
                <a:solidFill>
                  <a:srgbClr val="FFFFFF"/>
                </a:solidFill>
              </a:endParaRPr>
            </a:p>
          </p:txBody>
        </p:sp>
        <p:sp>
          <p:nvSpPr>
            <p:cNvPr id="590" name="AutoShape 44" descr="Right:  CustomersR"/>
            <p:cNvSpPr>
              <a:spLocks noChangeArrowheads="1"/>
            </p:cNvSpPr>
            <p:nvPr/>
          </p:nvSpPr>
          <p:spPr bwMode="auto">
            <a:xfrm>
              <a:off x="6221078" y="2087533"/>
              <a:ext cx="1958975" cy="178593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20000">
                  <a:srgbClr val="000000"/>
                </a:gs>
                <a:gs pos="50000">
                  <a:srgbClr val="0000FF"/>
                </a:gs>
                <a:gs pos="80000">
                  <a:srgbClr val="000000"/>
                </a:gs>
              </a:gsLst>
              <a:lin ang="0" scaled="1"/>
              <a:tileRect/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 dirty="0" err="1" smtClean="0">
                  <a:solidFill>
                    <a:srgbClr val="FFFFFF"/>
                  </a:solidFill>
                </a:rPr>
                <a:t>Customers</a:t>
              </a:r>
              <a:r>
                <a:rPr lang="en-US" sz="1050" b="1" baseline="-25000" dirty="0" err="1" smtClean="0">
                  <a:solidFill>
                    <a:srgbClr val="FFFFFF"/>
                  </a:solidFill>
                </a:rPr>
                <a:t>R</a:t>
              </a:r>
              <a:endParaRPr lang="en-US" sz="1050" b="1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591" name="AutoShape 44" descr="Right:  Customers"/>
            <p:cNvSpPr>
              <a:spLocks noChangeArrowheads="1"/>
            </p:cNvSpPr>
            <p:nvPr/>
          </p:nvSpPr>
          <p:spPr bwMode="auto">
            <a:xfrm>
              <a:off x="6168699" y="1933562"/>
              <a:ext cx="1958975" cy="178593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100000">
                  <a:srgbClr val="808080"/>
                </a:gs>
                <a:gs pos="0">
                  <a:srgbClr val="0000FF"/>
                </a:gs>
              </a:gsLst>
              <a:lin ang="10800000" scaled="1"/>
              <a:tileRect/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 dirty="0" smtClean="0">
                  <a:solidFill>
                    <a:srgbClr val="FFFFFF"/>
                  </a:solidFill>
                </a:rPr>
                <a:t>Customers</a:t>
              </a:r>
              <a:endParaRPr lang="en-US" sz="1050" b="1" dirty="0">
                <a:solidFill>
                  <a:srgbClr val="FFFFFF"/>
                </a:solidFill>
              </a:endParaRPr>
            </a:p>
          </p:txBody>
        </p:sp>
        <p:sp>
          <p:nvSpPr>
            <p:cNvPr id="592" name="AutoShape 44" descr="Right:  CustomersR"/>
            <p:cNvSpPr>
              <a:spLocks noChangeArrowheads="1"/>
            </p:cNvSpPr>
            <p:nvPr/>
          </p:nvSpPr>
          <p:spPr bwMode="auto">
            <a:xfrm>
              <a:off x="3647681" y="2092303"/>
              <a:ext cx="1958975" cy="178593"/>
            </a:xfrm>
            <a:prstGeom prst="roundRect">
              <a:avLst>
                <a:gd name="adj" fmla="val 16667"/>
              </a:avLst>
            </a:prstGeom>
            <a:gradFill>
              <a:gsLst>
                <a:gs pos="100000">
                  <a:srgbClr val="0000FF"/>
                </a:gs>
                <a:gs pos="0">
                  <a:srgbClr val="000000"/>
                </a:gs>
              </a:gsLst>
              <a:lin ang="10800000" scaled="1"/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 dirty="0" err="1" smtClean="0">
                  <a:solidFill>
                    <a:srgbClr val="FFFFFF"/>
                  </a:solidFill>
                </a:rPr>
                <a:t>Customers</a:t>
              </a:r>
              <a:r>
                <a:rPr lang="en-US" sz="1050" b="1" baseline="-25000" dirty="0" err="1" smtClean="0">
                  <a:solidFill>
                    <a:srgbClr val="FFFFFF"/>
                  </a:solidFill>
                </a:rPr>
                <a:t>R</a:t>
              </a:r>
              <a:endParaRPr lang="en-US" sz="1050" b="1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593" name="AutoShape 44"/>
            <p:cNvSpPr>
              <a:spLocks noChangeArrowheads="1"/>
            </p:cNvSpPr>
            <p:nvPr/>
          </p:nvSpPr>
          <p:spPr bwMode="auto">
            <a:xfrm>
              <a:off x="3596950" y="1933562"/>
              <a:ext cx="1958975" cy="178593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20000">
                  <a:srgbClr val="808080"/>
                </a:gs>
                <a:gs pos="50000">
                  <a:srgbClr val="0000FF"/>
                </a:gs>
                <a:gs pos="80000">
                  <a:srgbClr val="808080"/>
                </a:gs>
              </a:gsLst>
              <a:lin ang="0" scaled="1"/>
              <a:tileRect/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 dirty="0" smtClean="0">
                  <a:solidFill>
                    <a:srgbClr val="FFFFFF"/>
                  </a:solidFill>
                </a:rPr>
                <a:t>Customers</a:t>
              </a:r>
              <a:endParaRPr lang="en-US" sz="1050" b="1" dirty="0">
                <a:solidFill>
                  <a:srgbClr val="FFFFFF"/>
                </a:solidFill>
              </a:endParaRPr>
            </a:p>
          </p:txBody>
        </p:sp>
        <p:sp>
          <p:nvSpPr>
            <p:cNvPr id="594" name="AutoShape 44" descr="Left:  Products"/>
            <p:cNvSpPr>
              <a:spLocks noChangeArrowheads="1"/>
            </p:cNvSpPr>
            <p:nvPr/>
          </p:nvSpPr>
          <p:spPr bwMode="auto">
            <a:xfrm>
              <a:off x="1034708" y="2828889"/>
              <a:ext cx="1958975" cy="178593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 dirty="0" smtClean="0">
                  <a:solidFill>
                    <a:srgbClr val="FFFFFF"/>
                  </a:solidFill>
                </a:rPr>
                <a:t>Products</a:t>
              </a:r>
              <a:endParaRPr lang="en-US" sz="1050" b="1" dirty="0">
                <a:solidFill>
                  <a:srgbClr val="FFFFFF"/>
                </a:solidFill>
              </a:endParaRPr>
            </a:p>
          </p:txBody>
        </p:sp>
        <p:sp>
          <p:nvSpPr>
            <p:cNvPr id="595" name="AutoShape 44" descr="Right:  Products"/>
            <p:cNvSpPr>
              <a:spLocks noChangeArrowheads="1"/>
            </p:cNvSpPr>
            <p:nvPr/>
          </p:nvSpPr>
          <p:spPr bwMode="auto">
            <a:xfrm>
              <a:off x="6168699" y="2828916"/>
              <a:ext cx="1958975" cy="178593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 dirty="0" smtClean="0">
                  <a:solidFill>
                    <a:srgbClr val="FFFFFF"/>
                  </a:solidFill>
                </a:rPr>
                <a:t>Products</a:t>
              </a:r>
              <a:endParaRPr lang="en-US" sz="1050" b="1" dirty="0">
                <a:solidFill>
                  <a:srgbClr val="FFFFFF"/>
                </a:solidFill>
              </a:endParaRPr>
            </a:p>
          </p:txBody>
        </p:sp>
        <p:sp>
          <p:nvSpPr>
            <p:cNvPr id="596" name="AutoShape 44"/>
            <p:cNvSpPr>
              <a:spLocks noChangeArrowheads="1"/>
            </p:cNvSpPr>
            <p:nvPr/>
          </p:nvSpPr>
          <p:spPr bwMode="auto">
            <a:xfrm>
              <a:off x="3596950" y="2828912"/>
              <a:ext cx="1958975" cy="178593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 dirty="0" smtClean="0">
                  <a:solidFill>
                    <a:srgbClr val="FFFFFF"/>
                  </a:solidFill>
                </a:rPr>
                <a:t>Products</a:t>
              </a:r>
              <a:endParaRPr lang="en-US" sz="1050" b="1" dirty="0">
                <a:solidFill>
                  <a:srgbClr val="FFFFFF"/>
                </a:solidFill>
              </a:endParaRPr>
            </a:p>
          </p:txBody>
        </p:sp>
        <p:grpSp>
          <p:nvGrpSpPr>
            <p:cNvPr id="5" name="Group 128"/>
            <p:cNvGrpSpPr/>
            <p:nvPr/>
          </p:nvGrpSpPr>
          <p:grpSpPr>
            <a:xfrm>
              <a:off x="940556" y="1714488"/>
              <a:ext cx="2143125" cy="180974"/>
              <a:chOff x="934156" y="3143251"/>
              <a:chExt cx="2143125" cy="180974"/>
            </a:xfrm>
          </p:grpSpPr>
          <p:sp>
            <p:nvSpPr>
              <p:cNvPr id="662" name="Rectangle 13"/>
              <p:cNvSpPr>
                <a:spLocks noChangeArrowheads="1"/>
              </p:cNvSpPr>
              <p:nvPr/>
            </p:nvSpPr>
            <p:spPr bwMode="auto">
              <a:xfrm>
                <a:off x="934156" y="3262314"/>
                <a:ext cx="2143125" cy="61911"/>
              </a:xfrm>
              <a:prstGeom prst="rect">
                <a:avLst/>
              </a:prstGeom>
              <a:solidFill>
                <a:srgbClr val="3366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marL="171450" indent="-171450" algn="ctr">
                  <a:tabLst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endParaRPr lang="en-US" sz="1200" b="1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663" name="Picture 19" descr="BD21298_"/>
              <p:cNvPicPr>
                <a:picLocks noChangeAspect="1" noChangeArrowheads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 bwMode="auto">
              <a:xfrm>
                <a:off x="1181099" y="3143251"/>
                <a:ext cx="165099" cy="123824"/>
              </a:xfrm>
              <a:prstGeom prst="rect">
                <a:avLst/>
              </a:prstGeom>
              <a:noFill/>
            </p:spPr>
          </p:pic>
        </p:grpSp>
        <p:grpSp>
          <p:nvGrpSpPr>
            <p:cNvPr id="6" name="Group 129"/>
            <p:cNvGrpSpPr/>
            <p:nvPr/>
          </p:nvGrpSpPr>
          <p:grpSpPr>
            <a:xfrm>
              <a:off x="3502781" y="1714488"/>
              <a:ext cx="2143125" cy="180974"/>
              <a:chOff x="934156" y="3143251"/>
              <a:chExt cx="2143125" cy="180974"/>
            </a:xfrm>
          </p:grpSpPr>
          <p:sp>
            <p:nvSpPr>
              <p:cNvPr id="660" name="Rectangle 13"/>
              <p:cNvSpPr>
                <a:spLocks noChangeArrowheads="1"/>
              </p:cNvSpPr>
              <p:nvPr/>
            </p:nvSpPr>
            <p:spPr bwMode="auto">
              <a:xfrm>
                <a:off x="934156" y="3262314"/>
                <a:ext cx="2143125" cy="61911"/>
              </a:xfrm>
              <a:prstGeom prst="rect">
                <a:avLst/>
              </a:prstGeom>
              <a:solidFill>
                <a:srgbClr val="3366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marL="171450" indent="-171450" algn="ctr">
                  <a:tabLst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endParaRPr lang="en-US" sz="1200" b="1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661" name="Picture 19" descr="BD21298_"/>
              <p:cNvPicPr>
                <a:picLocks noChangeAspect="1" noChangeArrowheads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 bwMode="auto">
              <a:xfrm>
                <a:off x="1181099" y="3143251"/>
                <a:ext cx="165099" cy="123824"/>
              </a:xfrm>
              <a:prstGeom prst="rect">
                <a:avLst/>
              </a:prstGeom>
              <a:noFill/>
            </p:spPr>
          </p:pic>
        </p:grpSp>
        <p:grpSp>
          <p:nvGrpSpPr>
            <p:cNvPr id="7" name="Group 133"/>
            <p:cNvGrpSpPr/>
            <p:nvPr/>
          </p:nvGrpSpPr>
          <p:grpSpPr>
            <a:xfrm>
              <a:off x="6065006" y="1714488"/>
              <a:ext cx="2143125" cy="180974"/>
              <a:chOff x="934156" y="3143251"/>
              <a:chExt cx="2143125" cy="180974"/>
            </a:xfrm>
          </p:grpSpPr>
          <p:sp>
            <p:nvSpPr>
              <p:cNvPr id="658" name="Rectangle 13"/>
              <p:cNvSpPr>
                <a:spLocks noChangeArrowheads="1"/>
              </p:cNvSpPr>
              <p:nvPr/>
            </p:nvSpPr>
            <p:spPr bwMode="auto">
              <a:xfrm>
                <a:off x="934156" y="3262314"/>
                <a:ext cx="2143125" cy="61911"/>
              </a:xfrm>
              <a:prstGeom prst="rect">
                <a:avLst/>
              </a:prstGeom>
              <a:solidFill>
                <a:srgbClr val="3366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marL="171450" indent="-171450" algn="ctr">
                  <a:tabLst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endParaRPr lang="en-US" sz="1200" b="1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659" name="Picture 19" descr="BD21298_"/>
              <p:cNvPicPr>
                <a:picLocks noChangeAspect="1" noChangeArrowheads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 bwMode="auto">
              <a:xfrm>
                <a:off x="1181099" y="3143251"/>
                <a:ext cx="165099" cy="123824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8" name="Group 421"/>
          <p:cNvGrpSpPr/>
          <p:nvPr/>
        </p:nvGrpSpPr>
        <p:grpSpPr>
          <a:xfrm>
            <a:off x="1049800" y="1835126"/>
            <a:ext cx="6419534" cy="466526"/>
            <a:chOff x="1043400" y="3263889"/>
            <a:chExt cx="6419534" cy="466526"/>
          </a:xfrm>
        </p:grpSpPr>
        <p:grpSp>
          <p:nvGrpSpPr>
            <p:cNvPr id="9" name="Group 742"/>
            <p:cNvGrpSpPr/>
            <p:nvPr/>
          </p:nvGrpSpPr>
          <p:grpSpPr>
            <a:xfrm>
              <a:off x="3596100" y="3269451"/>
              <a:ext cx="323446" cy="448262"/>
              <a:chOff x="3596100" y="3259926"/>
              <a:chExt cx="323446" cy="448262"/>
            </a:xfrm>
          </p:grpSpPr>
          <p:sp>
            <p:nvSpPr>
              <p:cNvPr id="654" name="Oval 653"/>
              <p:cNvSpPr/>
              <p:nvPr/>
            </p:nvSpPr>
            <p:spPr bwMode="auto">
              <a:xfrm>
                <a:off x="3609979" y="3311572"/>
                <a:ext cx="297672" cy="105511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655" name="Picture 654" descr="bucket.jpg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7241" r="17673" b="9914"/>
              <a:stretch>
                <a:fillRect/>
              </a:stretch>
            </p:blipFill>
            <p:spPr>
              <a:xfrm>
                <a:off x="3596100" y="3259926"/>
                <a:ext cx="323446" cy="447683"/>
              </a:xfrm>
              <a:prstGeom prst="rect">
                <a:avLst/>
              </a:prstGeom>
            </p:spPr>
          </p:pic>
          <p:sp>
            <p:nvSpPr>
              <p:cNvPr id="656" name="TextBox 655"/>
              <p:cNvSpPr txBox="1"/>
              <p:nvPr/>
            </p:nvSpPr>
            <p:spPr>
              <a:xfrm>
                <a:off x="3607997" y="3369634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b="1" dirty="0" smtClean="0">
                    <a:solidFill>
                      <a:srgbClr val="FFFFFF"/>
                    </a:solidFill>
                    <a:latin typeface="+mn-lt"/>
                    <a:ea typeface="+mn-ea"/>
                  </a:rPr>
                  <a:t>3</a:t>
                </a:r>
                <a:endParaRPr lang="en-US" sz="1600" dirty="0" smtClean="0">
                  <a:solidFill>
                    <a:srgbClr val="FFFF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57" name="5-Point Star 656"/>
              <p:cNvSpPr/>
              <p:nvPr/>
            </p:nvSpPr>
            <p:spPr bwMode="auto">
              <a:xfrm>
                <a:off x="3726281" y="3345364"/>
                <a:ext cx="179931" cy="179930"/>
              </a:xfrm>
              <a:prstGeom prst="star5">
                <a:avLst/>
              </a:prstGeom>
              <a:solidFill>
                <a:srgbClr val="FFFF00"/>
              </a:solidFill>
              <a:ln w="317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0" name="Group 752"/>
            <p:cNvGrpSpPr/>
            <p:nvPr/>
          </p:nvGrpSpPr>
          <p:grpSpPr>
            <a:xfrm>
              <a:off x="3920427" y="3275801"/>
              <a:ext cx="323446" cy="448262"/>
              <a:chOff x="5108189" y="3579014"/>
              <a:chExt cx="323446" cy="448262"/>
            </a:xfrm>
          </p:grpSpPr>
          <p:sp>
            <p:nvSpPr>
              <p:cNvPr id="651" name="Oval 650"/>
              <p:cNvSpPr/>
              <p:nvPr/>
            </p:nvSpPr>
            <p:spPr bwMode="auto">
              <a:xfrm>
                <a:off x="5122068" y="3630660"/>
                <a:ext cx="297672" cy="105511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652" name="Picture 651" descr="bucket.jpg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7241" r="17673" b="9914"/>
              <a:stretch>
                <a:fillRect/>
              </a:stretch>
            </p:blipFill>
            <p:spPr>
              <a:xfrm>
                <a:off x="5108189" y="3579014"/>
                <a:ext cx="323446" cy="447683"/>
              </a:xfrm>
              <a:prstGeom prst="rect">
                <a:avLst/>
              </a:prstGeom>
            </p:spPr>
          </p:pic>
          <p:sp>
            <p:nvSpPr>
              <p:cNvPr id="653" name="TextBox 652"/>
              <p:cNvSpPr txBox="1"/>
              <p:nvPr/>
            </p:nvSpPr>
            <p:spPr>
              <a:xfrm>
                <a:off x="5120086" y="3688722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b="1" dirty="0" smtClean="0">
                    <a:solidFill>
                      <a:srgbClr val="FFFFFF"/>
                    </a:solidFill>
                    <a:latin typeface="+mn-lt"/>
                    <a:ea typeface="+mn-ea"/>
                  </a:rPr>
                  <a:t>1</a:t>
                </a:r>
                <a:endParaRPr lang="en-US" sz="1600" dirty="0" smtClean="0">
                  <a:solidFill>
                    <a:srgbClr val="FFFFFF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1" name="Group 804"/>
            <p:cNvGrpSpPr/>
            <p:nvPr/>
          </p:nvGrpSpPr>
          <p:grpSpPr>
            <a:xfrm>
              <a:off x="1043400" y="3269451"/>
              <a:ext cx="323446" cy="448262"/>
              <a:chOff x="3596100" y="3259926"/>
              <a:chExt cx="323446" cy="448262"/>
            </a:xfrm>
          </p:grpSpPr>
          <p:sp>
            <p:nvSpPr>
              <p:cNvPr id="647" name="Oval 646"/>
              <p:cNvSpPr/>
              <p:nvPr/>
            </p:nvSpPr>
            <p:spPr bwMode="auto">
              <a:xfrm>
                <a:off x="3609979" y="3311572"/>
                <a:ext cx="297672" cy="105511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648" name="Picture 647" descr="bucket.jpg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7241" r="17673" b="9914"/>
              <a:stretch>
                <a:fillRect/>
              </a:stretch>
            </p:blipFill>
            <p:spPr>
              <a:xfrm>
                <a:off x="3596100" y="3259926"/>
                <a:ext cx="323446" cy="447683"/>
              </a:xfrm>
              <a:prstGeom prst="rect">
                <a:avLst/>
              </a:prstGeom>
            </p:spPr>
          </p:pic>
          <p:sp>
            <p:nvSpPr>
              <p:cNvPr id="649" name="TextBox 648"/>
              <p:cNvSpPr txBox="1"/>
              <p:nvPr/>
            </p:nvSpPr>
            <p:spPr>
              <a:xfrm>
                <a:off x="3607997" y="3369634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b="1" dirty="0" smtClean="0">
                    <a:solidFill>
                      <a:srgbClr val="FFFFFF"/>
                    </a:solidFill>
                    <a:latin typeface="+mn-lt"/>
                    <a:ea typeface="+mn-ea"/>
                  </a:rPr>
                  <a:t>1</a:t>
                </a:r>
                <a:endParaRPr lang="en-US" sz="1600" dirty="0" smtClean="0">
                  <a:solidFill>
                    <a:srgbClr val="FFFF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50" name="5-Point Star 649"/>
              <p:cNvSpPr/>
              <p:nvPr/>
            </p:nvSpPr>
            <p:spPr bwMode="auto">
              <a:xfrm>
                <a:off x="3726281" y="3345364"/>
                <a:ext cx="179931" cy="179930"/>
              </a:xfrm>
              <a:prstGeom prst="star5">
                <a:avLst/>
              </a:prstGeom>
              <a:solidFill>
                <a:srgbClr val="FFFF00"/>
              </a:solidFill>
              <a:ln w="317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2" name="Group 336" descr="Custom:  Group 336"/>
            <p:cNvGrpSpPr/>
            <p:nvPr/>
          </p:nvGrpSpPr>
          <p:grpSpPr>
            <a:xfrm>
              <a:off x="6169281" y="3263889"/>
              <a:ext cx="323446" cy="448262"/>
              <a:chOff x="4569081" y="1447795"/>
              <a:chExt cx="323446" cy="448262"/>
            </a:xfrm>
          </p:grpSpPr>
          <p:grpSp>
            <p:nvGrpSpPr>
              <p:cNvPr id="13" name="Group 756"/>
              <p:cNvGrpSpPr/>
              <p:nvPr/>
            </p:nvGrpSpPr>
            <p:grpSpPr>
              <a:xfrm>
                <a:off x="4569081" y="1447795"/>
                <a:ext cx="323446" cy="448262"/>
                <a:chOff x="5108189" y="3579014"/>
                <a:chExt cx="323446" cy="448262"/>
              </a:xfrm>
            </p:grpSpPr>
            <p:sp>
              <p:nvSpPr>
                <p:cNvPr id="644" name="Oval 643"/>
                <p:cNvSpPr/>
                <p:nvPr/>
              </p:nvSpPr>
              <p:spPr bwMode="auto">
                <a:xfrm>
                  <a:off x="5122068" y="3630660"/>
                  <a:ext cx="297672" cy="10551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645" name="Picture 644" descr="bucket.jpg"/>
                <p:cNvPicPr>
                  <a:picLocks noChangeAspect="1"/>
                </p:cNvPicPr>
                <p:nvPr/>
              </p:nvPicPr>
              <p:blipFill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7241" r="17673" b="9914"/>
                <a:stretch>
                  <a:fillRect/>
                </a:stretch>
              </p:blipFill>
              <p:spPr>
                <a:xfrm>
                  <a:off x="5108189" y="3579014"/>
                  <a:ext cx="323446" cy="447683"/>
                </a:xfrm>
                <a:prstGeom prst="rect">
                  <a:avLst/>
                </a:prstGeom>
              </p:spPr>
            </p:pic>
            <p:sp>
              <p:nvSpPr>
                <p:cNvPr id="646" name="TextBox 645"/>
                <p:cNvSpPr txBox="1"/>
                <p:nvPr/>
              </p:nvSpPr>
              <p:spPr>
                <a:xfrm>
                  <a:off x="5120086" y="3688722"/>
                  <a:ext cx="29848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b="1" dirty="0" smtClean="0">
                      <a:solidFill>
                        <a:srgbClr val="FFFFFF"/>
                      </a:solidFill>
                      <a:latin typeface="+mn-lt"/>
                      <a:ea typeface="+mn-ea"/>
                    </a:rPr>
                    <a:t>4</a:t>
                  </a:r>
                  <a:endParaRPr lang="en-US" sz="1600" dirty="0" smtClean="0">
                    <a:solidFill>
                      <a:srgbClr val="FFFFFF"/>
                    </a:solidFill>
                    <a:latin typeface="+mn-lt"/>
                    <a:ea typeface="+mn-ea"/>
                  </a:endParaRPr>
                </a:p>
              </p:txBody>
            </p:sp>
          </p:grpSp>
          <p:sp>
            <p:nvSpPr>
              <p:cNvPr id="643" name="5-Point Star 642"/>
              <p:cNvSpPr/>
              <p:nvPr/>
            </p:nvSpPr>
            <p:spPr bwMode="auto">
              <a:xfrm>
                <a:off x="4700211" y="1526089"/>
                <a:ext cx="179931" cy="179930"/>
              </a:xfrm>
              <a:prstGeom prst="star5">
                <a:avLst/>
              </a:prstGeom>
              <a:solidFill>
                <a:srgbClr val="FFFF00"/>
              </a:solidFill>
              <a:ln w="317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4" name="Group 344"/>
            <p:cNvGrpSpPr/>
            <p:nvPr/>
          </p:nvGrpSpPr>
          <p:grpSpPr>
            <a:xfrm>
              <a:off x="4244754" y="3274213"/>
              <a:ext cx="323446" cy="448262"/>
              <a:chOff x="4244754" y="3274213"/>
              <a:chExt cx="323446" cy="448262"/>
            </a:xfrm>
          </p:grpSpPr>
          <p:grpSp>
            <p:nvGrpSpPr>
              <p:cNvPr id="15" name="Group 747"/>
              <p:cNvGrpSpPr/>
              <p:nvPr/>
            </p:nvGrpSpPr>
            <p:grpSpPr>
              <a:xfrm>
                <a:off x="4244754" y="3274213"/>
                <a:ext cx="323446" cy="448262"/>
                <a:chOff x="5108189" y="3579014"/>
                <a:chExt cx="323446" cy="448262"/>
              </a:xfrm>
            </p:grpSpPr>
            <p:sp>
              <p:nvSpPr>
                <p:cNvPr id="639" name="Oval 638"/>
                <p:cNvSpPr/>
                <p:nvPr/>
              </p:nvSpPr>
              <p:spPr bwMode="auto">
                <a:xfrm>
                  <a:off x="5122068" y="3630660"/>
                  <a:ext cx="297672" cy="10551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640" name="Picture 639" descr="bucket.jpg"/>
                <p:cNvPicPr>
                  <a:picLocks noChangeAspect="1"/>
                </p:cNvPicPr>
                <p:nvPr/>
              </p:nvPicPr>
              <p:blipFill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7241" r="17673" b="9914"/>
                <a:stretch>
                  <a:fillRect/>
                </a:stretch>
              </p:blipFill>
              <p:spPr>
                <a:xfrm>
                  <a:off x="5108189" y="3579014"/>
                  <a:ext cx="323446" cy="447683"/>
                </a:xfrm>
                <a:prstGeom prst="rect">
                  <a:avLst/>
                </a:prstGeom>
              </p:spPr>
            </p:pic>
            <p:sp>
              <p:nvSpPr>
                <p:cNvPr id="641" name="TextBox 640"/>
                <p:cNvSpPr txBox="1"/>
                <p:nvPr/>
              </p:nvSpPr>
              <p:spPr>
                <a:xfrm>
                  <a:off x="5120086" y="3688722"/>
                  <a:ext cx="29848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b="1" dirty="0" smtClean="0">
                      <a:solidFill>
                        <a:srgbClr val="FFFFFF"/>
                      </a:solidFill>
                      <a:latin typeface="+mn-lt"/>
                      <a:ea typeface="+mn-ea"/>
                    </a:rPr>
                    <a:t>2</a:t>
                  </a:r>
                  <a:endParaRPr lang="en-US" sz="1600" dirty="0" smtClean="0">
                    <a:solidFill>
                      <a:srgbClr val="FFFFFF"/>
                    </a:solidFill>
                    <a:latin typeface="+mn-lt"/>
                    <a:ea typeface="+mn-ea"/>
                  </a:endParaRPr>
                </a:p>
              </p:txBody>
            </p:sp>
          </p:grpSp>
          <p:sp>
            <p:nvSpPr>
              <p:cNvPr id="638" name="5-Point Star 637"/>
              <p:cNvSpPr/>
              <p:nvPr/>
            </p:nvSpPr>
            <p:spPr bwMode="auto">
              <a:xfrm>
                <a:off x="4382711" y="3354889"/>
                <a:ext cx="179931" cy="179930"/>
              </a:xfrm>
              <a:prstGeom prst="star5">
                <a:avLst/>
              </a:prstGeom>
              <a:solidFill>
                <a:srgbClr val="FFFF00"/>
              </a:solidFill>
              <a:ln w="317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6" name="Group 345"/>
            <p:cNvGrpSpPr/>
            <p:nvPr/>
          </p:nvGrpSpPr>
          <p:grpSpPr>
            <a:xfrm>
              <a:off x="1367727" y="3269451"/>
              <a:ext cx="323446" cy="448262"/>
              <a:chOff x="1367727" y="3269451"/>
              <a:chExt cx="323446" cy="448262"/>
            </a:xfrm>
          </p:grpSpPr>
          <p:grpSp>
            <p:nvGrpSpPr>
              <p:cNvPr id="17" name="Group 814"/>
              <p:cNvGrpSpPr/>
              <p:nvPr/>
            </p:nvGrpSpPr>
            <p:grpSpPr>
              <a:xfrm>
                <a:off x="1367727" y="3269451"/>
                <a:ext cx="323446" cy="448262"/>
                <a:chOff x="5108189" y="3579014"/>
                <a:chExt cx="323446" cy="448262"/>
              </a:xfrm>
            </p:grpSpPr>
            <p:sp>
              <p:nvSpPr>
                <p:cNvPr id="634" name="Oval 633"/>
                <p:cNvSpPr/>
                <p:nvPr/>
              </p:nvSpPr>
              <p:spPr bwMode="auto">
                <a:xfrm>
                  <a:off x="5122068" y="3630660"/>
                  <a:ext cx="297672" cy="10551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635" name="Picture 634" descr="bucket.jpg"/>
                <p:cNvPicPr>
                  <a:picLocks noChangeAspect="1"/>
                </p:cNvPicPr>
                <p:nvPr/>
              </p:nvPicPr>
              <p:blipFill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7241" r="17673" b="9914"/>
                <a:stretch>
                  <a:fillRect/>
                </a:stretch>
              </p:blipFill>
              <p:spPr>
                <a:xfrm>
                  <a:off x="5108189" y="3579014"/>
                  <a:ext cx="323446" cy="447683"/>
                </a:xfrm>
                <a:prstGeom prst="rect">
                  <a:avLst/>
                </a:prstGeom>
              </p:spPr>
            </p:pic>
            <p:sp>
              <p:nvSpPr>
                <p:cNvPr id="636" name="TextBox 635"/>
                <p:cNvSpPr txBox="1"/>
                <p:nvPr/>
              </p:nvSpPr>
              <p:spPr>
                <a:xfrm>
                  <a:off x="5120086" y="3688722"/>
                  <a:ext cx="29848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b="1" dirty="0" smtClean="0">
                      <a:solidFill>
                        <a:srgbClr val="FFFFFF"/>
                      </a:solidFill>
                      <a:latin typeface="+mn-lt"/>
                      <a:ea typeface="+mn-ea"/>
                    </a:rPr>
                    <a:t>6</a:t>
                  </a:r>
                  <a:endParaRPr lang="en-US" sz="1600" dirty="0" smtClean="0">
                    <a:solidFill>
                      <a:srgbClr val="FFFFFF"/>
                    </a:solidFill>
                    <a:latin typeface="+mn-lt"/>
                    <a:ea typeface="+mn-ea"/>
                  </a:endParaRPr>
                </a:p>
              </p:txBody>
            </p:sp>
          </p:grpSp>
          <p:sp>
            <p:nvSpPr>
              <p:cNvPr id="633" name="5-Point Star 632"/>
              <p:cNvSpPr/>
              <p:nvPr/>
            </p:nvSpPr>
            <p:spPr bwMode="auto">
              <a:xfrm>
                <a:off x="1499811" y="3354889"/>
                <a:ext cx="179931" cy="179930"/>
              </a:xfrm>
              <a:prstGeom prst="star5">
                <a:avLst/>
              </a:prstGeom>
              <a:solidFill>
                <a:srgbClr val="FFFF00"/>
              </a:solidFill>
              <a:ln w="317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8" name="Group 814" descr="Custom:  Group 814"/>
            <p:cNvGrpSpPr/>
            <p:nvPr/>
          </p:nvGrpSpPr>
          <p:grpSpPr>
            <a:xfrm>
              <a:off x="6822394" y="3282145"/>
              <a:ext cx="323446" cy="448262"/>
              <a:chOff x="5108189" y="3579014"/>
              <a:chExt cx="323446" cy="448262"/>
            </a:xfrm>
          </p:grpSpPr>
          <p:sp>
            <p:nvSpPr>
              <p:cNvPr id="629" name="Oval 628"/>
              <p:cNvSpPr/>
              <p:nvPr/>
            </p:nvSpPr>
            <p:spPr bwMode="auto">
              <a:xfrm>
                <a:off x="5122068" y="3630660"/>
                <a:ext cx="297672" cy="105511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630" name="Picture 629" descr="bucket.jpg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7241" r="17673" b="9914"/>
              <a:stretch>
                <a:fillRect/>
              </a:stretch>
            </p:blipFill>
            <p:spPr>
              <a:xfrm>
                <a:off x="5108189" y="3579014"/>
                <a:ext cx="323446" cy="447683"/>
              </a:xfrm>
              <a:prstGeom prst="rect">
                <a:avLst/>
              </a:prstGeom>
            </p:spPr>
          </p:pic>
          <p:sp>
            <p:nvSpPr>
              <p:cNvPr id="631" name="TextBox 630"/>
              <p:cNvSpPr txBox="1"/>
              <p:nvPr/>
            </p:nvSpPr>
            <p:spPr>
              <a:xfrm>
                <a:off x="5120086" y="3688722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b="1" dirty="0" smtClean="0">
                    <a:solidFill>
                      <a:srgbClr val="FFFFFF"/>
                    </a:solidFill>
                    <a:latin typeface="+mn-lt"/>
                    <a:ea typeface="+mn-ea"/>
                  </a:rPr>
                  <a:t>6</a:t>
                </a:r>
                <a:endParaRPr lang="en-US" sz="1600" dirty="0" smtClean="0">
                  <a:solidFill>
                    <a:srgbClr val="FFFFFF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9" name="Group 742" descr="Custom:  Group 742"/>
            <p:cNvGrpSpPr/>
            <p:nvPr/>
          </p:nvGrpSpPr>
          <p:grpSpPr>
            <a:xfrm>
              <a:off x="7139488" y="3282153"/>
              <a:ext cx="323446" cy="448262"/>
              <a:chOff x="3596100" y="3259926"/>
              <a:chExt cx="323446" cy="448262"/>
            </a:xfrm>
          </p:grpSpPr>
          <p:sp>
            <p:nvSpPr>
              <p:cNvPr id="626" name="Oval 625"/>
              <p:cNvSpPr/>
              <p:nvPr/>
            </p:nvSpPr>
            <p:spPr bwMode="auto">
              <a:xfrm>
                <a:off x="3609979" y="3311572"/>
                <a:ext cx="297672" cy="105511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627" name="Picture 626" descr="bucket.jpg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7241" r="17673" b="9914"/>
              <a:stretch>
                <a:fillRect/>
              </a:stretch>
            </p:blipFill>
            <p:spPr>
              <a:xfrm>
                <a:off x="3596100" y="3259926"/>
                <a:ext cx="323446" cy="447683"/>
              </a:xfrm>
              <a:prstGeom prst="rect">
                <a:avLst/>
              </a:prstGeom>
            </p:spPr>
          </p:pic>
          <p:sp>
            <p:nvSpPr>
              <p:cNvPr id="628" name="TextBox 627"/>
              <p:cNvSpPr txBox="1"/>
              <p:nvPr/>
            </p:nvSpPr>
            <p:spPr>
              <a:xfrm>
                <a:off x="3607997" y="3369634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b="1" dirty="0" smtClean="0">
                    <a:solidFill>
                      <a:srgbClr val="FFFFFF"/>
                    </a:solidFill>
                    <a:latin typeface="+mn-lt"/>
                    <a:ea typeface="+mn-ea"/>
                  </a:rPr>
                  <a:t>3</a:t>
                </a:r>
                <a:endParaRPr lang="en-US" sz="1600" dirty="0" smtClean="0">
                  <a:solidFill>
                    <a:srgbClr val="FFFFFF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20" name="Group 809" descr="Custom:  Group 809"/>
            <p:cNvGrpSpPr/>
            <p:nvPr/>
          </p:nvGrpSpPr>
          <p:grpSpPr>
            <a:xfrm>
              <a:off x="6492653" y="3267834"/>
              <a:ext cx="323446" cy="448262"/>
              <a:chOff x="5108189" y="3579014"/>
              <a:chExt cx="323446" cy="448262"/>
            </a:xfrm>
          </p:grpSpPr>
          <p:sp>
            <p:nvSpPr>
              <p:cNvPr id="622" name="Oval 621"/>
              <p:cNvSpPr/>
              <p:nvPr/>
            </p:nvSpPr>
            <p:spPr bwMode="auto">
              <a:xfrm>
                <a:off x="5122068" y="3630660"/>
                <a:ext cx="297672" cy="105511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623" name="Picture 622" descr="bucket.jpg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7241" r="17673" b="9914"/>
              <a:stretch>
                <a:fillRect/>
              </a:stretch>
            </p:blipFill>
            <p:spPr>
              <a:xfrm>
                <a:off x="5108189" y="3579014"/>
                <a:ext cx="323446" cy="447683"/>
              </a:xfrm>
              <a:prstGeom prst="rect">
                <a:avLst/>
              </a:prstGeom>
            </p:spPr>
          </p:pic>
          <p:sp>
            <p:nvSpPr>
              <p:cNvPr id="624" name="TextBox 623"/>
              <p:cNvSpPr txBox="1"/>
              <p:nvPr/>
            </p:nvSpPr>
            <p:spPr>
              <a:xfrm>
                <a:off x="5120086" y="3688722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b="1" dirty="0" smtClean="0">
                    <a:solidFill>
                      <a:srgbClr val="FFFFFF"/>
                    </a:solidFill>
                    <a:latin typeface="+mn-lt"/>
                    <a:ea typeface="+mn-ea"/>
                  </a:rPr>
                  <a:t>5</a:t>
                </a:r>
                <a:endParaRPr lang="en-US" sz="1600" dirty="0" smtClean="0">
                  <a:solidFill>
                    <a:srgbClr val="FFFF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25" name="5-Point Star 624"/>
              <p:cNvSpPr/>
              <p:nvPr/>
            </p:nvSpPr>
            <p:spPr bwMode="auto">
              <a:xfrm>
                <a:off x="5238370" y="3664452"/>
                <a:ext cx="179931" cy="179930"/>
              </a:xfrm>
              <a:prstGeom prst="star5">
                <a:avLst/>
              </a:prstGeom>
              <a:solidFill>
                <a:srgbClr val="FFFF00"/>
              </a:solidFill>
              <a:ln w="317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1" name="Group 819" descr="Left:  Group 819"/>
            <p:cNvGrpSpPr/>
            <p:nvPr/>
          </p:nvGrpSpPr>
          <p:grpSpPr>
            <a:xfrm>
              <a:off x="1694145" y="3278137"/>
              <a:ext cx="323446" cy="448262"/>
              <a:chOff x="5108189" y="3579014"/>
              <a:chExt cx="323446" cy="448262"/>
            </a:xfrm>
          </p:grpSpPr>
          <p:sp>
            <p:nvSpPr>
              <p:cNvPr id="619" name="Oval 618"/>
              <p:cNvSpPr/>
              <p:nvPr/>
            </p:nvSpPr>
            <p:spPr bwMode="auto">
              <a:xfrm>
                <a:off x="5122068" y="3630660"/>
                <a:ext cx="297672" cy="105511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620" name="Picture 619" descr="bucket.jpg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7241" r="17673" b="9914"/>
              <a:stretch>
                <a:fillRect/>
              </a:stretch>
            </p:blipFill>
            <p:spPr>
              <a:xfrm>
                <a:off x="5108189" y="3579014"/>
                <a:ext cx="323446" cy="447683"/>
              </a:xfrm>
              <a:prstGeom prst="rect">
                <a:avLst/>
              </a:prstGeom>
            </p:spPr>
          </p:pic>
          <p:sp>
            <p:nvSpPr>
              <p:cNvPr id="621" name="TextBox 620"/>
              <p:cNvSpPr txBox="1"/>
              <p:nvPr/>
            </p:nvSpPr>
            <p:spPr>
              <a:xfrm>
                <a:off x="5120086" y="3688722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b="1" dirty="0" smtClean="0">
                    <a:solidFill>
                      <a:srgbClr val="FFFFFF"/>
                    </a:solidFill>
                    <a:latin typeface="+mn-lt"/>
                    <a:ea typeface="+mn-ea"/>
                  </a:rPr>
                  <a:t>4</a:t>
                </a:r>
                <a:endParaRPr lang="en-US" sz="1600" dirty="0" smtClean="0">
                  <a:solidFill>
                    <a:srgbClr val="FFFFFF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22" name="Group 747" descr="Left:  Group 747"/>
            <p:cNvGrpSpPr/>
            <p:nvPr/>
          </p:nvGrpSpPr>
          <p:grpSpPr>
            <a:xfrm>
              <a:off x="2015903" y="3282141"/>
              <a:ext cx="323446" cy="448262"/>
              <a:chOff x="5108189" y="3579014"/>
              <a:chExt cx="323446" cy="448262"/>
            </a:xfrm>
          </p:grpSpPr>
          <p:sp>
            <p:nvSpPr>
              <p:cNvPr id="616" name="Oval 615"/>
              <p:cNvSpPr/>
              <p:nvPr/>
            </p:nvSpPr>
            <p:spPr bwMode="auto">
              <a:xfrm>
                <a:off x="5122068" y="3630660"/>
                <a:ext cx="297672" cy="105511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617" name="Picture 616" descr="bucket.jpg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7241" r="17673" b="9914"/>
              <a:stretch>
                <a:fillRect/>
              </a:stretch>
            </p:blipFill>
            <p:spPr>
              <a:xfrm>
                <a:off x="5108189" y="3579014"/>
                <a:ext cx="323446" cy="447683"/>
              </a:xfrm>
              <a:prstGeom prst="rect">
                <a:avLst/>
              </a:prstGeom>
            </p:spPr>
          </p:pic>
          <p:sp>
            <p:nvSpPr>
              <p:cNvPr id="618" name="TextBox 617"/>
              <p:cNvSpPr txBox="1"/>
              <p:nvPr/>
            </p:nvSpPr>
            <p:spPr>
              <a:xfrm>
                <a:off x="5120086" y="3688722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b="1" dirty="0" smtClean="0">
                    <a:solidFill>
                      <a:srgbClr val="FFFFFF"/>
                    </a:solidFill>
                    <a:latin typeface="+mn-lt"/>
                    <a:ea typeface="+mn-ea"/>
                  </a:rPr>
                  <a:t>2</a:t>
                </a:r>
                <a:endParaRPr lang="en-US" sz="1600" dirty="0" smtClean="0">
                  <a:solidFill>
                    <a:srgbClr val="FFFFFF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23" name="Group 809" descr="Left:  Group 809"/>
            <p:cNvGrpSpPr/>
            <p:nvPr/>
          </p:nvGrpSpPr>
          <p:grpSpPr>
            <a:xfrm>
              <a:off x="4574974" y="3275815"/>
              <a:ext cx="323446" cy="448262"/>
              <a:chOff x="5108189" y="3579014"/>
              <a:chExt cx="323446" cy="448262"/>
            </a:xfrm>
          </p:grpSpPr>
          <p:sp>
            <p:nvSpPr>
              <p:cNvPr id="613" name="Oval 612"/>
              <p:cNvSpPr/>
              <p:nvPr/>
            </p:nvSpPr>
            <p:spPr bwMode="auto">
              <a:xfrm>
                <a:off x="5122068" y="3630660"/>
                <a:ext cx="297672" cy="105511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614" name="Picture 613" descr="bucket.jpg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7241" r="17673" b="9914"/>
              <a:stretch>
                <a:fillRect/>
              </a:stretch>
            </p:blipFill>
            <p:spPr>
              <a:xfrm>
                <a:off x="5108189" y="3579014"/>
                <a:ext cx="323446" cy="447683"/>
              </a:xfrm>
              <a:prstGeom prst="rect">
                <a:avLst/>
              </a:prstGeom>
            </p:spPr>
          </p:pic>
          <p:sp>
            <p:nvSpPr>
              <p:cNvPr id="615" name="TextBox 614"/>
              <p:cNvSpPr txBox="1"/>
              <p:nvPr/>
            </p:nvSpPr>
            <p:spPr>
              <a:xfrm>
                <a:off x="5120086" y="3688722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b="1" dirty="0" smtClean="0">
                    <a:solidFill>
                      <a:srgbClr val="FFFFFF"/>
                    </a:solidFill>
                    <a:latin typeface="+mn-lt"/>
                    <a:ea typeface="+mn-ea"/>
                  </a:rPr>
                  <a:t>5</a:t>
                </a:r>
                <a:endParaRPr lang="en-US" sz="1600" dirty="0" smtClean="0">
                  <a:solidFill>
                    <a:srgbClr val="FFFFFF"/>
                  </a:solidFill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40" name="Group 139"/>
          <p:cNvGrpSpPr/>
          <p:nvPr/>
        </p:nvGrpSpPr>
        <p:grpSpPr>
          <a:xfrm>
            <a:off x="1771380" y="3016250"/>
            <a:ext cx="5791879" cy="520700"/>
            <a:chOff x="1771380" y="3016250"/>
            <a:chExt cx="5791879" cy="520700"/>
          </a:xfrm>
        </p:grpSpPr>
        <p:pic>
          <p:nvPicPr>
            <p:cNvPr id="707" name="Picture 706" descr="file buffer.jpg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330430" y="3016250"/>
              <a:ext cx="673779" cy="520700"/>
            </a:xfrm>
            <a:prstGeom prst="rect">
              <a:avLst/>
            </a:prstGeom>
          </p:spPr>
        </p:pic>
        <p:pic>
          <p:nvPicPr>
            <p:cNvPr id="708" name="Picture 707" descr="file buffer.jpg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71380" y="3016250"/>
              <a:ext cx="673779" cy="520700"/>
            </a:xfrm>
            <a:prstGeom prst="rect">
              <a:avLst/>
            </a:prstGeom>
          </p:spPr>
        </p:pic>
        <p:pic>
          <p:nvPicPr>
            <p:cNvPr id="706" name="Picture 705" descr="file buffer.jpg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89480" y="3016250"/>
              <a:ext cx="673779" cy="520700"/>
            </a:xfrm>
            <a:prstGeom prst="rect">
              <a:avLst/>
            </a:prstGeom>
          </p:spPr>
        </p:pic>
      </p:grpSp>
      <p:pic>
        <p:nvPicPr>
          <p:cNvPr id="703" name="Picture 702" descr="Hard Disk Head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24650" y="3576500"/>
            <a:ext cx="590550" cy="512900"/>
          </a:xfrm>
          <a:prstGeom prst="rect">
            <a:avLst/>
          </a:prstGeom>
        </p:spPr>
      </p:pic>
      <p:pic>
        <p:nvPicPr>
          <p:cNvPr id="704" name="Picture 703" descr="Hard Disk Head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08450" y="3576500"/>
            <a:ext cx="590550" cy="512900"/>
          </a:xfrm>
          <a:prstGeom prst="rect">
            <a:avLst/>
          </a:prstGeom>
        </p:spPr>
      </p:pic>
      <p:pic>
        <p:nvPicPr>
          <p:cNvPr id="705" name="Picture 704" descr="Hard Disk Head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7650" y="3576500"/>
            <a:ext cx="590550" cy="512900"/>
          </a:xfrm>
          <a:prstGeom prst="rect">
            <a:avLst/>
          </a:prstGeom>
        </p:spPr>
      </p:pic>
      <p:sp>
        <p:nvSpPr>
          <p:cNvPr id="603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Shutdown</a:t>
            </a:r>
            <a:endParaRPr lang="en-US" dirty="0"/>
          </a:p>
        </p:txBody>
      </p:sp>
      <p:grpSp>
        <p:nvGrpSpPr>
          <p:cNvPr id="25" name="Group 277"/>
          <p:cNvGrpSpPr/>
          <p:nvPr/>
        </p:nvGrpSpPr>
        <p:grpSpPr>
          <a:xfrm>
            <a:off x="1985433" y="3724275"/>
            <a:ext cx="5782204" cy="690562"/>
            <a:chOff x="1985433" y="3724275"/>
            <a:chExt cx="5782204" cy="690562"/>
          </a:xfrm>
        </p:grpSpPr>
        <p:pic>
          <p:nvPicPr>
            <p:cNvPr id="279" name="Picture 278" descr="journal_icon.jpg"/>
            <p:cNvPicPr>
              <a:picLocks noChangeAspect="1"/>
            </p:cNvPicPr>
            <p:nvPr/>
          </p:nvPicPr>
          <p:blipFill>
            <a:blip r:embed="rId7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85433" y="3724275"/>
              <a:ext cx="629179" cy="690562"/>
            </a:xfrm>
            <a:prstGeom prst="rect">
              <a:avLst/>
            </a:prstGeom>
          </p:spPr>
        </p:pic>
        <p:pic>
          <p:nvPicPr>
            <p:cNvPr id="280" name="Picture 279" descr="journal_icon.jpg"/>
            <p:cNvPicPr>
              <a:picLocks noChangeAspect="1"/>
            </p:cNvPicPr>
            <p:nvPr/>
          </p:nvPicPr>
          <p:blipFill>
            <a:blip r:embed="rId7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557183" y="3724275"/>
              <a:ext cx="629179" cy="690562"/>
            </a:xfrm>
            <a:prstGeom prst="rect">
              <a:avLst/>
            </a:prstGeom>
          </p:spPr>
        </p:pic>
        <p:pic>
          <p:nvPicPr>
            <p:cNvPr id="281" name="Picture 280" descr="journal_icon.jpg"/>
            <p:cNvPicPr>
              <a:picLocks noChangeAspect="1"/>
            </p:cNvPicPr>
            <p:nvPr/>
          </p:nvPicPr>
          <p:blipFill>
            <a:blip r:embed="rId7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138458" y="3724275"/>
              <a:ext cx="629179" cy="690562"/>
            </a:xfrm>
            <a:prstGeom prst="rect">
              <a:avLst/>
            </a:prstGeom>
          </p:spPr>
        </p:pic>
      </p:grpSp>
      <p:grpSp>
        <p:nvGrpSpPr>
          <p:cNvPr id="226" name="Group 415"/>
          <p:cNvGrpSpPr/>
          <p:nvPr/>
        </p:nvGrpSpPr>
        <p:grpSpPr>
          <a:xfrm>
            <a:off x="7929565" y="831056"/>
            <a:ext cx="1088761" cy="693718"/>
            <a:chOff x="7929565" y="1878806"/>
            <a:chExt cx="1088761" cy="693718"/>
          </a:xfrm>
        </p:grpSpPr>
        <p:grpSp>
          <p:nvGrpSpPr>
            <p:cNvPr id="227" name="Group 78"/>
            <p:cNvGrpSpPr/>
            <p:nvPr/>
          </p:nvGrpSpPr>
          <p:grpSpPr>
            <a:xfrm>
              <a:off x="8141495" y="1878806"/>
              <a:ext cx="566736" cy="428626"/>
              <a:chOff x="8167689" y="2755106"/>
              <a:chExt cx="566736" cy="428626"/>
            </a:xfrm>
          </p:grpSpPr>
          <p:pic>
            <p:nvPicPr>
              <p:cNvPr id="419" name="Picture 35" descr="USB1_1_Mini_4_Port_Hub"/>
              <p:cNvPicPr>
                <a:picLocks noChangeAspect="1" noChangeArrowheads="1"/>
              </p:cNvPicPr>
              <p:nvPr/>
            </p:nvPicPr>
            <p:blipFill>
              <a:blip r:embed="rId8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258176" y="2755106"/>
                <a:ext cx="476249" cy="428626"/>
              </a:xfrm>
              <a:prstGeom prst="rect">
                <a:avLst/>
              </a:prstGeom>
              <a:noFill/>
            </p:spPr>
          </p:pic>
          <p:pic>
            <p:nvPicPr>
              <p:cNvPr id="420" name="Picture 36" descr="BD21298_"/>
              <p:cNvPicPr>
                <a:picLocks noChangeAspect="1" noChangeArrowheads="1"/>
              </p:cNvPicPr>
              <p:nvPr/>
            </p:nvPicPr>
            <p:blipFill>
              <a:blip r:embed="rId9" cstate="email"/>
              <a:srcRect/>
              <a:stretch>
                <a:fillRect/>
              </a:stretch>
            </p:blipFill>
            <p:spPr bwMode="auto">
              <a:xfrm>
                <a:off x="8167689" y="2898775"/>
                <a:ext cx="123825" cy="130175"/>
              </a:xfrm>
              <a:prstGeom prst="rect">
                <a:avLst/>
              </a:prstGeom>
              <a:noFill/>
            </p:spPr>
          </p:pic>
        </p:grpSp>
        <p:sp>
          <p:nvSpPr>
            <p:cNvPr id="418" name="TextBox 417"/>
            <p:cNvSpPr txBox="1"/>
            <p:nvPr/>
          </p:nvSpPr>
          <p:spPr>
            <a:xfrm>
              <a:off x="7929565" y="2295525"/>
              <a:ext cx="10887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dirty="0" smtClean="0">
                  <a:solidFill>
                    <a:srgbClr val="333333"/>
                  </a:solidFill>
                  <a:latin typeface="+mn-lt"/>
                  <a:ea typeface="+mn-ea"/>
                </a:rPr>
                <a:t>Locator</a:t>
              </a:r>
            </a:p>
            <a:p>
              <a:pPr algn="ctr"/>
              <a:r>
                <a:rPr lang="en-US" sz="600" dirty="0" smtClean="0">
                  <a:solidFill>
                    <a:srgbClr val="333333"/>
                  </a:solidFill>
                  <a:latin typeface="+mn-lt"/>
                  <a:ea typeface="+mn-ea"/>
                </a:rPr>
                <a:t>(Membership Coordinator)</a:t>
              </a:r>
            </a:p>
          </p:txBody>
        </p:sp>
      </p:grpSp>
      <p:grpSp>
        <p:nvGrpSpPr>
          <p:cNvPr id="228" name="Group 677"/>
          <p:cNvGrpSpPr/>
          <p:nvPr/>
        </p:nvGrpSpPr>
        <p:grpSpPr>
          <a:xfrm>
            <a:off x="2555371" y="3729544"/>
            <a:ext cx="5837022" cy="414606"/>
            <a:chOff x="2555371" y="3729544"/>
            <a:chExt cx="5837022" cy="414606"/>
          </a:xfrm>
        </p:grpSpPr>
        <p:sp>
          <p:nvSpPr>
            <p:cNvPr id="679" name="Oval 678"/>
            <p:cNvSpPr/>
            <p:nvPr/>
          </p:nvSpPr>
          <p:spPr bwMode="auto">
            <a:xfrm>
              <a:off x="7949504" y="4106435"/>
              <a:ext cx="69143" cy="37715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000000"/>
                </a:solidFill>
              </a:endParaRPr>
            </a:p>
          </p:txBody>
        </p:sp>
        <p:sp>
          <p:nvSpPr>
            <p:cNvPr id="680" name="Oval 679"/>
            <p:cNvSpPr/>
            <p:nvPr/>
          </p:nvSpPr>
          <p:spPr bwMode="auto">
            <a:xfrm>
              <a:off x="7662457" y="4106435"/>
              <a:ext cx="69143" cy="37715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000000"/>
                </a:solidFill>
              </a:endParaRPr>
            </a:p>
          </p:txBody>
        </p:sp>
        <p:sp>
          <p:nvSpPr>
            <p:cNvPr id="681" name="TextBox 680"/>
            <p:cNvSpPr txBox="1"/>
            <p:nvPr/>
          </p:nvSpPr>
          <p:spPr>
            <a:xfrm>
              <a:off x="2555371" y="3762889"/>
              <a:ext cx="254899" cy="2365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b="1" dirty="0" smtClean="0">
                  <a:solidFill>
                    <a:srgbClr val="000000"/>
                  </a:solidFill>
                  <a:latin typeface="+mn-lt"/>
                  <a:ea typeface="+mn-ea"/>
                </a:rPr>
                <a:t>1</a:t>
              </a:r>
              <a:endParaRPr lang="en-US" sz="900" dirty="0" smtClean="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682" name="5-Point Star 681"/>
            <p:cNvSpPr/>
            <p:nvPr/>
          </p:nvSpPr>
          <p:spPr bwMode="auto">
            <a:xfrm>
              <a:off x="2659807" y="3729544"/>
              <a:ext cx="137072" cy="137072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000" dirty="0" err="1" smtClean="0">
                <a:solidFill>
                  <a:srgbClr val="000000"/>
                </a:solidFill>
              </a:endParaRPr>
            </a:p>
          </p:txBody>
        </p:sp>
        <p:sp>
          <p:nvSpPr>
            <p:cNvPr id="683" name="TextBox 682"/>
            <p:cNvSpPr txBox="1"/>
            <p:nvPr/>
          </p:nvSpPr>
          <p:spPr>
            <a:xfrm>
              <a:off x="2886196" y="3762889"/>
              <a:ext cx="28084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b="1" dirty="0" smtClean="0">
                  <a:solidFill>
                    <a:srgbClr val="000000"/>
                  </a:solidFill>
                  <a:latin typeface="+mn-lt"/>
                  <a:ea typeface="+mn-ea"/>
                </a:rPr>
                <a:t>,6</a:t>
              </a:r>
              <a:endParaRPr lang="en-US" sz="900" dirty="0" smtClean="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684" name="5-Point Star 683"/>
            <p:cNvSpPr/>
            <p:nvPr/>
          </p:nvSpPr>
          <p:spPr bwMode="auto">
            <a:xfrm>
              <a:off x="3028733" y="3729544"/>
              <a:ext cx="137072" cy="137072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000" dirty="0" err="1" smtClean="0">
                <a:solidFill>
                  <a:srgbClr val="000000"/>
                </a:solidFill>
              </a:endParaRPr>
            </a:p>
          </p:txBody>
        </p:sp>
        <p:sp>
          <p:nvSpPr>
            <p:cNvPr id="685" name="TextBox 684"/>
            <p:cNvSpPr txBox="1"/>
            <p:nvPr/>
          </p:nvSpPr>
          <p:spPr>
            <a:xfrm>
              <a:off x="2783726" y="3765182"/>
              <a:ext cx="28084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b="1" dirty="0" smtClean="0">
                  <a:solidFill>
                    <a:srgbClr val="000000"/>
                  </a:solidFill>
                  <a:latin typeface="+mn-lt"/>
                  <a:ea typeface="+mn-ea"/>
                </a:rPr>
                <a:t>,4</a:t>
              </a:r>
              <a:endParaRPr lang="en-US" sz="900" dirty="0" smtClean="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686" name="TextBox 685"/>
            <p:cNvSpPr txBox="1"/>
            <p:nvPr/>
          </p:nvSpPr>
          <p:spPr>
            <a:xfrm>
              <a:off x="2675208" y="3766775"/>
              <a:ext cx="28084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b="1" dirty="0" smtClean="0">
                  <a:solidFill>
                    <a:srgbClr val="000000"/>
                  </a:solidFill>
                  <a:latin typeface="+mn-lt"/>
                  <a:ea typeface="+mn-ea"/>
                </a:rPr>
                <a:t>,2</a:t>
              </a:r>
              <a:endParaRPr lang="en-US" sz="900" dirty="0" smtClean="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grpSp>
          <p:nvGrpSpPr>
            <p:cNvPr id="229" name="Group 433"/>
            <p:cNvGrpSpPr/>
            <p:nvPr/>
          </p:nvGrpSpPr>
          <p:grpSpPr>
            <a:xfrm>
              <a:off x="7940665" y="3751772"/>
              <a:ext cx="301686" cy="276906"/>
              <a:chOff x="7642215" y="3745422"/>
              <a:chExt cx="301686" cy="276906"/>
            </a:xfrm>
          </p:grpSpPr>
          <p:sp>
            <p:nvSpPr>
              <p:cNvPr id="701" name="TextBox 700"/>
              <p:cNvSpPr txBox="1"/>
              <p:nvPr/>
            </p:nvSpPr>
            <p:spPr>
              <a:xfrm>
                <a:off x="7642215" y="3760718"/>
                <a:ext cx="30168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100" b="1" dirty="0" smtClean="0">
                    <a:solidFill>
                      <a:srgbClr val="000000"/>
                    </a:solidFill>
                    <a:latin typeface="+mn-lt"/>
                    <a:ea typeface="+mn-ea"/>
                  </a:rPr>
                  <a:t>,5</a:t>
                </a:r>
                <a:endParaRPr lang="en-US" sz="1100" dirty="0" smtClean="0">
                  <a:solidFill>
                    <a:srgbClr val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02" name="5-Point Star 701"/>
              <p:cNvSpPr/>
              <p:nvPr/>
            </p:nvSpPr>
            <p:spPr bwMode="auto">
              <a:xfrm>
                <a:off x="7796758" y="3745422"/>
                <a:ext cx="132000" cy="132001"/>
              </a:xfrm>
              <a:prstGeom prst="star5">
                <a:avLst/>
              </a:prstGeom>
              <a:solidFill>
                <a:srgbClr val="FFFF00"/>
              </a:solidFill>
              <a:ln w="317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30" name="Group 431"/>
            <p:cNvGrpSpPr/>
            <p:nvPr/>
          </p:nvGrpSpPr>
          <p:grpSpPr>
            <a:xfrm>
              <a:off x="7800164" y="3748597"/>
              <a:ext cx="301686" cy="276906"/>
              <a:chOff x="7977964" y="3745422"/>
              <a:chExt cx="301686" cy="276906"/>
            </a:xfrm>
          </p:grpSpPr>
          <p:sp>
            <p:nvSpPr>
              <p:cNvPr id="699" name="TextBox 698"/>
              <p:cNvSpPr txBox="1"/>
              <p:nvPr/>
            </p:nvSpPr>
            <p:spPr>
              <a:xfrm>
                <a:off x="7977964" y="3760718"/>
                <a:ext cx="30168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100" b="1" dirty="0" smtClean="0">
                    <a:solidFill>
                      <a:srgbClr val="000000"/>
                    </a:solidFill>
                    <a:latin typeface="+mn-lt"/>
                    <a:ea typeface="+mn-ea"/>
                  </a:rPr>
                  <a:t>,4</a:t>
                </a:r>
                <a:endParaRPr lang="en-US" sz="1100" dirty="0" smtClean="0">
                  <a:solidFill>
                    <a:srgbClr val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00" name="5-Point Star 699"/>
              <p:cNvSpPr/>
              <p:nvPr/>
            </p:nvSpPr>
            <p:spPr bwMode="auto">
              <a:xfrm>
                <a:off x="8119810" y="3745422"/>
                <a:ext cx="132000" cy="132001"/>
              </a:xfrm>
              <a:prstGeom prst="star5">
                <a:avLst/>
              </a:prstGeom>
              <a:solidFill>
                <a:srgbClr val="FFFF00"/>
              </a:solidFill>
              <a:ln w="317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89" name="TextBox 688"/>
            <p:cNvSpPr txBox="1"/>
            <p:nvPr/>
          </p:nvSpPr>
          <p:spPr>
            <a:xfrm>
              <a:off x="8090707" y="3763140"/>
              <a:ext cx="30168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b="1" dirty="0" smtClean="0">
                  <a:solidFill>
                    <a:srgbClr val="000000"/>
                  </a:solidFill>
                  <a:latin typeface="+mn-lt"/>
                  <a:ea typeface="+mn-ea"/>
                </a:rPr>
                <a:t>,6</a:t>
              </a:r>
              <a:endParaRPr lang="en-US" sz="1100" dirty="0" smtClean="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690" name="TextBox 689"/>
            <p:cNvSpPr txBox="1"/>
            <p:nvPr/>
          </p:nvSpPr>
          <p:spPr>
            <a:xfrm>
              <a:off x="7684736" y="3759965"/>
              <a:ext cx="30168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b="1" dirty="0" smtClean="0">
                  <a:solidFill>
                    <a:srgbClr val="000000"/>
                  </a:solidFill>
                  <a:latin typeface="+mn-lt"/>
                  <a:ea typeface="+mn-ea"/>
                </a:rPr>
                <a:t> 3</a:t>
              </a:r>
              <a:endParaRPr lang="en-US" sz="1100" dirty="0" smtClean="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grpSp>
          <p:nvGrpSpPr>
            <p:cNvPr id="231" name="Group 429"/>
            <p:cNvGrpSpPr/>
            <p:nvPr/>
          </p:nvGrpSpPr>
          <p:grpSpPr>
            <a:xfrm>
              <a:off x="5321300" y="3735896"/>
              <a:ext cx="301686" cy="286528"/>
              <a:chOff x="5114925" y="3735896"/>
              <a:chExt cx="301686" cy="286528"/>
            </a:xfrm>
          </p:grpSpPr>
          <p:sp>
            <p:nvSpPr>
              <p:cNvPr id="697" name="TextBox 696"/>
              <p:cNvSpPr txBox="1"/>
              <p:nvPr/>
            </p:nvSpPr>
            <p:spPr>
              <a:xfrm>
                <a:off x="5114925" y="3760814"/>
                <a:ext cx="30168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100" b="1" dirty="0" smtClean="0">
                    <a:solidFill>
                      <a:srgbClr val="000000"/>
                    </a:solidFill>
                    <a:latin typeface="+mn-lt"/>
                    <a:ea typeface="+mn-ea"/>
                  </a:rPr>
                  <a:t>,3</a:t>
                </a:r>
                <a:endParaRPr lang="en-US" sz="1100" dirty="0" smtClean="0">
                  <a:solidFill>
                    <a:srgbClr val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98" name="5-Point Star 697"/>
              <p:cNvSpPr/>
              <p:nvPr/>
            </p:nvSpPr>
            <p:spPr bwMode="auto">
              <a:xfrm>
                <a:off x="5253768" y="3735896"/>
                <a:ext cx="132225" cy="132225"/>
              </a:xfrm>
              <a:prstGeom prst="star5">
                <a:avLst/>
              </a:prstGeom>
              <a:solidFill>
                <a:srgbClr val="FFFF00"/>
              </a:solidFill>
              <a:ln w="317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32" name="Group 430"/>
            <p:cNvGrpSpPr/>
            <p:nvPr/>
          </p:nvGrpSpPr>
          <p:grpSpPr>
            <a:xfrm>
              <a:off x="5168588" y="3735896"/>
              <a:ext cx="301686" cy="286528"/>
              <a:chOff x="5400363" y="3735896"/>
              <a:chExt cx="301686" cy="286528"/>
            </a:xfrm>
          </p:grpSpPr>
          <p:sp>
            <p:nvSpPr>
              <p:cNvPr id="695" name="TextBox 694"/>
              <p:cNvSpPr txBox="1"/>
              <p:nvPr/>
            </p:nvSpPr>
            <p:spPr>
              <a:xfrm>
                <a:off x="5400363" y="3760814"/>
                <a:ext cx="30168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100" b="1" dirty="0" smtClean="0">
                    <a:solidFill>
                      <a:srgbClr val="000000"/>
                    </a:solidFill>
                    <a:latin typeface="+mn-lt"/>
                    <a:ea typeface="+mn-ea"/>
                  </a:rPr>
                  <a:t>,2</a:t>
                </a:r>
                <a:endParaRPr lang="en-US" sz="1100" dirty="0" smtClean="0">
                  <a:solidFill>
                    <a:srgbClr val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96" name="5-Point Star 695"/>
              <p:cNvSpPr/>
              <p:nvPr/>
            </p:nvSpPr>
            <p:spPr bwMode="auto">
              <a:xfrm>
                <a:off x="5532856" y="3735896"/>
                <a:ext cx="132225" cy="132225"/>
              </a:xfrm>
              <a:prstGeom prst="star5">
                <a:avLst/>
              </a:prstGeom>
              <a:solidFill>
                <a:srgbClr val="FFFF00"/>
              </a:solidFill>
              <a:ln w="317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93" name="TextBox 692"/>
            <p:cNvSpPr txBox="1"/>
            <p:nvPr/>
          </p:nvSpPr>
          <p:spPr>
            <a:xfrm>
              <a:off x="5091268" y="3757543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b="1" dirty="0" smtClean="0">
                  <a:solidFill>
                    <a:srgbClr val="000000"/>
                  </a:solidFill>
                  <a:latin typeface="+mn-lt"/>
                  <a:ea typeface="+mn-ea"/>
                </a:rPr>
                <a:t>1</a:t>
              </a:r>
              <a:endParaRPr lang="en-US" sz="1100" dirty="0" smtClean="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694" name="TextBox 693"/>
            <p:cNvSpPr txBox="1"/>
            <p:nvPr/>
          </p:nvSpPr>
          <p:spPr>
            <a:xfrm>
              <a:off x="5472843" y="3756025"/>
              <a:ext cx="30168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b="1" dirty="0" smtClean="0">
                  <a:solidFill>
                    <a:srgbClr val="000000"/>
                  </a:solidFill>
                  <a:latin typeface="+mn-lt"/>
                  <a:ea typeface="+mn-ea"/>
                </a:rPr>
                <a:t>,5</a:t>
              </a:r>
              <a:endParaRPr lang="en-US" sz="1100" dirty="0" smtClean="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221" name="TextBox 220"/>
          <p:cNvSpPr txBox="1"/>
          <p:nvPr/>
        </p:nvSpPr>
        <p:spPr>
          <a:xfrm>
            <a:off x="304800" y="800099"/>
            <a:ext cx="3553262" cy="273052"/>
          </a:xfrm>
          <a:prstGeom prst="rect">
            <a:avLst/>
          </a:prstGeom>
          <a:noFill/>
          <a:ln>
            <a:solidFill>
              <a:srgbClr val="002060"/>
            </a:solidFill>
          </a:ln>
          <a:effectLst/>
        </p:spPr>
        <p:txBody>
          <a:bodyPr wrap="none" rtlCol="0">
            <a:noAutofit/>
          </a:bodyPr>
          <a:lstStyle/>
          <a:p>
            <a:pPr fontAlgn="t"/>
            <a:endParaRPr lang="en-US" sz="800" dirty="0" smtClean="0">
              <a:solidFill>
                <a:srgbClr val="000000"/>
              </a:solidFill>
            </a:endParaRPr>
          </a:p>
          <a:p>
            <a:pPr fontAlgn="t"/>
            <a:r>
              <a:rPr lang="en-US" sz="800" dirty="0" smtClean="0">
                <a:solidFill>
                  <a:srgbClr val="000000"/>
                </a:solidFill>
              </a:rPr>
              <a:t>&gt; </a:t>
            </a:r>
            <a:r>
              <a:rPr lang="en-US" sz="800" dirty="0" err="1" smtClean="0">
                <a:solidFill>
                  <a:srgbClr val="000000"/>
                </a:solidFill>
              </a:rPr>
              <a:t>gemfire</a:t>
            </a:r>
            <a:r>
              <a:rPr lang="en-US" sz="800" dirty="0" smtClean="0">
                <a:solidFill>
                  <a:srgbClr val="000000"/>
                </a:solidFill>
              </a:rPr>
              <a:t> shut-down-all</a:t>
            </a:r>
          </a:p>
        </p:txBody>
      </p:sp>
    </p:spTree>
    <p:extLst>
      <p:ext uri="{BB962C8B-B14F-4D97-AF65-F5344CB8AC3E}">
        <p14:creationId xmlns:p14="http://schemas.microsoft.com/office/powerpoint/2010/main" val="280373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1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4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20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23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6"/>
          <p:cNvGrpSpPr/>
          <p:nvPr/>
        </p:nvGrpSpPr>
        <p:grpSpPr>
          <a:xfrm>
            <a:off x="945414" y="1801404"/>
            <a:ext cx="7269985" cy="1272779"/>
            <a:chOff x="945414" y="1801404"/>
            <a:chExt cx="7269985" cy="1272779"/>
          </a:xfrm>
        </p:grpSpPr>
        <p:sp>
          <p:nvSpPr>
            <p:cNvPr id="583" name="Rectangle 4"/>
            <p:cNvSpPr>
              <a:spLocks noChangeArrowheads="1"/>
            </p:cNvSpPr>
            <p:nvPr/>
          </p:nvSpPr>
          <p:spPr bwMode="auto">
            <a:xfrm>
              <a:off x="945414" y="1801404"/>
              <a:ext cx="2155060" cy="1234679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4" name="Rectangle 4"/>
            <p:cNvSpPr>
              <a:spLocks noChangeArrowheads="1"/>
            </p:cNvSpPr>
            <p:nvPr/>
          </p:nvSpPr>
          <p:spPr bwMode="auto">
            <a:xfrm>
              <a:off x="3498114" y="1839504"/>
              <a:ext cx="2155060" cy="1234679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5" name="Rectangle 4"/>
            <p:cNvSpPr>
              <a:spLocks noChangeArrowheads="1"/>
            </p:cNvSpPr>
            <p:nvPr/>
          </p:nvSpPr>
          <p:spPr bwMode="auto">
            <a:xfrm>
              <a:off x="6060339" y="1839504"/>
              <a:ext cx="2155060" cy="1234679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92"/>
          <p:cNvGrpSpPr/>
          <p:nvPr/>
        </p:nvGrpSpPr>
        <p:grpSpPr>
          <a:xfrm>
            <a:off x="3032969" y="2124061"/>
            <a:ext cx="554831" cy="907258"/>
            <a:chOff x="3026569" y="3581399"/>
            <a:chExt cx="554831" cy="907258"/>
          </a:xfrm>
        </p:grpSpPr>
        <p:sp>
          <p:nvSpPr>
            <p:cNvPr id="671" name="Moon 670"/>
            <p:cNvSpPr/>
            <p:nvPr/>
          </p:nvSpPr>
          <p:spPr bwMode="auto">
            <a:xfrm rot="5400000">
              <a:off x="3133725" y="4025883"/>
              <a:ext cx="304800" cy="482600"/>
            </a:xfrm>
            <a:prstGeom prst="moon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672" name="Moon 671"/>
            <p:cNvSpPr/>
            <p:nvPr/>
          </p:nvSpPr>
          <p:spPr bwMode="auto">
            <a:xfrm rot="16200000" flipV="1">
              <a:off x="3133725" y="3509176"/>
              <a:ext cx="304800" cy="482600"/>
            </a:xfrm>
            <a:prstGeom prst="moon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673" name="Rectangle 672"/>
            <p:cNvSpPr/>
            <p:nvPr/>
          </p:nvSpPr>
          <p:spPr bwMode="auto">
            <a:xfrm>
              <a:off x="3047506" y="3779044"/>
              <a:ext cx="469194" cy="459582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674" name="Rectangle 673"/>
            <p:cNvSpPr/>
            <p:nvPr/>
          </p:nvSpPr>
          <p:spPr bwMode="auto">
            <a:xfrm>
              <a:off x="3026569" y="3581399"/>
              <a:ext cx="52387" cy="907257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675" name="Rectangle 674"/>
            <p:cNvSpPr/>
            <p:nvPr/>
          </p:nvSpPr>
          <p:spPr bwMode="auto">
            <a:xfrm>
              <a:off x="3495675" y="3581399"/>
              <a:ext cx="85725" cy="907258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676" name="Rectangle 675"/>
            <p:cNvSpPr/>
            <p:nvPr/>
          </p:nvSpPr>
          <p:spPr bwMode="auto">
            <a:xfrm>
              <a:off x="3064669" y="3731420"/>
              <a:ext cx="45719" cy="5715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677" name="Rectangle 676"/>
            <p:cNvSpPr/>
            <p:nvPr/>
          </p:nvSpPr>
          <p:spPr bwMode="auto">
            <a:xfrm>
              <a:off x="3459956" y="3707606"/>
              <a:ext cx="61913" cy="607219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5" name="Group 92"/>
          <p:cNvGrpSpPr/>
          <p:nvPr/>
        </p:nvGrpSpPr>
        <p:grpSpPr>
          <a:xfrm>
            <a:off x="5595194" y="2124061"/>
            <a:ext cx="554831" cy="907258"/>
            <a:chOff x="3026569" y="3581399"/>
            <a:chExt cx="554831" cy="907258"/>
          </a:xfrm>
        </p:grpSpPr>
        <p:sp>
          <p:nvSpPr>
            <p:cNvPr id="664" name="Moon 663"/>
            <p:cNvSpPr/>
            <p:nvPr/>
          </p:nvSpPr>
          <p:spPr bwMode="auto">
            <a:xfrm rot="5400000">
              <a:off x="3133725" y="4025883"/>
              <a:ext cx="304800" cy="482600"/>
            </a:xfrm>
            <a:prstGeom prst="moon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665" name="Moon 664"/>
            <p:cNvSpPr/>
            <p:nvPr/>
          </p:nvSpPr>
          <p:spPr bwMode="auto">
            <a:xfrm rot="16200000" flipV="1">
              <a:off x="3133725" y="3509176"/>
              <a:ext cx="304800" cy="482600"/>
            </a:xfrm>
            <a:prstGeom prst="moon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666" name="Rectangle 665"/>
            <p:cNvSpPr/>
            <p:nvPr/>
          </p:nvSpPr>
          <p:spPr bwMode="auto">
            <a:xfrm>
              <a:off x="3047506" y="3779044"/>
              <a:ext cx="469194" cy="459582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667" name="Rectangle 666"/>
            <p:cNvSpPr/>
            <p:nvPr/>
          </p:nvSpPr>
          <p:spPr bwMode="auto">
            <a:xfrm>
              <a:off x="3026569" y="3581399"/>
              <a:ext cx="52387" cy="907257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668" name="Rectangle 667"/>
            <p:cNvSpPr/>
            <p:nvPr/>
          </p:nvSpPr>
          <p:spPr bwMode="auto">
            <a:xfrm>
              <a:off x="3495675" y="3581399"/>
              <a:ext cx="85725" cy="907258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669" name="Rectangle 668"/>
            <p:cNvSpPr/>
            <p:nvPr/>
          </p:nvSpPr>
          <p:spPr bwMode="auto">
            <a:xfrm>
              <a:off x="3064669" y="3731420"/>
              <a:ext cx="45719" cy="5715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670" name="Rectangle 669"/>
            <p:cNvSpPr/>
            <p:nvPr/>
          </p:nvSpPr>
          <p:spPr bwMode="auto">
            <a:xfrm>
              <a:off x="3459956" y="3707606"/>
              <a:ext cx="61913" cy="607219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6" name="Group 150"/>
          <p:cNvGrpSpPr/>
          <p:nvPr/>
        </p:nvGrpSpPr>
        <p:grpSpPr>
          <a:xfrm>
            <a:off x="940556" y="1714488"/>
            <a:ext cx="7267575" cy="1293021"/>
            <a:chOff x="940556" y="1714488"/>
            <a:chExt cx="7267575" cy="1293021"/>
          </a:xfrm>
        </p:grpSpPr>
        <p:sp>
          <p:nvSpPr>
            <p:cNvPr id="588" name="AutoShape 44" descr="Left:  CustomersR"/>
            <p:cNvSpPr>
              <a:spLocks noChangeArrowheads="1"/>
            </p:cNvSpPr>
            <p:nvPr/>
          </p:nvSpPr>
          <p:spPr bwMode="auto">
            <a:xfrm>
              <a:off x="1082333" y="2097048"/>
              <a:ext cx="1958975" cy="178593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100000">
                  <a:srgbClr val="000000"/>
                </a:gs>
                <a:gs pos="0">
                  <a:srgbClr val="0000FF"/>
                </a:gs>
              </a:gsLst>
              <a:lin ang="10800000" scaled="1"/>
              <a:tileRect/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 dirty="0" err="1" smtClean="0">
                  <a:solidFill>
                    <a:srgbClr val="FFFFFF"/>
                  </a:solidFill>
                </a:rPr>
                <a:t>Customers</a:t>
              </a:r>
              <a:r>
                <a:rPr lang="en-US" sz="1050" b="1" baseline="-25000" dirty="0" err="1" smtClean="0">
                  <a:solidFill>
                    <a:srgbClr val="FFFFFF"/>
                  </a:solidFill>
                </a:rPr>
                <a:t>R</a:t>
              </a:r>
              <a:endParaRPr lang="en-US" sz="1050" b="1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589" name="AutoShape 44" descr="Left:  Customers"/>
            <p:cNvSpPr>
              <a:spLocks noChangeArrowheads="1"/>
            </p:cNvSpPr>
            <p:nvPr/>
          </p:nvSpPr>
          <p:spPr bwMode="auto">
            <a:xfrm>
              <a:off x="1034708" y="1943064"/>
              <a:ext cx="1958975" cy="178593"/>
            </a:xfrm>
            <a:prstGeom prst="roundRect">
              <a:avLst>
                <a:gd name="adj" fmla="val 16667"/>
              </a:avLst>
            </a:prstGeom>
            <a:gradFill>
              <a:gsLst>
                <a:gs pos="100000">
                  <a:srgbClr val="0000FF"/>
                </a:gs>
                <a:gs pos="0">
                  <a:srgbClr val="808080"/>
                </a:gs>
              </a:gsLst>
              <a:lin ang="10800000" scaled="1"/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 dirty="0" smtClean="0">
                  <a:solidFill>
                    <a:srgbClr val="FFFFFF"/>
                  </a:solidFill>
                </a:rPr>
                <a:t>Customers</a:t>
              </a:r>
              <a:endParaRPr lang="en-US" sz="1050" b="1" dirty="0">
                <a:solidFill>
                  <a:srgbClr val="FFFFFF"/>
                </a:solidFill>
              </a:endParaRPr>
            </a:p>
          </p:txBody>
        </p:sp>
        <p:sp>
          <p:nvSpPr>
            <p:cNvPr id="590" name="AutoShape 44" descr="Right:  CustomersR"/>
            <p:cNvSpPr>
              <a:spLocks noChangeArrowheads="1"/>
            </p:cNvSpPr>
            <p:nvPr/>
          </p:nvSpPr>
          <p:spPr bwMode="auto">
            <a:xfrm>
              <a:off x="6221078" y="2087533"/>
              <a:ext cx="1958975" cy="178593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20000">
                  <a:srgbClr val="000000"/>
                </a:gs>
                <a:gs pos="50000">
                  <a:srgbClr val="0000FF"/>
                </a:gs>
                <a:gs pos="80000">
                  <a:srgbClr val="000000"/>
                </a:gs>
              </a:gsLst>
              <a:lin ang="0" scaled="1"/>
              <a:tileRect/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 dirty="0" err="1" smtClean="0">
                  <a:solidFill>
                    <a:srgbClr val="FFFFFF"/>
                  </a:solidFill>
                </a:rPr>
                <a:t>Customers</a:t>
              </a:r>
              <a:r>
                <a:rPr lang="en-US" sz="1050" b="1" baseline="-25000" dirty="0" err="1" smtClean="0">
                  <a:solidFill>
                    <a:srgbClr val="FFFFFF"/>
                  </a:solidFill>
                </a:rPr>
                <a:t>R</a:t>
              </a:r>
              <a:endParaRPr lang="en-US" sz="1050" b="1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591" name="AutoShape 44" descr="Right:  Customers"/>
            <p:cNvSpPr>
              <a:spLocks noChangeArrowheads="1"/>
            </p:cNvSpPr>
            <p:nvPr/>
          </p:nvSpPr>
          <p:spPr bwMode="auto">
            <a:xfrm>
              <a:off x="6168699" y="1933562"/>
              <a:ext cx="1958975" cy="178593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100000">
                  <a:srgbClr val="808080"/>
                </a:gs>
                <a:gs pos="0">
                  <a:srgbClr val="0000FF"/>
                </a:gs>
              </a:gsLst>
              <a:lin ang="10800000" scaled="1"/>
              <a:tileRect/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 dirty="0" smtClean="0">
                  <a:solidFill>
                    <a:srgbClr val="FFFFFF"/>
                  </a:solidFill>
                </a:rPr>
                <a:t>Customers</a:t>
              </a:r>
              <a:endParaRPr lang="en-US" sz="1050" b="1" dirty="0">
                <a:solidFill>
                  <a:srgbClr val="FFFFFF"/>
                </a:solidFill>
              </a:endParaRPr>
            </a:p>
          </p:txBody>
        </p:sp>
        <p:sp>
          <p:nvSpPr>
            <p:cNvPr id="592" name="AutoShape 44" descr="Right:  CustomersR"/>
            <p:cNvSpPr>
              <a:spLocks noChangeArrowheads="1"/>
            </p:cNvSpPr>
            <p:nvPr/>
          </p:nvSpPr>
          <p:spPr bwMode="auto">
            <a:xfrm>
              <a:off x="3647681" y="2092303"/>
              <a:ext cx="1958975" cy="178593"/>
            </a:xfrm>
            <a:prstGeom prst="roundRect">
              <a:avLst>
                <a:gd name="adj" fmla="val 16667"/>
              </a:avLst>
            </a:prstGeom>
            <a:gradFill>
              <a:gsLst>
                <a:gs pos="100000">
                  <a:srgbClr val="0000FF"/>
                </a:gs>
                <a:gs pos="0">
                  <a:srgbClr val="000000"/>
                </a:gs>
              </a:gsLst>
              <a:lin ang="10800000" scaled="1"/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 dirty="0" err="1" smtClean="0">
                  <a:solidFill>
                    <a:srgbClr val="FFFFFF"/>
                  </a:solidFill>
                </a:rPr>
                <a:t>Customers</a:t>
              </a:r>
              <a:r>
                <a:rPr lang="en-US" sz="1050" b="1" baseline="-25000" dirty="0" err="1" smtClean="0">
                  <a:solidFill>
                    <a:srgbClr val="FFFFFF"/>
                  </a:solidFill>
                </a:rPr>
                <a:t>R</a:t>
              </a:r>
              <a:endParaRPr lang="en-US" sz="1050" b="1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593" name="AutoShape 44"/>
            <p:cNvSpPr>
              <a:spLocks noChangeArrowheads="1"/>
            </p:cNvSpPr>
            <p:nvPr/>
          </p:nvSpPr>
          <p:spPr bwMode="auto">
            <a:xfrm>
              <a:off x="3596950" y="1933562"/>
              <a:ext cx="1958975" cy="178593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20000">
                  <a:srgbClr val="808080"/>
                </a:gs>
                <a:gs pos="50000">
                  <a:srgbClr val="0000FF"/>
                </a:gs>
                <a:gs pos="80000">
                  <a:srgbClr val="808080"/>
                </a:gs>
              </a:gsLst>
              <a:lin ang="0" scaled="1"/>
              <a:tileRect/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 dirty="0" smtClean="0">
                  <a:solidFill>
                    <a:srgbClr val="FFFFFF"/>
                  </a:solidFill>
                </a:rPr>
                <a:t>Customers</a:t>
              </a:r>
              <a:endParaRPr lang="en-US" sz="1050" b="1" dirty="0">
                <a:solidFill>
                  <a:srgbClr val="FFFFFF"/>
                </a:solidFill>
              </a:endParaRPr>
            </a:p>
          </p:txBody>
        </p:sp>
        <p:sp>
          <p:nvSpPr>
            <p:cNvPr id="594" name="AutoShape 44" descr="Left:  Products"/>
            <p:cNvSpPr>
              <a:spLocks noChangeArrowheads="1"/>
            </p:cNvSpPr>
            <p:nvPr/>
          </p:nvSpPr>
          <p:spPr bwMode="auto">
            <a:xfrm>
              <a:off x="1034708" y="2828889"/>
              <a:ext cx="1958975" cy="178593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 dirty="0" smtClean="0">
                  <a:solidFill>
                    <a:srgbClr val="FFFFFF"/>
                  </a:solidFill>
                </a:rPr>
                <a:t>Products</a:t>
              </a:r>
              <a:endParaRPr lang="en-US" sz="1050" b="1" dirty="0">
                <a:solidFill>
                  <a:srgbClr val="FFFFFF"/>
                </a:solidFill>
              </a:endParaRPr>
            </a:p>
          </p:txBody>
        </p:sp>
        <p:sp>
          <p:nvSpPr>
            <p:cNvPr id="595" name="AutoShape 44" descr="Right:  Products"/>
            <p:cNvSpPr>
              <a:spLocks noChangeArrowheads="1"/>
            </p:cNvSpPr>
            <p:nvPr/>
          </p:nvSpPr>
          <p:spPr bwMode="auto">
            <a:xfrm>
              <a:off x="6168699" y="2828916"/>
              <a:ext cx="1958975" cy="178593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 dirty="0" smtClean="0">
                  <a:solidFill>
                    <a:srgbClr val="FFFFFF"/>
                  </a:solidFill>
                </a:rPr>
                <a:t>Products</a:t>
              </a:r>
              <a:endParaRPr lang="en-US" sz="1050" b="1" dirty="0">
                <a:solidFill>
                  <a:srgbClr val="FFFFFF"/>
                </a:solidFill>
              </a:endParaRPr>
            </a:p>
          </p:txBody>
        </p:sp>
        <p:sp>
          <p:nvSpPr>
            <p:cNvPr id="596" name="AutoShape 44"/>
            <p:cNvSpPr>
              <a:spLocks noChangeArrowheads="1"/>
            </p:cNvSpPr>
            <p:nvPr/>
          </p:nvSpPr>
          <p:spPr bwMode="auto">
            <a:xfrm>
              <a:off x="3596950" y="2828912"/>
              <a:ext cx="1958975" cy="178593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 dirty="0" smtClean="0">
                  <a:solidFill>
                    <a:srgbClr val="FFFFFF"/>
                  </a:solidFill>
                </a:rPr>
                <a:t>Products</a:t>
              </a:r>
              <a:endParaRPr lang="en-US" sz="1050" b="1" dirty="0">
                <a:solidFill>
                  <a:srgbClr val="FFFFFF"/>
                </a:solidFill>
              </a:endParaRPr>
            </a:p>
          </p:txBody>
        </p:sp>
        <p:grpSp>
          <p:nvGrpSpPr>
            <p:cNvPr id="7" name="Group 128"/>
            <p:cNvGrpSpPr/>
            <p:nvPr/>
          </p:nvGrpSpPr>
          <p:grpSpPr>
            <a:xfrm>
              <a:off x="940556" y="1714488"/>
              <a:ext cx="2143125" cy="180974"/>
              <a:chOff x="934156" y="3143251"/>
              <a:chExt cx="2143125" cy="180974"/>
            </a:xfrm>
          </p:grpSpPr>
          <p:sp>
            <p:nvSpPr>
              <p:cNvPr id="662" name="Rectangle 13"/>
              <p:cNvSpPr>
                <a:spLocks noChangeArrowheads="1"/>
              </p:cNvSpPr>
              <p:nvPr/>
            </p:nvSpPr>
            <p:spPr bwMode="auto">
              <a:xfrm>
                <a:off x="934156" y="3262314"/>
                <a:ext cx="2143125" cy="61911"/>
              </a:xfrm>
              <a:prstGeom prst="rect">
                <a:avLst/>
              </a:prstGeom>
              <a:solidFill>
                <a:srgbClr val="3366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marL="171450" indent="-171450" algn="ctr">
                  <a:tabLst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endParaRPr lang="en-US" sz="1200" b="1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663" name="Picture 19" descr="BD21298_"/>
              <p:cNvPicPr>
                <a:picLocks noChangeAspect="1" noChangeArrowheads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 bwMode="auto">
              <a:xfrm>
                <a:off x="1181099" y="3143251"/>
                <a:ext cx="165099" cy="123824"/>
              </a:xfrm>
              <a:prstGeom prst="rect">
                <a:avLst/>
              </a:prstGeom>
              <a:noFill/>
            </p:spPr>
          </p:pic>
        </p:grpSp>
        <p:grpSp>
          <p:nvGrpSpPr>
            <p:cNvPr id="8" name="Group 129"/>
            <p:cNvGrpSpPr/>
            <p:nvPr/>
          </p:nvGrpSpPr>
          <p:grpSpPr>
            <a:xfrm>
              <a:off x="3502781" y="1714488"/>
              <a:ext cx="2143125" cy="180974"/>
              <a:chOff x="934156" y="3143251"/>
              <a:chExt cx="2143125" cy="180974"/>
            </a:xfrm>
          </p:grpSpPr>
          <p:sp>
            <p:nvSpPr>
              <p:cNvPr id="660" name="Rectangle 13"/>
              <p:cNvSpPr>
                <a:spLocks noChangeArrowheads="1"/>
              </p:cNvSpPr>
              <p:nvPr/>
            </p:nvSpPr>
            <p:spPr bwMode="auto">
              <a:xfrm>
                <a:off x="934156" y="3262314"/>
                <a:ext cx="2143125" cy="61911"/>
              </a:xfrm>
              <a:prstGeom prst="rect">
                <a:avLst/>
              </a:prstGeom>
              <a:solidFill>
                <a:srgbClr val="3366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marL="171450" indent="-171450" algn="ctr">
                  <a:tabLst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endParaRPr lang="en-US" sz="1200" b="1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661" name="Picture 19" descr="BD21298_"/>
              <p:cNvPicPr>
                <a:picLocks noChangeAspect="1" noChangeArrowheads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 bwMode="auto">
              <a:xfrm>
                <a:off x="1181099" y="3143251"/>
                <a:ext cx="165099" cy="123824"/>
              </a:xfrm>
              <a:prstGeom prst="rect">
                <a:avLst/>
              </a:prstGeom>
              <a:noFill/>
            </p:spPr>
          </p:pic>
        </p:grpSp>
        <p:grpSp>
          <p:nvGrpSpPr>
            <p:cNvPr id="9" name="Group 133"/>
            <p:cNvGrpSpPr/>
            <p:nvPr/>
          </p:nvGrpSpPr>
          <p:grpSpPr>
            <a:xfrm>
              <a:off x="6065006" y="1714488"/>
              <a:ext cx="2143125" cy="180974"/>
              <a:chOff x="934156" y="3143251"/>
              <a:chExt cx="2143125" cy="180974"/>
            </a:xfrm>
          </p:grpSpPr>
          <p:sp>
            <p:nvSpPr>
              <p:cNvPr id="658" name="Rectangle 13"/>
              <p:cNvSpPr>
                <a:spLocks noChangeArrowheads="1"/>
              </p:cNvSpPr>
              <p:nvPr/>
            </p:nvSpPr>
            <p:spPr bwMode="auto">
              <a:xfrm>
                <a:off x="934156" y="3262314"/>
                <a:ext cx="2143125" cy="61911"/>
              </a:xfrm>
              <a:prstGeom prst="rect">
                <a:avLst/>
              </a:prstGeom>
              <a:solidFill>
                <a:srgbClr val="3366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marL="171450" indent="-171450" algn="ctr">
                  <a:tabLst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endParaRPr lang="en-US" sz="1200" b="1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659" name="Picture 19" descr="BD21298_"/>
              <p:cNvPicPr>
                <a:picLocks noChangeAspect="1" noChangeArrowheads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 bwMode="auto">
              <a:xfrm>
                <a:off x="1181099" y="3143251"/>
                <a:ext cx="165099" cy="123824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10" name="Group 421"/>
          <p:cNvGrpSpPr/>
          <p:nvPr/>
        </p:nvGrpSpPr>
        <p:grpSpPr>
          <a:xfrm>
            <a:off x="1049800" y="1835126"/>
            <a:ext cx="6419534" cy="466526"/>
            <a:chOff x="1043400" y="3263889"/>
            <a:chExt cx="6419534" cy="466526"/>
          </a:xfrm>
        </p:grpSpPr>
        <p:grpSp>
          <p:nvGrpSpPr>
            <p:cNvPr id="11" name="Group 742"/>
            <p:cNvGrpSpPr/>
            <p:nvPr/>
          </p:nvGrpSpPr>
          <p:grpSpPr>
            <a:xfrm>
              <a:off x="3596100" y="3269451"/>
              <a:ext cx="323446" cy="448262"/>
              <a:chOff x="3596100" y="3259926"/>
              <a:chExt cx="323446" cy="448262"/>
            </a:xfrm>
          </p:grpSpPr>
          <p:sp>
            <p:nvSpPr>
              <p:cNvPr id="654" name="Oval 653"/>
              <p:cNvSpPr/>
              <p:nvPr/>
            </p:nvSpPr>
            <p:spPr bwMode="auto">
              <a:xfrm>
                <a:off x="3609979" y="3311572"/>
                <a:ext cx="297672" cy="105511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655" name="Picture 654" descr="bucket.jpg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7241" r="17673" b="9914"/>
              <a:stretch>
                <a:fillRect/>
              </a:stretch>
            </p:blipFill>
            <p:spPr>
              <a:xfrm>
                <a:off x="3596100" y="3259926"/>
                <a:ext cx="323446" cy="447683"/>
              </a:xfrm>
              <a:prstGeom prst="rect">
                <a:avLst/>
              </a:prstGeom>
            </p:spPr>
          </p:pic>
          <p:sp>
            <p:nvSpPr>
              <p:cNvPr id="656" name="TextBox 655"/>
              <p:cNvSpPr txBox="1"/>
              <p:nvPr/>
            </p:nvSpPr>
            <p:spPr>
              <a:xfrm>
                <a:off x="3607997" y="3369634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b="1" dirty="0" smtClean="0">
                    <a:solidFill>
                      <a:srgbClr val="FFFFFF"/>
                    </a:solidFill>
                    <a:latin typeface="+mn-lt"/>
                    <a:ea typeface="+mn-ea"/>
                  </a:rPr>
                  <a:t>3</a:t>
                </a:r>
                <a:endParaRPr lang="en-US" sz="1600" dirty="0" smtClean="0">
                  <a:solidFill>
                    <a:srgbClr val="FFFF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57" name="5-Point Star 656"/>
              <p:cNvSpPr/>
              <p:nvPr/>
            </p:nvSpPr>
            <p:spPr bwMode="auto">
              <a:xfrm>
                <a:off x="3726281" y="3345364"/>
                <a:ext cx="179931" cy="179930"/>
              </a:xfrm>
              <a:prstGeom prst="star5">
                <a:avLst/>
              </a:prstGeom>
              <a:solidFill>
                <a:srgbClr val="FFFF00"/>
              </a:solidFill>
              <a:ln w="317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2" name="Group 752"/>
            <p:cNvGrpSpPr/>
            <p:nvPr/>
          </p:nvGrpSpPr>
          <p:grpSpPr>
            <a:xfrm>
              <a:off x="3920427" y="3275801"/>
              <a:ext cx="323446" cy="448262"/>
              <a:chOff x="5108189" y="3579014"/>
              <a:chExt cx="323446" cy="448262"/>
            </a:xfrm>
          </p:grpSpPr>
          <p:sp>
            <p:nvSpPr>
              <p:cNvPr id="651" name="Oval 650"/>
              <p:cNvSpPr/>
              <p:nvPr/>
            </p:nvSpPr>
            <p:spPr bwMode="auto">
              <a:xfrm>
                <a:off x="5122068" y="3630660"/>
                <a:ext cx="297672" cy="105511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652" name="Picture 651" descr="bucket.jpg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7241" r="17673" b="9914"/>
              <a:stretch>
                <a:fillRect/>
              </a:stretch>
            </p:blipFill>
            <p:spPr>
              <a:xfrm>
                <a:off x="5108189" y="3579014"/>
                <a:ext cx="323446" cy="447683"/>
              </a:xfrm>
              <a:prstGeom prst="rect">
                <a:avLst/>
              </a:prstGeom>
            </p:spPr>
          </p:pic>
          <p:sp>
            <p:nvSpPr>
              <p:cNvPr id="653" name="TextBox 652"/>
              <p:cNvSpPr txBox="1"/>
              <p:nvPr/>
            </p:nvSpPr>
            <p:spPr>
              <a:xfrm>
                <a:off x="5120086" y="3688722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b="1" dirty="0" smtClean="0">
                    <a:solidFill>
                      <a:srgbClr val="FFFFFF"/>
                    </a:solidFill>
                    <a:latin typeface="+mn-lt"/>
                    <a:ea typeface="+mn-ea"/>
                  </a:rPr>
                  <a:t>1</a:t>
                </a:r>
                <a:endParaRPr lang="en-US" sz="1600" dirty="0" smtClean="0">
                  <a:solidFill>
                    <a:srgbClr val="FFFFFF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3" name="Group 804"/>
            <p:cNvGrpSpPr/>
            <p:nvPr/>
          </p:nvGrpSpPr>
          <p:grpSpPr>
            <a:xfrm>
              <a:off x="1043400" y="3269451"/>
              <a:ext cx="323446" cy="448262"/>
              <a:chOff x="3596100" y="3259926"/>
              <a:chExt cx="323446" cy="448262"/>
            </a:xfrm>
          </p:grpSpPr>
          <p:sp>
            <p:nvSpPr>
              <p:cNvPr id="647" name="Oval 646"/>
              <p:cNvSpPr/>
              <p:nvPr/>
            </p:nvSpPr>
            <p:spPr bwMode="auto">
              <a:xfrm>
                <a:off x="3609979" y="3311572"/>
                <a:ext cx="297672" cy="105511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648" name="Picture 647" descr="bucket.jpg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7241" r="17673" b="9914"/>
              <a:stretch>
                <a:fillRect/>
              </a:stretch>
            </p:blipFill>
            <p:spPr>
              <a:xfrm>
                <a:off x="3596100" y="3259926"/>
                <a:ext cx="323446" cy="447683"/>
              </a:xfrm>
              <a:prstGeom prst="rect">
                <a:avLst/>
              </a:prstGeom>
            </p:spPr>
          </p:pic>
          <p:sp>
            <p:nvSpPr>
              <p:cNvPr id="649" name="TextBox 648"/>
              <p:cNvSpPr txBox="1"/>
              <p:nvPr/>
            </p:nvSpPr>
            <p:spPr>
              <a:xfrm>
                <a:off x="3607997" y="3369634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b="1" dirty="0" smtClean="0">
                    <a:solidFill>
                      <a:srgbClr val="FFFFFF"/>
                    </a:solidFill>
                    <a:latin typeface="+mn-lt"/>
                    <a:ea typeface="+mn-ea"/>
                  </a:rPr>
                  <a:t>1</a:t>
                </a:r>
                <a:endParaRPr lang="en-US" sz="1600" dirty="0" smtClean="0">
                  <a:solidFill>
                    <a:srgbClr val="FFFF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50" name="5-Point Star 649"/>
              <p:cNvSpPr/>
              <p:nvPr/>
            </p:nvSpPr>
            <p:spPr bwMode="auto">
              <a:xfrm>
                <a:off x="3726281" y="3345364"/>
                <a:ext cx="179931" cy="179930"/>
              </a:xfrm>
              <a:prstGeom prst="star5">
                <a:avLst/>
              </a:prstGeom>
              <a:solidFill>
                <a:srgbClr val="FFFF00"/>
              </a:solidFill>
              <a:ln w="317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4" name="Group 336" descr="Custom:  Group 336"/>
            <p:cNvGrpSpPr/>
            <p:nvPr/>
          </p:nvGrpSpPr>
          <p:grpSpPr>
            <a:xfrm>
              <a:off x="6169281" y="3263889"/>
              <a:ext cx="323446" cy="448262"/>
              <a:chOff x="4569081" y="1447795"/>
              <a:chExt cx="323446" cy="448262"/>
            </a:xfrm>
          </p:grpSpPr>
          <p:grpSp>
            <p:nvGrpSpPr>
              <p:cNvPr id="15" name="Group 756"/>
              <p:cNvGrpSpPr/>
              <p:nvPr/>
            </p:nvGrpSpPr>
            <p:grpSpPr>
              <a:xfrm>
                <a:off x="4569081" y="1447795"/>
                <a:ext cx="323446" cy="448262"/>
                <a:chOff x="5108189" y="3579014"/>
                <a:chExt cx="323446" cy="448262"/>
              </a:xfrm>
            </p:grpSpPr>
            <p:sp>
              <p:nvSpPr>
                <p:cNvPr id="644" name="Oval 643"/>
                <p:cNvSpPr/>
                <p:nvPr/>
              </p:nvSpPr>
              <p:spPr bwMode="auto">
                <a:xfrm>
                  <a:off x="5122068" y="3630660"/>
                  <a:ext cx="297672" cy="10551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645" name="Picture 644" descr="bucket.jpg"/>
                <p:cNvPicPr>
                  <a:picLocks noChangeAspect="1"/>
                </p:cNvPicPr>
                <p:nvPr/>
              </p:nvPicPr>
              <p:blipFill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7241" r="17673" b="9914"/>
                <a:stretch>
                  <a:fillRect/>
                </a:stretch>
              </p:blipFill>
              <p:spPr>
                <a:xfrm>
                  <a:off x="5108189" y="3579014"/>
                  <a:ext cx="323446" cy="447683"/>
                </a:xfrm>
                <a:prstGeom prst="rect">
                  <a:avLst/>
                </a:prstGeom>
              </p:spPr>
            </p:pic>
            <p:sp>
              <p:nvSpPr>
                <p:cNvPr id="646" name="TextBox 645"/>
                <p:cNvSpPr txBox="1"/>
                <p:nvPr/>
              </p:nvSpPr>
              <p:spPr>
                <a:xfrm>
                  <a:off x="5120086" y="3688722"/>
                  <a:ext cx="29848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b="1" dirty="0" smtClean="0">
                      <a:solidFill>
                        <a:srgbClr val="FFFFFF"/>
                      </a:solidFill>
                      <a:latin typeface="+mn-lt"/>
                      <a:ea typeface="+mn-ea"/>
                    </a:rPr>
                    <a:t>4</a:t>
                  </a:r>
                  <a:endParaRPr lang="en-US" sz="1600" dirty="0" smtClean="0">
                    <a:solidFill>
                      <a:srgbClr val="FFFFFF"/>
                    </a:solidFill>
                    <a:latin typeface="+mn-lt"/>
                    <a:ea typeface="+mn-ea"/>
                  </a:endParaRPr>
                </a:p>
              </p:txBody>
            </p:sp>
          </p:grpSp>
          <p:sp>
            <p:nvSpPr>
              <p:cNvPr id="643" name="5-Point Star 642"/>
              <p:cNvSpPr/>
              <p:nvPr/>
            </p:nvSpPr>
            <p:spPr bwMode="auto">
              <a:xfrm>
                <a:off x="4700211" y="1526089"/>
                <a:ext cx="179931" cy="179930"/>
              </a:xfrm>
              <a:prstGeom prst="star5">
                <a:avLst/>
              </a:prstGeom>
              <a:solidFill>
                <a:srgbClr val="FFFF00"/>
              </a:solidFill>
              <a:ln w="317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6" name="Group 344"/>
            <p:cNvGrpSpPr/>
            <p:nvPr/>
          </p:nvGrpSpPr>
          <p:grpSpPr>
            <a:xfrm>
              <a:off x="4244754" y="3274213"/>
              <a:ext cx="323446" cy="448262"/>
              <a:chOff x="4244754" y="3274213"/>
              <a:chExt cx="323446" cy="448262"/>
            </a:xfrm>
          </p:grpSpPr>
          <p:grpSp>
            <p:nvGrpSpPr>
              <p:cNvPr id="17" name="Group 747"/>
              <p:cNvGrpSpPr/>
              <p:nvPr/>
            </p:nvGrpSpPr>
            <p:grpSpPr>
              <a:xfrm>
                <a:off x="4244754" y="3274213"/>
                <a:ext cx="323446" cy="448262"/>
                <a:chOff x="5108189" y="3579014"/>
                <a:chExt cx="323446" cy="448262"/>
              </a:xfrm>
            </p:grpSpPr>
            <p:sp>
              <p:nvSpPr>
                <p:cNvPr id="639" name="Oval 638"/>
                <p:cNvSpPr/>
                <p:nvPr/>
              </p:nvSpPr>
              <p:spPr bwMode="auto">
                <a:xfrm>
                  <a:off x="5122068" y="3630660"/>
                  <a:ext cx="297672" cy="10551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640" name="Picture 639" descr="bucket.jpg"/>
                <p:cNvPicPr>
                  <a:picLocks noChangeAspect="1"/>
                </p:cNvPicPr>
                <p:nvPr/>
              </p:nvPicPr>
              <p:blipFill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7241" r="17673" b="9914"/>
                <a:stretch>
                  <a:fillRect/>
                </a:stretch>
              </p:blipFill>
              <p:spPr>
                <a:xfrm>
                  <a:off x="5108189" y="3579014"/>
                  <a:ext cx="323446" cy="447683"/>
                </a:xfrm>
                <a:prstGeom prst="rect">
                  <a:avLst/>
                </a:prstGeom>
              </p:spPr>
            </p:pic>
            <p:sp>
              <p:nvSpPr>
                <p:cNvPr id="641" name="TextBox 640"/>
                <p:cNvSpPr txBox="1"/>
                <p:nvPr/>
              </p:nvSpPr>
              <p:spPr>
                <a:xfrm>
                  <a:off x="5120086" y="3688722"/>
                  <a:ext cx="29848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b="1" dirty="0" smtClean="0">
                      <a:solidFill>
                        <a:srgbClr val="FFFFFF"/>
                      </a:solidFill>
                      <a:latin typeface="+mn-lt"/>
                      <a:ea typeface="+mn-ea"/>
                    </a:rPr>
                    <a:t>2</a:t>
                  </a:r>
                  <a:endParaRPr lang="en-US" sz="1600" dirty="0" smtClean="0">
                    <a:solidFill>
                      <a:srgbClr val="FFFFFF"/>
                    </a:solidFill>
                    <a:latin typeface="+mn-lt"/>
                    <a:ea typeface="+mn-ea"/>
                  </a:endParaRPr>
                </a:p>
              </p:txBody>
            </p:sp>
          </p:grpSp>
          <p:sp>
            <p:nvSpPr>
              <p:cNvPr id="638" name="5-Point Star 637"/>
              <p:cNvSpPr/>
              <p:nvPr/>
            </p:nvSpPr>
            <p:spPr bwMode="auto">
              <a:xfrm>
                <a:off x="4382711" y="3354889"/>
                <a:ext cx="179931" cy="179930"/>
              </a:xfrm>
              <a:prstGeom prst="star5">
                <a:avLst/>
              </a:prstGeom>
              <a:solidFill>
                <a:srgbClr val="FFFF00"/>
              </a:solidFill>
              <a:ln w="317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8" name="Group 345"/>
            <p:cNvGrpSpPr/>
            <p:nvPr/>
          </p:nvGrpSpPr>
          <p:grpSpPr>
            <a:xfrm>
              <a:off x="1367727" y="3269451"/>
              <a:ext cx="323446" cy="448262"/>
              <a:chOff x="1367727" y="3269451"/>
              <a:chExt cx="323446" cy="448262"/>
            </a:xfrm>
          </p:grpSpPr>
          <p:grpSp>
            <p:nvGrpSpPr>
              <p:cNvPr id="19" name="Group 814"/>
              <p:cNvGrpSpPr/>
              <p:nvPr/>
            </p:nvGrpSpPr>
            <p:grpSpPr>
              <a:xfrm>
                <a:off x="1367727" y="3269451"/>
                <a:ext cx="323446" cy="448262"/>
                <a:chOff x="5108189" y="3579014"/>
                <a:chExt cx="323446" cy="448262"/>
              </a:xfrm>
            </p:grpSpPr>
            <p:sp>
              <p:nvSpPr>
                <p:cNvPr id="634" name="Oval 633"/>
                <p:cNvSpPr/>
                <p:nvPr/>
              </p:nvSpPr>
              <p:spPr bwMode="auto">
                <a:xfrm>
                  <a:off x="5122068" y="3630660"/>
                  <a:ext cx="297672" cy="10551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wrap="none" lIns="0" tIns="0" rIns="0" bIns="0" rtlCol="0" anchor="ctr"/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en-US" sz="1800" dirty="0" err="1" smtClean="0"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635" name="Picture 634" descr="bucket.jpg"/>
                <p:cNvPicPr>
                  <a:picLocks noChangeAspect="1"/>
                </p:cNvPicPr>
                <p:nvPr/>
              </p:nvPicPr>
              <p:blipFill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7241" r="17673" b="9914"/>
                <a:stretch>
                  <a:fillRect/>
                </a:stretch>
              </p:blipFill>
              <p:spPr>
                <a:xfrm>
                  <a:off x="5108189" y="3579014"/>
                  <a:ext cx="323446" cy="447683"/>
                </a:xfrm>
                <a:prstGeom prst="rect">
                  <a:avLst/>
                </a:prstGeom>
              </p:spPr>
            </p:pic>
            <p:sp>
              <p:nvSpPr>
                <p:cNvPr id="636" name="TextBox 635"/>
                <p:cNvSpPr txBox="1"/>
                <p:nvPr/>
              </p:nvSpPr>
              <p:spPr>
                <a:xfrm>
                  <a:off x="5120086" y="3688722"/>
                  <a:ext cx="29848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b="1" dirty="0" smtClean="0">
                      <a:solidFill>
                        <a:srgbClr val="FFFFFF"/>
                      </a:solidFill>
                      <a:latin typeface="+mn-lt"/>
                      <a:ea typeface="+mn-ea"/>
                    </a:rPr>
                    <a:t>6</a:t>
                  </a:r>
                  <a:endParaRPr lang="en-US" sz="1600" dirty="0" smtClean="0">
                    <a:solidFill>
                      <a:srgbClr val="FFFFFF"/>
                    </a:solidFill>
                    <a:latin typeface="+mn-lt"/>
                    <a:ea typeface="+mn-ea"/>
                  </a:endParaRPr>
                </a:p>
              </p:txBody>
            </p:sp>
          </p:grpSp>
          <p:sp>
            <p:nvSpPr>
              <p:cNvPr id="633" name="5-Point Star 632"/>
              <p:cNvSpPr/>
              <p:nvPr/>
            </p:nvSpPr>
            <p:spPr bwMode="auto">
              <a:xfrm>
                <a:off x="1499811" y="3354889"/>
                <a:ext cx="179931" cy="179930"/>
              </a:xfrm>
              <a:prstGeom prst="star5">
                <a:avLst/>
              </a:prstGeom>
              <a:solidFill>
                <a:srgbClr val="FFFF00"/>
              </a:solidFill>
              <a:ln w="317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0" name="Group 814" descr="Custom:  Group 814"/>
            <p:cNvGrpSpPr/>
            <p:nvPr/>
          </p:nvGrpSpPr>
          <p:grpSpPr>
            <a:xfrm>
              <a:off x="6822394" y="3282145"/>
              <a:ext cx="323446" cy="448262"/>
              <a:chOff x="5108189" y="3579014"/>
              <a:chExt cx="323446" cy="448262"/>
            </a:xfrm>
          </p:grpSpPr>
          <p:sp>
            <p:nvSpPr>
              <p:cNvPr id="629" name="Oval 628"/>
              <p:cNvSpPr/>
              <p:nvPr/>
            </p:nvSpPr>
            <p:spPr bwMode="auto">
              <a:xfrm>
                <a:off x="5122068" y="3630660"/>
                <a:ext cx="297672" cy="105511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630" name="Picture 629" descr="bucket.jpg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7241" r="17673" b="9914"/>
              <a:stretch>
                <a:fillRect/>
              </a:stretch>
            </p:blipFill>
            <p:spPr>
              <a:xfrm>
                <a:off x="5108189" y="3579014"/>
                <a:ext cx="323446" cy="447683"/>
              </a:xfrm>
              <a:prstGeom prst="rect">
                <a:avLst/>
              </a:prstGeom>
            </p:spPr>
          </p:pic>
          <p:sp>
            <p:nvSpPr>
              <p:cNvPr id="631" name="TextBox 630"/>
              <p:cNvSpPr txBox="1"/>
              <p:nvPr/>
            </p:nvSpPr>
            <p:spPr>
              <a:xfrm>
                <a:off x="5120086" y="3688722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b="1" dirty="0" smtClean="0">
                    <a:solidFill>
                      <a:srgbClr val="FFFFFF"/>
                    </a:solidFill>
                    <a:latin typeface="+mn-lt"/>
                    <a:ea typeface="+mn-ea"/>
                  </a:rPr>
                  <a:t>6</a:t>
                </a:r>
                <a:endParaRPr lang="en-US" sz="1600" dirty="0" smtClean="0">
                  <a:solidFill>
                    <a:srgbClr val="FFFFFF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21" name="Group 742" descr="Custom:  Group 742"/>
            <p:cNvGrpSpPr/>
            <p:nvPr/>
          </p:nvGrpSpPr>
          <p:grpSpPr>
            <a:xfrm>
              <a:off x="7139488" y="3282153"/>
              <a:ext cx="323446" cy="448262"/>
              <a:chOff x="3596100" y="3259926"/>
              <a:chExt cx="323446" cy="448262"/>
            </a:xfrm>
          </p:grpSpPr>
          <p:sp>
            <p:nvSpPr>
              <p:cNvPr id="626" name="Oval 625"/>
              <p:cNvSpPr/>
              <p:nvPr/>
            </p:nvSpPr>
            <p:spPr bwMode="auto">
              <a:xfrm>
                <a:off x="3609979" y="3311572"/>
                <a:ext cx="297672" cy="105511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627" name="Picture 626" descr="bucket.jpg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7241" r="17673" b="9914"/>
              <a:stretch>
                <a:fillRect/>
              </a:stretch>
            </p:blipFill>
            <p:spPr>
              <a:xfrm>
                <a:off x="3596100" y="3259926"/>
                <a:ext cx="323446" cy="447683"/>
              </a:xfrm>
              <a:prstGeom prst="rect">
                <a:avLst/>
              </a:prstGeom>
            </p:spPr>
          </p:pic>
          <p:sp>
            <p:nvSpPr>
              <p:cNvPr id="628" name="TextBox 627"/>
              <p:cNvSpPr txBox="1"/>
              <p:nvPr/>
            </p:nvSpPr>
            <p:spPr>
              <a:xfrm>
                <a:off x="3607997" y="3369634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b="1" dirty="0" smtClean="0">
                    <a:solidFill>
                      <a:srgbClr val="FFFFFF"/>
                    </a:solidFill>
                    <a:latin typeface="+mn-lt"/>
                    <a:ea typeface="+mn-ea"/>
                  </a:rPr>
                  <a:t>3</a:t>
                </a:r>
                <a:endParaRPr lang="en-US" sz="1600" dirty="0" smtClean="0">
                  <a:solidFill>
                    <a:srgbClr val="FFFFFF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22" name="Group 809" descr="Custom:  Group 809"/>
            <p:cNvGrpSpPr/>
            <p:nvPr/>
          </p:nvGrpSpPr>
          <p:grpSpPr>
            <a:xfrm>
              <a:off x="6492653" y="3267834"/>
              <a:ext cx="323446" cy="448262"/>
              <a:chOff x="5108189" y="3579014"/>
              <a:chExt cx="323446" cy="448262"/>
            </a:xfrm>
          </p:grpSpPr>
          <p:sp>
            <p:nvSpPr>
              <p:cNvPr id="622" name="Oval 621"/>
              <p:cNvSpPr/>
              <p:nvPr/>
            </p:nvSpPr>
            <p:spPr bwMode="auto">
              <a:xfrm>
                <a:off x="5122068" y="3630660"/>
                <a:ext cx="297672" cy="105511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623" name="Picture 622" descr="bucket.jpg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7241" r="17673" b="9914"/>
              <a:stretch>
                <a:fillRect/>
              </a:stretch>
            </p:blipFill>
            <p:spPr>
              <a:xfrm>
                <a:off x="5108189" y="3579014"/>
                <a:ext cx="323446" cy="447683"/>
              </a:xfrm>
              <a:prstGeom prst="rect">
                <a:avLst/>
              </a:prstGeom>
            </p:spPr>
          </p:pic>
          <p:sp>
            <p:nvSpPr>
              <p:cNvPr id="624" name="TextBox 623"/>
              <p:cNvSpPr txBox="1"/>
              <p:nvPr/>
            </p:nvSpPr>
            <p:spPr>
              <a:xfrm>
                <a:off x="5120086" y="3688722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b="1" dirty="0" smtClean="0">
                    <a:solidFill>
                      <a:srgbClr val="FFFFFF"/>
                    </a:solidFill>
                    <a:latin typeface="+mn-lt"/>
                    <a:ea typeface="+mn-ea"/>
                  </a:rPr>
                  <a:t>5</a:t>
                </a:r>
                <a:endParaRPr lang="en-US" sz="1600" dirty="0" smtClean="0">
                  <a:solidFill>
                    <a:srgbClr val="FFFF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25" name="5-Point Star 624"/>
              <p:cNvSpPr/>
              <p:nvPr/>
            </p:nvSpPr>
            <p:spPr bwMode="auto">
              <a:xfrm>
                <a:off x="5238370" y="3664452"/>
                <a:ext cx="179931" cy="179930"/>
              </a:xfrm>
              <a:prstGeom prst="star5">
                <a:avLst/>
              </a:prstGeom>
              <a:solidFill>
                <a:srgbClr val="FFFF00"/>
              </a:solidFill>
              <a:ln w="317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3" name="Group 819" descr="Left:  Group 819"/>
            <p:cNvGrpSpPr/>
            <p:nvPr/>
          </p:nvGrpSpPr>
          <p:grpSpPr>
            <a:xfrm>
              <a:off x="1694145" y="3278137"/>
              <a:ext cx="323446" cy="448262"/>
              <a:chOff x="5108189" y="3579014"/>
              <a:chExt cx="323446" cy="448262"/>
            </a:xfrm>
          </p:grpSpPr>
          <p:sp>
            <p:nvSpPr>
              <p:cNvPr id="619" name="Oval 618"/>
              <p:cNvSpPr/>
              <p:nvPr/>
            </p:nvSpPr>
            <p:spPr bwMode="auto">
              <a:xfrm>
                <a:off x="5122068" y="3630660"/>
                <a:ext cx="297672" cy="105511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620" name="Picture 619" descr="bucket.jpg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7241" r="17673" b="9914"/>
              <a:stretch>
                <a:fillRect/>
              </a:stretch>
            </p:blipFill>
            <p:spPr>
              <a:xfrm>
                <a:off x="5108189" y="3579014"/>
                <a:ext cx="323446" cy="447683"/>
              </a:xfrm>
              <a:prstGeom prst="rect">
                <a:avLst/>
              </a:prstGeom>
            </p:spPr>
          </p:pic>
          <p:sp>
            <p:nvSpPr>
              <p:cNvPr id="621" name="TextBox 620"/>
              <p:cNvSpPr txBox="1"/>
              <p:nvPr/>
            </p:nvSpPr>
            <p:spPr>
              <a:xfrm>
                <a:off x="5120086" y="3688722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b="1" dirty="0" smtClean="0">
                    <a:solidFill>
                      <a:srgbClr val="FFFFFF"/>
                    </a:solidFill>
                    <a:latin typeface="+mn-lt"/>
                    <a:ea typeface="+mn-ea"/>
                  </a:rPr>
                  <a:t>4</a:t>
                </a:r>
                <a:endParaRPr lang="en-US" sz="1600" dirty="0" smtClean="0">
                  <a:solidFill>
                    <a:srgbClr val="FFFFFF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24" name="Group 747" descr="Left:  Group 747"/>
            <p:cNvGrpSpPr/>
            <p:nvPr/>
          </p:nvGrpSpPr>
          <p:grpSpPr>
            <a:xfrm>
              <a:off x="2015903" y="3282141"/>
              <a:ext cx="323446" cy="448262"/>
              <a:chOff x="5108189" y="3579014"/>
              <a:chExt cx="323446" cy="448262"/>
            </a:xfrm>
          </p:grpSpPr>
          <p:sp>
            <p:nvSpPr>
              <p:cNvPr id="616" name="Oval 615"/>
              <p:cNvSpPr/>
              <p:nvPr/>
            </p:nvSpPr>
            <p:spPr bwMode="auto">
              <a:xfrm>
                <a:off x="5122068" y="3630660"/>
                <a:ext cx="297672" cy="105511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617" name="Picture 616" descr="bucket.jpg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7241" r="17673" b="9914"/>
              <a:stretch>
                <a:fillRect/>
              </a:stretch>
            </p:blipFill>
            <p:spPr>
              <a:xfrm>
                <a:off x="5108189" y="3579014"/>
                <a:ext cx="323446" cy="447683"/>
              </a:xfrm>
              <a:prstGeom prst="rect">
                <a:avLst/>
              </a:prstGeom>
            </p:spPr>
          </p:pic>
          <p:sp>
            <p:nvSpPr>
              <p:cNvPr id="618" name="TextBox 617"/>
              <p:cNvSpPr txBox="1"/>
              <p:nvPr/>
            </p:nvSpPr>
            <p:spPr>
              <a:xfrm>
                <a:off x="5120086" y="3688722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b="1" dirty="0" smtClean="0">
                    <a:solidFill>
                      <a:srgbClr val="FFFFFF"/>
                    </a:solidFill>
                    <a:latin typeface="+mn-lt"/>
                    <a:ea typeface="+mn-ea"/>
                  </a:rPr>
                  <a:t>2</a:t>
                </a:r>
                <a:endParaRPr lang="en-US" sz="1600" dirty="0" smtClean="0">
                  <a:solidFill>
                    <a:srgbClr val="FFFFFF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25" name="Group 809" descr="Left:  Group 809"/>
            <p:cNvGrpSpPr/>
            <p:nvPr/>
          </p:nvGrpSpPr>
          <p:grpSpPr>
            <a:xfrm>
              <a:off x="4574974" y="3275815"/>
              <a:ext cx="323446" cy="448262"/>
              <a:chOff x="5108189" y="3579014"/>
              <a:chExt cx="323446" cy="448262"/>
            </a:xfrm>
          </p:grpSpPr>
          <p:sp>
            <p:nvSpPr>
              <p:cNvPr id="613" name="Oval 612"/>
              <p:cNvSpPr/>
              <p:nvPr/>
            </p:nvSpPr>
            <p:spPr bwMode="auto">
              <a:xfrm>
                <a:off x="5122068" y="3630660"/>
                <a:ext cx="297672" cy="105511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614" name="Picture 613" descr="bucket.jpg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7241" r="17673" b="9914"/>
              <a:stretch>
                <a:fillRect/>
              </a:stretch>
            </p:blipFill>
            <p:spPr>
              <a:xfrm>
                <a:off x="5108189" y="3579014"/>
                <a:ext cx="323446" cy="447683"/>
              </a:xfrm>
              <a:prstGeom prst="rect">
                <a:avLst/>
              </a:prstGeom>
            </p:spPr>
          </p:pic>
          <p:sp>
            <p:nvSpPr>
              <p:cNvPr id="615" name="TextBox 614"/>
              <p:cNvSpPr txBox="1"/>
              <p:nvPr/>
            </p:nvSpPr>
            <p:spPr>
              <a:xfrm>
                <a:off x="5120086" y="3688722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b="1" dirty="0" smtClean="0">
                    <a:solidFill>
                      <a:srgbClr val="FFFFFF"/>
                    </a:solidFill>
                    <a:latin typeface="+mn-lt"/>
                    <a:ea typeface="+mn-ea"/>
                  </a:rPr>
                  <a:t>5</a:t>
                </a:r>
                <a:endParaRPr lang="en-US" sz="1600" dirty="0" smtClean="0">
                  <a:solidFill>
                    <a:srgbClr val="FFFFFF"/>
                  </a:solidFill>
                  <a:latin typeface="+mn-lt"/>
                  <a:ea typeface="+mn-ea"/>
                </a:endParaRPr>
              </a:p>
            </p:txBody>
          </p:sp>
        </p:grpSp>
      </p:grpSp>
      <p:pic>
        <p:nvPicPr>
          <p:cNvPr id="703" name="Picture 702" descr="Hard Disk Head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24650" y="3576500"/>
            <a:ext cx="590550" cy="512900"/>
          </a:xfrm>
          <a:prstGeom prst="rect">
            <a:avLst/>
          </a:prstGeom>
        </p:spPr>
      </p:pic>
      <p:pic>
        <p:nvPicPr>
          <p:cNvPr id="704" name="Picture 703" descr="Hard Disk Head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08450" y="3576500"/>
            <a:ext cx="590550" cy="512900"/>
          </a:xfrm>
          <a:prstGeom prst="rect">
            <a:avLst/>
          </a:prstGeom>
        </p:spPr>
      </p:pic>
      <p:pic>
        <p:nvPicPr>
          <p:cNvPr id="705" name="Picture 704" descr="Hard Disk Head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17650" y="3576500"/>
            <a:ext cx="590550" cy="512900"/>
          </a:xfrm>
          <a:prstGeom prst="rect">
            <a:avLst/>
          </a:prstGeom>
        </p:spPr>
      </p:pic>
      <p:sp>
        <p:nvSpPr>
          <p:cNvPr id="603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Recovery</a:t>
            </a:r>
            <a:endParaRPr lang="en-US" dirty="0"/>
          </a:p>
        </p:txBody>
      </p:sp>
      <p:grpSp>
        <p:nvGrpSpPr>
          <p:cNvPr id="27" name="Group 277"/>
          <p:cNvGrpSpPr/>
          <p:nvPr/>
        </p:nvGrpSpPr>
        <p:grpSpPr>
          <a:xfrm>
            <a:off x="1985433" y="3724275"/>
            <a:ext cx="5782204" cy="690562"/>
            <a:chOff x="1985433" y="3724275"/>
            <a:chExt cx="5782204" cy="690562"/>
          </a:xfrm>
        </p:grpSpPr>
        <p:pic>
          <p:nvPicPr>
            <p:cNvPr id="279" name="Picture 278" descr="journal_icon.jpg"/>
            <p:cNvPicPr>
              <a:picLocks noChangeAspect="1"/>
            </p:cNvPicPr>
            <p:nvPr/>
          </p:nvPicPr>
          <p:blipFill>
            <a:blip r:embed="rId6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85433" y="3724275"/>
              <a:ext cx="629179" cy="690562"/>
            </a:xfrm>
            <a:prstGeom prst="rect">
              <a:avLst/>
            </a:prstGeom>
          </p:spPr>
        </p:pic>
        <p:pic>
          <p:nvPicPr>
            <p:cNvPr id="280" name="Picture 279" descr="journal_icon.jpg"/>
            <p:cNvPicPr>
              <a:picLocks noChangeAspect="1"/>
            </p:cNvPicPr>
            <p:nvPr/>
          </p:nvPicPr>
          <p:blipFill>
            <a:blip r:embed="rId6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557183" y="3724275"/>
              <a:ext cx="629179" cy="690562"/>
            </a:xfrm>
            <a:prstGeom prst="rect">
              <a:avLst/>
            </a:prstGeom>
          </p:spPr>
        </p:pic>
        <p:pic>
          <p:nvPicPr>
            <p:cNvPr id="281" name="Picture 280" descr="journal_icon.jpg"/>
            <p:cNvPicPr>
              <a:picLocks noChangeAspect="1"/>
            </p:cNvPicPr>
            <p:nvPr/>
          </p:nvPicPr>
          <p:blipFill>
            <a:blip r:embed="rId6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138458" y="3724275"/>
              <a:ext cx="629179" cy="690562"/>
            </a:xfrm>
            <a:prstGeom prst="rect">
              <a:avLst/>
            </a:prstGeom>
          </p:spPr>
        </p:pic>
      </p:grpSp>
      <p:grpSp>
        <p:nvGrpSpPr>
          <p:cNvPr id="28" name="Group 415"/>
          <p:cNvGrpSpPr/>
          <p:nvPr/>
        </p:nvGrpSpPr>
        <p:grpSpPr>
          <a:xfrm>
            <a:off x="7929565" y="831056"/>
            <a:ext cx="1088761" cy="693718"/>
            <a:chOff x="7929565" y="1878806"/>
            <a:chExt cx="1088761" cy="693718"/>
          </a:xfrm>
        </p:grpSpPr>
        <p:grpSp>
          <p:nvGrpSpPr>
            <p:cNvPr id="29" name="Group 78"/>
            <p:cNvGrpSpPr/>
            <p:nvPr/>
          </p:nvGrpSpPr>
          <p:grpSpPr>
            <a:xfrm>
              <a:off x="8141495" y="1878806"/>
              <a:ext cx="566736" cy="428626"/>
              <a:chOff x="8167689" y="2755106"/>
              <a:chExt cx="566736" cy="428626"/>
            </a:xfrm>
          </p:grpSpPr>
          <p:pic>
            <p:nvPicPr>
              <p:cNvPr id="419" name="Picture 35" descr="USB1_1_Mini_4_Port_Hub"/>
              <p:cNvPicPr>
                <a:picLocks noChangeAspect="1" noChangeArrowheads="1"/>
              </p:cNvPicPr>
              <p:nvPr/>
            </p:nvPicPr>
            <p:blipFill>
              <a:blip r:embed="rId7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258176" y="2755106"/>
                <a:ext cx="476249" cy="428626"/>
              </a:xfrm>
              <a:prstGeom prst="rect">
                <a:avLst/>
              </a:prstGeom>
              <a:noFill/>
            </p:spPr>
          </p:pic>
          <p:pic>
            <p:nvPicPr>
              <p:cNvPr id="420" name="Picture 36" descr="BD21298_"/>
              <p:cNvPicPr>
                <a:picLocks noChangeAspect="1" noChangeArrowheads="1"/>
              </p:cNvPicPr>
              <p:nvPr/>
            </p:nvPicPr>
            <p:blipFill>
              <a:blip r:embed="rId8" cstate="email"/>
              <a:srcRect/>
              <a:stretch>
                <a:fillRect/>
              </a:stretch>
            </p:blipFill>
            <p:spPr bwMode="auto">
              <a:xfrm>
                <a:off x="8167689" y="2898775"/>
                <a:ext cx="123825" cy="130175"/>
              </a:xfrm>
              <a:prstGeom prst="rect">
                <a:avLst/>
              </a:prstGeom>
              <a:noFill/>
            </p:spPr>
          </p:pic>
        </p:grpSp>
        <p:sp>
          <p:nvSpPr>
            <p:cNvPr id="418" name="TextBox 417"/>
            <p:cNvSpPr txBox="1"/>
            <p:nvPr/>
          </p:nvSpPr>
          <p:spPr>
            <a:xfrm>
              <a:off x="7929565" y="2295525"/>
              <a:ext cx="10887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dirty="0" smtClean="0">
                  <a:solidFill>
                    <a:srgbClr val="333333"/>
                  </a:solidFill>
                  <a:latin typeface="+mn-lt"/>
                  <a:ea typeface="+mn-ea"/>
                </a:rPr>
                <a:t>Locator</a:t>
              </a:r>
            </a:p>
            <a:p>
              <a:pPr algn="ctr"/>
              <a:r>
                <a:rPr lang="en-US" sz="600" dirty="0" smtClean="0">
                  <a:solidFill>
                    <a:srgbClr val="333333"/>
                  </a:solidFill>
                  <a:latin typeface="+mn-lt"/>
                  <a:ea typeface="+mn-ea"/>
                </a:rPr>
                <a:t>(Membership Coordinator)</a:t>
              </a:r>
            </a:p>
          </p:txBody>
        </p:sp>
      </p:grpSp>
      <p:grpSp>
        <p:nvGrpSpPr>
          <p:cNvPr id="30" name="Group 677"/>
          <p:cNvGrpSpPr/>
          <p:nvPr/>
        </p:nvGrpSpPr>
        <p:grpSpPr>
          <a:xfrm>
            <a:off x="2555371" y="3729544"/>
            <a:ext cx="5837022" cy="414606"/>
            <a:chOff x="2555371" y="3729544"/>
            <a:chExt cx="5837022" cy="414606"/>
          </a:xfrm>
        </p:grpSpPr>
        <p:sp>
          <p:nvSpPr>
            <p:cNvPr id="679" name="Oval 678"/>
            <p:cNvSpPr/>
            <p:nvPr/>
          </p:nvSpPr>
          <p:spPr bwMode="auto">
            <a:xfrm>
              <a:off x="7949504" y="4106435"/>
              <a:ext cx="69143" cy="37715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000000"/>
                </a:solidFill>
              </a:endParaRPr>
            </a:p>
          </p:txBody>
        </p:sp>
        <p:sp>
          <p:nvSpPr>
            <p:cNvPr id="680" name="Oval 679"/>
            <p:cNvSpPr/>
            <p:nvPr/>
          </p:nvSpPr>
          <p:spPr bwMode="auto">
            <a:xfrm>
              <a:off x="7662457" y="4106435"/>
              <a:ext cx="69143" cy="37715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200" dirty="0" err="1" smtClean="0">
                <a:solidFill>
                  <a:srgbClr val="000000"/>
                </a:solidFill>
              </a:endParaRPr>
            </a:p>
          </p:txBody>
        </p:sp>
        <p:sp>
          <p:nvSpPr>
            <p:cNvPr id="681" name="TextBox 680"/>
            <p:cNvSpPr txBox="1"/>
            <p:nvPr/>
          </p:nvSpPr>
          <p:spPr>
            <a:xfrm>
              <a:off x="2555371" y="3762889"/>
              <a:ext cx="254899" cy="2365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b="1" dirty="0" smtClean="0">
                  <a:solidFill>
                    <a:srgbClr val="000000"/>
                  </a:solidFill>
                  <a:latin typeface="+mn-lt"/>
                  <a:ea typeface="+mn-ea"/>
                </a:rPr>
                <a:t>1</a:t>
              </a:r>
              <a:endParaRPr lang="en-US" sz="900" dirty="0" smtClean="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682" name="5-Point Star 681"/>
            <p:cNvSpPr/>
            <p:nvPr/>
          </p:nvSpPr>
          <p:spPr bwMode="auto">
            <a:xfrm>
              <a:off x="2659807" y="3729544"/>
              <a:ext cx="137072" cy="137072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000" dirty="0" err="1" smtClean="0">
                <a:solidFill>
                  <a:srgbClr val="000000"/>
                </a:solidFill>
              </a:endParaRPr>
            </a:p>
          </p:txBody>
        </p:sp>
        <p:sp>
          <p:nvSpPr>
            <p:cNvPr id="683" name="TextBox 682"/>
            <p:cNvSpPr txBox="1"/>
            <p:nvPr/>
          </p:nvSpPr>
          <p:spPr>
            <a:xfrm>
              <a:off x="2886196" y="3762889"/>
              <a:ext cx="28084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b="1" dirty="0" smtClean="0">
                  <a:solidFill>
                    <a:srgbClr val="000000"/>
                  </a:solidFill>
                  <a:latin typeface="+mn-lt"/>
                  <a:ea typeface="+mn-ea"/>
                </a:rPr>
                <a:t>,6</a:t>
              </a:r>
              <a:endParaRPr lang="en-US" sz="900" dirty="0" smtClean="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684" name="5-Point Star 683"/>
            <p:cNvSpPr/>
            <p:nvPr/>
          </p:nvSpPr>
          <p:spPr bwMode="auto">
            <a:xfrm>
              <a:off x="3028733" y="3729544"/>
              <a:ext cx="137072" cy="137072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000" dirty="0" err="1" smtClean="0">
                <a:solidFill>
                  <a:srgbClr val="000000"/>
                </a:solidFill>
              </a:endParaRPr>
            </a:p>
          </p:txBody>
        </p:sp>
        <p:sp>
          <p:nvSpPr>
            <p:cNvPr id="685" name="TextBox 684"/>
            <p:cNvSpPr txBox="1"/>
            <p:nvPr/>
          </p:nvSpPr>
          <p:spPr>
            <a:xfrm>
              <a:off x="2783726" y="3765182"/>
              <a:ext cx="28084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b="1" dirty="0" smtClean="0">
                  <a:solidFill>
                    <a:srgbClr val="000000"/>
                  </a:solidFill>
                  <a:latin typeface="+mn-lt"/>
                  <a:ea typeface="+mn-ea"/>
                </a:rPr>
                <a:t>,4</a:t>
              </a:r>
              <a:endParaRPr lang="en-US" sz="900" dirty="0" smtClean="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686" name="TextBox 685"/>
            <p:cNvSpPr txBox="1"/>
            <p:nvPr/>
          </p:nvSpPr>
          <p:spPr>
            <a:xfrm>
              <a:off x="2675208" y="3766775"/>
              <a:ext cx="28084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b="1" dirty="0" smtClean="0">
                  <a:solidFill>
                    <a:srgbClr val="000000"/>
                  </a:solidFill>
                  <a:latin typeface="+mn-lt"/>
                  <a:ea typeface="+mn-ea"/>
                </a:rPr>
                <a:t>,2</a:t>
              </a:r>
              <a:endParaRPr lang="en-US" sz="900" dirty="0" smtClean="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grpSp>
          <p:nvGrpSpPr>
            <p:cNvPr id="31" name="Group 433"/>
            <p:cNvGrpSpPr/>
            <p:nvPr/>
          </p:nvGrpSpPr>
          <p:grpSpPr>
            <a:xfrm>
              <a:off x="7940665" y="3751772"/>
              <a:ext cx="301686" cy="276906"/>
              <a:chOff x="7642215" y="3745422"/>
              <a:chExt cx="301686" cy="276906"/>
            </a:xfrm>
          </p:grpSpPr>
          <p:sp>
            <p:nvSpPr>
              <p:cNvPr id="701" name="TextBox 700"/>
              <p:cNvSpPr txBox="1"/>
              <p:nvPr/>
            </p:nvSpPr>
            <p:spPr>
              <a:xfrm>
                <a:off x="7642215" y="3760718"/>
                <a:ext cx="30168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100" b="1" dirty="0" smtClean="0">
                    <a:solidFill>
                      <a:srgbClr val="000000"/>
                    </a:solidFill>
                    <a:latin typeface="+mn-lt"/>
                    <a:ea typeface="+mn-ea"/>
                  </a:rPr>
                  <a:t>,5</a:t>
                </a:r>
                <a:endParaRPr lang="en-US" sz="1100" dirty="0" smtClean="0">
                  <a:solidFill>
                    <a:srgbClr val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02" name="5-Point Star 701"/>
              <p:cNvSpPr/>
              <p:nvPr/>
            </p:nvSpPr>
            <p:spPr bwMode="auto">
              <a:xfrm>
                <a:off x="7796758" y="3745422"/>
                <a:ext cx="132000" cy="132001"/>
              </a:xfrm>
              <a:prstGeom prst="star5">
                <a:avLst/>
              </a:prstGeom>
              <a:solidFill>
                <a:srgbClr val="FFFF00"/>
              </a:solidFill>
              <a:ln w="317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92" name="Group 431"/>
            <p:cNvGrpSpPr/>
            <p:nvPr/>
          </p:nvGrpSpPr>
          <p:grpSpPr>
            <a:xfrm>
              <a:off x="7800164" y="3748597"/>
              <a:ext cx="301686" cy="276906"/>
              <a:chOff x="7977964" y="3745422"/>
              <a:chExt cx="301686" cy="276906"/>
            </a:xfrm>
          </p:grpSpPr>
          <p:sp>
            <p:nvSpPr>
              <p:cNvPr id="699" name="TextBox 698"/>
              <p:cNvSpPr txBox="1"/>
              <p:nvPr/>
            </p:nvSpPr>
            <p:spPr>
              <a:xfrm>
                <a:off x="7977964" y="3760718"/>
                <a:ext cx="30168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100" b="1" dirty="0" smtClean="0">
                    <a:solidFill>
                      <a:srgbClr val="000000"/>
                    </a:solidFill>
                    <a:latin typeface="+mn-lt"/>
                    <a:ea typeface="+mn-ea"/>
                  </a:rPr>
                  <a:t>,4</a:t>
                </a:r>
                <a:endParaRPr lang="en-US" sz="1100" dirty="0" smtClean="0">
                  <a:solidFill>
                    <a:srgbClr val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00" name="5-Point Star 699"/>
              <p:cNvSpPr/>
              <p:nvPr/>
            </p:nvSpPr>
            <p:spPr bwMode="auto">
              <a:xfrm>
                <a:off x="8119810" y="3745422"/>
                <a:ext cx="132000" cy="132001"/>
              </a:xfrm>
              <a:prstGeom prst="star5">
                <a:avLst/>
              </a:prstGeom>
              <a:solidFill>
                <a:srgbClr val="FFFF00"/>
              </a:solidFill>
              <a:ln w="317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89" name="TextBox 688"/>
            <p:cNvSpPr txBox="1"/>
            <p:nvPr/>
          </p:nvSpPr>
          <p:spPr>
            <a:xfrm>
              <a:off x="8090707" y="3763140"/>
              <a:ext cx="30168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b="1" dirty="0" smtClean="0">
                  <a:solidFill>
                    <a:srgbClr val="000000"/>
                  </a:solidFill>
                  <a:latin typeface="+mn-lt"/>
                  <a:ea typeface="+mn-ea"/>
                </a:rPr>
                <a:t>,6</a:t>
              </a:r>
              <a:endParaRPr lang="en-US" sz="1100" dirty="0" smtClean="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690" name="TextBox 689"/>
            <p:cNvSpPr txBox="1"/>
            <p:nvPr/>
          </p:nvSpPr>
          <p:spPr>
            <a:xfrm>
              <a:off x="7684736" y="3759965"/>
              <a:ext cx="30168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b="1" dirty="0" smtClean="0">
                  <a:solidFill>
                    <a:srgbClr val="000000"/>
                  </a:solidFill>
                  <a:latin typeface="+mn-lt"/>
                  <a:ea typeface="+mn-ea"/>
                </a:rPr>
                <a:t> 3</a:t>
              </a:r>
              <a:endParaRPr lang="en-US" sz="1100" dirty="0" smtClean="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grpSp>
          <p:nvGrpSpPr>
            <p:cNvPr id="193" name="Group 429"/>
            <p:cNvGrpSpPr/>
            <p:nvPr/>
          </p:nvGrpSpPr>
          <p:grpSpPr>
            <a:xfrm>
              <a:off x="5321300" y="3735896"/>
              <a:ext cx="301686" cy="286528"/>
              <a:chOff x="5114925" y="3735896"/>
              <a:chExt cx="301686" cy="286528"/>
            </a:xfrm>
          </p:grpSpPr>
          <p:sp>
            <p:nvSpPr>
              <p:cNvPr id="697" name="TextBox 696"/>
              <p:cNvSpPr txBox="1"/>
              <p:nvPr/>
            </p:nvSpPr>
            <p:spPr>
              <a:xfrm>
                <a:off x="5114925" y="3760814"/>
                <a:ext cx="30168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100" b="1" dirty="0" smtClean="0">
                    <a:solidFill>
                      <a:srgbClr val="000000"/>
                    </a:solidFill>
                    <a:latin typeface="+mn-lt"/>
                    <a:ea typeface="+mn-ea"/>
                  </a:rPr>
                  <a:t>,3</a:t>
                </a:r>
                <a:endParaRPr lang="en-US" sz="1100" dirty="0" smtClean="0">
                  <a:solidFill>
                    <a:srgbClr val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98" name="5-Point Star 697"/>
              <p:cNvSpPr/>
              <p:nvPr/>
            </p:nvSpPr>
            <p:spPr bwMode="auto">
              <a:xfrm>
                <a:off x="5253768" y="3735896"/>
                <a:ext cx="132225" cy="132225"/>
              </a:xfrm>
              <a:prstGeom prst="star5">
                <a:avLst/>
              </a:prstGeom>
              <a:solidFill>
                <a:srgbClr val="FFFF00"/>
              </a:solidFill>
              <a:ln w="317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94" name="Group 430"/>
            <p:cNvGrpSpPr/>
            <p:nvPr/>
          </p:nvGrpSpPr>
          <p:grpSpPr>
            <a:xfrm>
              <a:off x="5168588" y="3735896"/>
              <a:ext cx="301686" cy="286528"/>
              <a:chOff x="5400363" y="3735896"/>
              <a:chExt cx="301686" cy="286528"/>
            </a:xfrm>
          </p:grpSpPr>
          <p:sp>
            <p:nvSpPr>
              <p:cNvPr id="695" name="TextBox 694"/>
              <p:cNvSpPr txBox="1"/>
              <p:nvPr/>
            </p:nvSpPr>
            <p:spPr>
              <a:xfrm>
                <a:off x="5400363" y="3760814"/>
                <a:ext cx="30168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100" b="1" dirty="0" smtClean="0">
                    <a:solidFill>
                      <a:srgbClr val="000000"/>
                    </a:solidFill>
                    <a:latin typeface="+mn-lt"/>
                    <a:ea typeface="+mn-ea"/>
                  </a:rPr>
                  <a:t>,2</a:t>
                </a:r>
                <a:endParaRPr lang="en-US" sz="1100" dirty="0" smtClean="0">
                  <a:solidFill>
                    <a:srgbClr val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96" name="5-Point Star 695"/>
              <p:cNvSpPr/>
              <p:nvPr/>
            </p:nvSpPr>
            <p:spPr bwMode="auto">
              <a:xfrm>
                <a:off x="5532856" y="3735896"/>
                <a:ext cx="132225" cy="132225"/>
              </a:xfrm>
              <a:prstGeom prst="star5">
                <a:avLst/>
              </a:prstGeom>
              <a:solidFill>
                <a:srgbClr val="FFFF00"/>
              </a:solidFill>
              <a:ln w="317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200" dirty="0" err="1" smtClea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93" name="TextBox 692"/>
            <p:cNvSpPr txBox="1"/>
            <p:nvPr/>
          </p:nvSpPr>
          <p:spPr>
            <a:xfrm>
              <a:off x="5091268" y="3757543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b="1" dirty="0" smtClean="0">
                  <a:solidFill>
                    <a:srgbClr val="000000"/>
                  </a:solidFill>
                  <a:latin typeface="+mn-lt"/>
                  <a:ea typeface="+mn-ea"/>
                </a:rPr>
                <a:t>1</a:t>
              </a:r>
              <a:endParaRPr lang="en-US" sz="1100" dirty="0" smtClean="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694" name="TextBox 693"/>
            <p:cNvSpPr txBox="1"/>
            <p:nvPr/>
          </p:nvSpPr>
          <p:spPr>
            <a:xfrm>
              <a:off x="5472843" y="3756025"/>
              <a:ext cx="30168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b="1" dirty="0" smtClean="0">
                  <a:solidFill>
                    <a:srgbClr val="000000"/>
                  </a:solidFill>
                  <a:latin typeface="+mn-lt"/>
                  <a:ea typeface="+mn-ea"/>
                </a:rPr>
                <a:t>,5</a:t>
              </a:r>
              <a:endParaRPr lang="en-US" sz="1100" dirty="0" smtClean="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221" name="TextBox 220"/>
          <p:cNvSpPr txBox="1"/>
          <p:nvPr/>
        </p:nvSpPr>
        <p:spPr>
          <a:xfrm>
            <a:off x="304800" y="800099"/>
            <a:ext cx="3553262" cy="390526"/>
          </a:xfrm>
          <a:prstGeom prst="rect">
            <a:avLst/>
          </a:prstGeom>
          <a:noFill/>
          <a:ln>
            <a:solidFill>
              <a:srgbClr val="002060"/>
            </a:solidFill>
          </a:ln>
          <a:effectLst/>
        </p:spPr>
        <p:txBody>
          <a:bodyPr wrap="none" rtlCol="0">
            <a:noAutofit/>
          </a:bodyPr>
          <a:lstStyle/>
          <a:p>
            <a:pPr fontAlgn="t"/>
            <a:endParaRPr lang="en-US" sz="800" dirty="0" smtClean="0">
              <a:solidFill>
                <a:srgbClr val="000000"/>
              </a:solidFill>
            </a:endParaRPr>
          </a:p>
          <a:p>
            <a:pPr fontAlgn="t"/>
            <a:r>
              <a:rPr lang="en-US" sz="800" dirty="0" smtClean="0">
                <a:solidFill>
                  <a:srgbClr val="000000"/>
                </a:solidFill>
              </a:rPr>
              <a:t>&gt; </a:t>
            </a:r>
            <a:r>
              <a:rPr lang="en-US" sz="800" dirty="0" err="1" smtClean="0">
                <a:solidFill>
                  <a:srgbClr val="000000"/>
                </a:solidFill>
              </a:rPr>
              <a:t>gfsh</a:t>
            </a:r>
            <a:r>
              <a:rPr lang="en-US" sz="800" dirty="0" smtClean="0">
                <a:solidFill>
                  <a:srgbClr val="000000"/>
                </a:solidFill>
              </a:rPr>
              <a:t> start locator ...</a:t>
            </a:r>
          </a:p>
          <a:p>
            <a:pPr fontAlgn="t"/>
            <a:r>
              <a:rPr lang="en-US" sz="800" dirty="0" smtClean="0">
                <a:solidFill>
                  <a:srgbClr val="000000"/>
                </a:solidFill>
              </a:rPr>
              <a:t>&gt; </a:t>
            </a:r>
            <a:r>
              <a:rPr lang="en-US" sz="800" dirty="0" err="1" smtClean="0"/>
              <a:t>gfsh</a:t>
            </a:r>
            <a:r>
              <a:rPr lang="en-US" sz="800" dirty="0" smtClean="0"/>
              <a:t> start server ...</a:t>
            </a:r>
            <a:r>
              <a:rPr lang="en-US" sz="800" dirty="0" smtClean="0">
                <a:solidFill>
                  <a:srgbClr val="000000"/>
                </a:solidFill>
              </a:rPr>
              <a:t>      (x3)</a:t>
            </a:r>
          </a:p>
        </p:txBody>
      </p:sp>
      <p:sp>
        <p:nvSpPr>
          <p:cNvPr id="143" name="Up Arrow 142"/>
          <p:cNvSpPr/>
          <p:nvPr/>
        </p:nvSpPr>
        <p:spPr bwMode="auto">
          <a:xfrm>
            <a:off x="6848476" y="2324100"/>
            <a:ext cx="323850" cy="1447800"/>
          </a:xfrm>
          <a:prstGeom prst="upArrow">
            <a:avLst/>
          </a:prstGeom>
          <a:gradFill flip="none" rotWithShape="1">
            <a:gsLst>
              <a:gs pos="0">
                <a:srgbClr val="0000FF">
                  <a:shade val="30000"/>
                  <a:satMod val="115000"/>
                </a:srgbClr>
              </a:gs>
              <a:gs pos="50000">
                <a:srgbClr val="0000FF">
                  <a:shade val="67500"/>
                  <a:satMod val="115000"/>
                </a:srgbClr>
              </a:gs>
              <a:gs pos="100000">
                <a:srgbClr val="0000FF">
                  <a:shade val="100000"/>
                  <a:satMod val="115000"/>
                </a:srgbClr>
              </a:gs>
            </a:gsLst>
            <a:lin ang="5400000" scaled="1"/>
            <a:tileRect/>
          </a:gradFill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en-US" sz="1800" dirty="0" err="1" smtClean="0">
              <a:solidFill>
                <a:srgbClr val="FFFFFF"/>
              </a:solidFill>
            </a:endParaRPr>
          </a:p>
        </p:txBody>
      </p:sp>
      <p:sp>
        <p:nvSpPr>
          <p:cNvPr id="145" name="Up Arrow 144"/>
          <p:cNvSpPr/>
          <p:nvPr/>
        </p:nvSpPr>
        <p:spPr bwMode="auto">
          <a:xfrm>
            <a:off x="4229101" y="2324100"/>
            <a:ext cx="323850" cy="1447800"/>
          </a:xfrm>
          <a:prstGeom prst="upArrow">
            <a:avLst/>
          </a:prstGeom>
          <a:gradFill flip="none" rotWithShape="1">
            <a:gsLst>
              <a:gs pos="0">
                <a:srgbClr val="0000FF">
                  <a:shade val="30000"/>
                  <a:satMod val="115000"/>
                </a:srgbClr>
              </a:gs>
              <a:gs pos="50000">
                <a:srgbClr val="0000FF">
                  <a:shade val="67500"/>
                  <a:satMod val="115000"/>
                </a:srgbClr>
              </a:gs>
              <a:gs pos="100000">
                <a:srgbClr val="0000FF">
                  <a:shade val="100000"/>
                  <a:satMod val="115000"/>
                </a:srgbClr>
              </a:gs>
            </a:gsLst>
            <a:lin ang="5400000" scaled="1"/>
            <a:tileRect/>
          </a:gradFill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en-US" sz="1800" dirty="0" err="1" smtClean="0">
              <a:solidFill>
                <a:srgbClr val="FFFFFF"/>
              </a:solidFill>
            </a:endParaRPr>
          </a:p>
        </p:txBody>
      </p:sp>
      <p:sp>
        <p:nvSpPr>
          <p:cNvPr id="146" name="Up Arrow 145"/>
          <p:cNvSpPr/>
          <p:nvPr/>
        </p:nvSpPr>
        <p:spPr bwMode="auto">
          <a:xfrm>
            <a:off x="1638301" y="2324100"/>
            <a:ext cx="323850" cy="1447800"/>
          </a:xfrm>
          <a:prstGeom prst="upArrow">
            <a:avLst/>
          </a:prstGeom>
          <a:gradFill flip="none" rotWithShape="1">
            <a:gsLst>
              <a:gs pos="0">
                <a:srgbClr val="0000FF">
                  <a:shade val="30000"/>
                  <a:satMod val="115000"/>
                </a:srgbClr>
              </a:gs>
              <a:gs pos="50000">
                <a:srgbClr val="0000FF">
                  <a:shade val="67500"/>
                  <a:satMod val="115000"/>
                </a:srgbClr>
              </a:gs>
              <a:gs pos="100000">
                <a:srgbClr val="0000FF">
                  <a:shade val="100000"/>
                  <a:satMod val="115000"/>
                </a:srgbClr>
              </a:gs>
            </a:gsLst>
            <a:lin ang="5400000" scaled="1"/>
            <a:tileRect/>
          </a:gradFill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en-US" sz="1800" dirty="0" err="1" smtClean="0">
              <a:solidFill>
                <a:srgbClr val="FFFFFF"/>
              </a:solidFill>
            </a:endParaRPr>
          </a:p>
        </p:txBody>
      </p:sp>
      <p:pic>
        <p:nvPicPr>
          <p:cNvPr id="147" name="Picture 146" descr="Computer terminal.gif"/>
          <p:cNvPicPr>
            <a:picLocks noChangeAspect="1"/>
          </p:cNvPicPr>
          <p:nvPr/>
        </p:nvPicPr>
        <p:blipFill>
          <a:blip r:embed="rId9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73345" y="731837"/>
            <a:ext cx="459815" cy="531661"/>
          </a:xfrm>
          <a:prstGeom prst="rect">
            <a:avLst/>
          </a:prstGeom>
        </p:spPr>
      </p:pic>
      <p:cxnSp>
        <p:nvCxnSpPr>
          <p:cNvPr id="149" name="Straight Arrow Connector 148"/>
          <p:cNvCxnSpPr>
            <a:stCxn id="147" idx="1"/>
            <a:endCxn id="661" idx="0"/>
          </p:cNvCxnSpPr>
          <p:nvPr/>
        </p:nvCxnSpPr>
        <p:spPr bwMode="auto">
          <a:xfrm rot="10800000" flipV="1">
            <a:off x="3832275" y="997668"/>
            <a:ext cx="1341071" cy="716820"/>
          </a:xfrm>
          <a:prstGeom prst="straightConnector1">
            <a:avLst/>
          </a:prstGeom>
          <a:solidFill>
            <a:srgbClr val="0095D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pic>
        <p:nvPicPr>
          <p:cNvPr id="144" name="Picture 143" descr="Traffic_light_red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81450" y="1123950"/>
            <a:ext cx="566738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7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27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500" autoRev="1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6" dur="500" autoRev="1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7" dur="500" autoRev="1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autoRev="1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7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autoRev="1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1" dur="500" autoRev="1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2" dur="500" autoRev="1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500" autoRev="1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7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500" autoRev="1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6" dur="500" autoRev="1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7" dur="500" autoRev="1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autoRev="1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000"/>
                            </p:stCondLst>
                            <p:childTnLst>
                              <p:par>
                                <p:cTn id="60" presetID="27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500" autoRev="1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2" dur="500" autoRev="1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3" dur="500" autoRev="1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autoRev="1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7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autoRev="1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7" dur="500" autoRev="1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8" dur="500" autoRev="1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500" autoRev="1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7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500" autoRev="1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2" dur="500" autoRev="1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3" dur="500" autoRev="1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500" autoRev="1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27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autoRev="1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1" dur="500" autoRev="1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2" dur="500" autoRev="1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500" autoRev="1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7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5" dur="500" autoRev="1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6" dur="500" autoRev="1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7" dur="500" autoRev="1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autoRev="1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7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500" autoRev="1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1" dur="500" autoRev="1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2" dur="500" autoRev="1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500" autoRev="1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ID="10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7" presetClass="emph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5" dur="500" autoRev="1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6" dur="500" autoRev="1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7" dur="500" autoRev="1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500" autoRev="1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0" presetID="27" presetClass="emph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500" autoRev="1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2" dur="500" autoRev="1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3" dur="500" autoRev="1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500" autoRev="1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6" presetID="27" presetClass="emph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7" dur="500" autoRev="1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8" dur="500" autoRev="1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9" dur="500" autoRev="1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500" autoRev="1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animBg="1"/>
      <p:bldP spid="143" grpId="0" animBg="1"/>
      <p:bldP spid="143" grpId="1" animBg="1"/>
      <p:bldP spid="143" grpId="2" animBg="1"/>
      <p:bldP spid="143" grpId="3" animBg="1"/>
      <p:bldP spid="143" grpId="4" animBg="1"/>
      <p:bldP spid="145" grpId="0" animBg="1"/>
      <p:bldP spid="145" grpId="1" animBg="1"/>
      <p:bldP spid="145" grpId="2" animBg="1"/>
      <p:bldP spid="145" grpId="3" animBg="1"/>
      <p:bldP spid="145" grpId="4" animBg="1"/>
      <p:bldP spid="146" grpId="0" animBg="1"/>
      <p:bldP spid="146" grpId="1" animBg="1"/>
      <p:bldP spid="146" grpId="2" animBg="1"/>
      <p:bldP spid="146" grpId="3" animBg="1"/>
      <p:bldP spid="146" grpId="4" animBg="1"/>
      <p:bldP spid="146" grpId="5" animBg="1"/>
      <p:bldP spid="146" grpId="6" animBg="1"/>
      <p:bldP spid="146" grpId="7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 178"/>
          <p:cNvGrpSpPr/>
          <p:nvPr/>
        </p:nvGrpSpPr>
        <p:grpSpPr>
          <a:xfrm>
            <a:off x="3371850" y="2200275"/>
            <a:ext cx="1127106" cy="2472929"/>
            <a:chOff x="3371850" y="2200275"/>
            <a:chExt cx="1127106" cy="2472929"/>
          </a:xfrm>
        </p:grpSpPr>
        <p:grpSp>
          <p:nvGrpSpPr>
            <p:cNvPr id="178" name="Group 177"/>
            <p:cNvGrpSpPr/>
            <p:nvPr/>
          </p:nvGrpSpPr>
          <p:grpSpPr>
            <a:xfrm>
              <a:off x="3429000" y="2200275"/>
              <a:ext cx="1069956" cy="834629"/>
              <a:chOff x="3429000" y="2200275"/>
              <a:chExt cx="1069956" cy="834629"/>
            </a:xfrm>
          </p:grpSpPr>
          <p:pic>
            <p:nvPicPr>
              <p:cNvPr id="55" name="Picture 88" descr="disk drive"/>
              <p:cNvPicPr>
                <a:picLocks noChangeAspect="1" noChangeArrowheads="1"/>
              </p:cNvPicPr>
              <p:nvPr/>
            </p:nvPicPr>
            <p:blipFill>
              <a:blip r:embed="rId3" cstate="email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571875" y="2349104"/>
                <a:ext cx="757238" cy="685800"/>
              </a:xfrm>
              <a:prstGeom prst="rect">
                <a:avLst/>
              </a:prstGeom>
              <a:noFill/>
            </p:spPr>
          </p:pic>
          <p:sp>
            <p:nvSpPr>
              <p:cNvPr id="96" name="TextBox 95"/>
              <p:cNvSpPr txBox="1"/>
              <p:nvPr/>
            </p:nvSpPr>
            <p:spPr>
              <a:xfrm>
                <a:off x="3429000" y="2200275"/>
                <a:ext cx="106995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900" dirty="0" smtClean="0">
                    <a:solidFill>
                      <a:srgbClr val="333333"/>
                    </a:solidFill>
                    <a:latin typeface="+mn-lt"/>
                    <a:ea typeface="+mn-ea"/>
                  </a:rPr>
                  <a:t>/data1/customers</a:t>
                </a:r>
              </a:p>
            </p:txBody>
          </p:sp>
        </p:grpSp>
        <p:pic>
          <p:nvPicPr>
            <p:cNvPr id="127" name="Picture 88" descr="disk drive"/>
            <p:cNvPicPr>
              <a:picLocks noChangeAspect="1" noChangeArrowheads="1"/>
            </p:cNvPicPr>
            <p:nvPr/>
          </p:nvPicPr>
          <p:blipFill>
            <a:blip r:embed="rId3" cstate="email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552825" y="3177779"/>
              <a:ext cx="757238" cy="685800"/>
            </a:xfrm>
            <a:prstGeom prst="rect">
              <a:avLst/>
            </a:prstGeom>
            <a:noFill/>
          </p:spPr>
        </p:pic>
        <p:sp>
          <p:nvSpPr>
            <p:cNvPr id="130" name="TextBox 129"/>
            <p:cNvSpPr txBox="1"/>
            <p:nvPr/>
          </p:nvSpPr>
          <p:spPr>
            <a:xfrm>
              <a:off x="3409950" y="3028950"/>
              <a:ext cx="106995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dirty="0" smtClean="0">
                  <a:solidFill>
                    <a:srgbClr val="333333"/>
                  </a:solidFill>
                  <a:latin typeface="+mn-lt"/>
                  <a:ea typeface="+mn-ea"/>
                </a:rPr>
                <a:t>/data2/customers</a:t>
              </a:r>
            </a:p>
          </p:txBody>
        </p:sp>
        <p:pic>
          <p:nvPicPr>
            <p:cNvPr id="140" name="Picture 88" descr="disk drive"/>
            <p:cNvPicPr>
              <a:picLocks noChangeAspect="1" noChangeArrowheads="1"/>
            </p:cNvPicPr>
            <p:nvPr/>
          </p:nvPicPr>
          <p:blipFill>
            <a:blip r:embed="rId3" cstate="email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514725" y="3987404"/>
              <a:ext cx="757238" cy="685800"/>
            </a:xfrm>
            <a:prstGeom prst="rect">
              <a:avLst/>
            </a:prstGeom>
            <a:noFill/>
          </p:spPr>
        </p:pic>
        <p:sp>
          <p:nvSpPr>
            <p:cNvPr id="141" name="TextBox 140"/>
            <p:cNvSpPr txBox="1"/>
            <p:nvPr/>
          </p:nvSpPr>
          <p:spPr>
            <a:xfrm>
              <a:off x="3371850" y="3838575"/>
              <a:ext cx="106995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dirty="0" smtClean="0">
                  <a:solidFill>
                    <a:srgbClr val="333333"/>
                  </a:solidFill>
                  <a:latin typeface="+mn-lt"/>
                  <a:ea typeface="+mn-ea"/>
                </a:rPr>
                <a:t>/data3/customers</a:t>
              </a:r>
            </a:p>
          </p:txBody>
        </p:sp>
      </p:grpSp>
      <p:grpSp>
        <p:nvGrpSpPr>
          <p:cNvPr id="2" name="Group 83"/>
          <p:cNvGrpSpPr/>
          <p:nvPr/>
        </p:nvGrpSpPr>
        <p:grpSpPr>
          <a:xfrm>
            <a:off x="1032382" y="1269207"/>
            <a:ext cx="2185988" cy="1246585"/>
            <a:chOff x="1032382" y="1393032"/>
            <a:chExt cx="2185988" cy="1246585"/>
          </a:xfrm>
        </p:grpSpPr>
        <p:grpSp>
          <p:nvGrpSpPr>
            <p:cNvPr id="3" name="Group 67"/>
            <p:cNvGrpSpPr/>
            <p:nvPr/>
          </p:nvGrpSpPr>
          <p:grpSpPr>
            <a:xfrm>
              <a:off x="1032382" y="1393032"/>
              <a:ext cx="2185988" cy="1246585"/>
              <a:chOff x="3467100" y="1393032"/>
              <a:chExt cx="2185988" cy="1246585"/>
            </a:xfrm>
          </p:grpSpPr>
          <p:sp>
            <p:nvSpPr>
              <p:cNvPr id="603140" name="Rectangle 4"/>
              <p:cNvSpPr>
                <a:spLocks noChangeArrowheads="1"/>
              </p:cNvSpPr>
              <p:nvPr/>
            </p:nvSpPr>
            <p:spPr bwMode="auto">
              <a:xfrm>
                <a:off x="3467100" y="1404938"/>
                <a:ext cx="2156236" cy="1234679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3141" name="Text Box 5"/>
              <p:cNvSpPr txBox="1">
                <a:spLocks noChangeArrowheads="1"/>
              </p:cNvSpPr>
              <p:nvPr/>
            </p:nvSpPr>
            <p:spPr bwMode="auto">
              <a:xfrm>
                <a:off x="4851350" y="1393032"/>
                <a:ext cx="801738" cy="23098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marL="171450" indent="-171450" algn="l">
                  <a:tabLst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r>
                  <a:rPr lang="en-US" sz="900" b="1" dirty="0">
                    <a:solidFill>
                      <a:schemeClr val="tx1"/>
                    </a:solidFill>
                  </a:rPr>
                  <a:t>Application</a:t>
                </a:r>
              </a:p>
            </p:txBody>
          </p:sp>
        </p:grpSp>
        <p:pic>
          <p:nvPicPr>
            <p:cNvPr id="83" name="Picture 82" descr="order managment app.jpg"/>
            <p:cNvPicPr>
              <a:picLocks noChangeAspect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>
            <a:xfrm>
              <a:off x="1419225" y="1508455"/>
              <a:ext cx="771525" cy="448932"/>
            </a:xfrm>
            <a:prstGeom prst="rect">
              <a:avLst/>
            </a:prstGeom>
          </p:spPr>
        </p:pic>
      </p:grpSp>
      <p:sp>
        <p:nvSpPr>
          <p:cNvPr id="603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Disk Stores</a:t>
            </a:r>
            <a:endParaRPr lang="en-US" dirty="0"/>
          </a:p>
        </p:txBody>
      </p:sp>
      <p:grpSp>
        <p:nvGrpSpPr>
          <p:cNvPr id="4" name="Group 79"/>
          <p:cNvGrpSpPr/>
          <p:nvPr/>
        </p:nvGrpSpPr>
        <p:grpSpPr>
          <a:xfrm>
            <a:off x="1033459" y="2443163"/>
            <a:ext cx="2160671" cy="1307308"/>
            <a:chOff x="1033459" y="2566988"/>
            <a:chExt cx="2160671" cy="1307308"/>
          </a:xfrm>
        </p:grpSpPr>
        <p:grpSp>
          <p:nvGrpSpPr>
            <p:cNvPr id="5" name="Group 78"/>
            <p:cNvGrpSpPr/>
            <p:nvPr/>
          </p:nvGrpSpPr>
          <p:grpSpPr>
            <a:xfrm>
              <a:off x="1033459" y="2566988"/>
              <a:ext cx="2155159" cy="1307308"/>
              <a:chOff x="1033459" y="2566988"/>
              <a:chExt cx="2155159" cy="1307308"/>
            </a:xfrm>
          </p:grpSpPr>
          <p:sp>
            <p:nvSpPr>
              <p:cNvPr id="54" name="Rectangle 4"/>
              <p:cNvSpPr>
                <a:spLocks noChangeArrowheads="1"/>
              </p:cNvSpPr>
              <p:nvPr/>
            </p:nvSpPr>
            <p:spPr bwMode="auto">
              <a:xfrm>
                <a:off x="1033558" y="2639617"/>
                <a:ext cx="2155060" cy="1234679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3161" name="Rectangle 25"/>
              <p:cNvSpPr>
                <a:spLocks noChangeArrowheads="1"/>
              </p:cNvSpPr>
              <p:nvPr/>
            </p:nvSpPr>
            <p:spPr bwMode="auto">
              <a:xfrm>
                <a:off x="1038320" y="2606283"/>
                <a:ext cx="2144330" cy="110333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77" name="Straight Connector 76"/>
              <p:cNvCxnSpPr/>
              <p:nvPr/>
            </p:nvCxnSpPr>
            <p:spPr bwMode="auto">
              <a:xfrm rot="5400000">
                <a:off x="920350" y="2680097"/>
                <a:ext cx="226218" cy="0"/>
              </a:xfrm>
              <a:prstGeom prst="line">
                <a:avLst/>
              </a:prstGeom>
              <a:solidFill>
                <a:srgbClr val="0095D3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8" name="Straight Connector 77"/>
              <p:cNvCxnSpPr/>
              <p:nvPr/>
            </p:nvCxnSpPr>
            <p:spPr bwMode="auto">
              <a:xfrm rot="5400000">
                <a:off x="3075509" y="2680097"/>
                <a:ext cx="226218" cy="0"/>
              </a:xfrm>
              <a:prstGeom prst="line">
                <a:avLst/>
              </a:prstGeom>
              <a:solidFill>
                <a:srgbClr val="0095D3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603160" name="Text Box 24"/>
            <p:cNvSpPr txBox="1">
              <a:spLocks noChangeArrowheads="1"/>
            </p:cNvSpPr>
            <p:nvPr/>
          </p:nvSpPr>
          <p:spPr bwMode="auto">
            <a:xfrm>
              <a:off x="2669243" y="3643315"/>
              <a:ext cx="524887" cy="23098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171450" indent="-171450" algn="l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900" b="1" dirty="0">
                  <a:solidFill>
                    <a:schemeClr val="tx1"/>
                  </a:solidFill>
                </a:rPr>
                <a:t>Cache</a:t>
              </a:r>
            </a:p>
          </p:txBody>
        </p:sp>
      </p:grpSp>
      <p:sp>
        <p:nvSpPr>
          <p:cNvPr id="603180" name="AutoShape 44"/>
          <p:cNvSpPr>
            <a:spLocks noChangeArrowheads="1"/>
          </p:cNvSpPr>
          <p:nvPr/>
        </p:nvSpPr>
        <p:spPr bwMode="auto">
          <a:xfrm>
            <a:off x="1132394" y="2876550"/>
            <a:ext cx="1958975" cy="330994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200" b="1">
                <a:solidFill>
                  <a:srgbClr val="FFFFFF"/>
                </a:solidFill>
              </a:rPr>
              <a:t>Region</a:t>
            </a:r>
          </a:p>
        </p:txBody>
      </p:sp>
      <p:grpSp>
        <p:nvGrpSpPr>
          <p:cNvPr id="6" name="Group 79"/>
          <p:cNvGrpSpPr/>
          <p:nvPr/>
        </p:nvGrpSpPr>
        <p:grpSpPr>
          <a:xfrm>
            <a:off x="1033459" y="2443163"/>
            <a:ext cx="2160671" cy="1307308"/>
            <a:chOff x="1033459" y="2566988"/>
            <a:chExt cx="2160671" cy="1307308"/>
          </a:xfrm>
        </p:grpSpPr>
        <p:grpSp>
          <p:nvGrpSpPr>
            <p:cNvPr id="7" name="Group 78"/>
            <p:cNvGrpSpPr/>
            <p:nvPr/>
          </p:nvGrpSpPr>
          <p:grpSpPr>
            <a:xfrm>
              <a:off x="1033459" y="2566988"/>
              <a:ext cx="2155159" cy="1307308"/>
              <a:chOff x="1033459" y="2566988"/>
              <a:chExt cx="2155159" cy="1307308"/>
            </a:xfrm>
          </p:grpSpPr>
          <p:sp>
            <p:nvSpPr>
              <p:cNvPr id="69" name="Rectangle 4"/>
              <p:cNvSpPr>
                <a:spLocks noChangeArrowheads="1"/>
              </p:cNvSpPr>
              <p:nvPr/>
            </p:nvSpPr>
            <p:spPr bwMode="auto">
              <a:xfrm>
                <a:off x="1033558" y="2639617"/>
                <a:ext cx="2155060" cy="1234679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25"/>
              <p:cNvSpPr>
                <a:spLocks noChangeArrowheads="1"/>
              </p:cNvSpPr>
              <p:nvPr/>
            </p:nvSpPr>
            <p:spPr bwMode="auto">
              <a:xfrm>
                <a:off x="1038320" y="2606283"/>
                <a:ext cx="2144330" cy="110333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71" name="Straight Connector 70"/>
              <p:cNvCxnSpPr/>
              <p:nvPr/>
            </p:nvCxnSpPr>
            <p:spPr bwMode="auto">
              <a:xfrm rot="5400000">
                <a:off x="920350" y="2680097"/>
                <a:ext cx="226218" cy="0"/>
              </a:xfrm>
              <a:prstGeom prst="line">
                <a:avLst/>
              </a:prstGeom>
              <a:solidFill>
                <a:srgbClr val="0095D3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2" name="Straight Connector 71"/>
              <p:cNvCxnSpPr/>
              <p:nvPr/>
            </p:nvCxnSpPr>
            <p:spPr bwMode="auto">
              <a:xfrm rot="5400000">
                <a:off x="3075509" y="2680097"/>
                <a:ext cx="226218" cy="0"/>
              </a:xfrm>
              <a:prstGeom prst="line">
                <a:avLst/>
              </a:prstGeom>
              <a:solidFill>
                <a:srgbClr val="0095D3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68" name="Text Box 24"/>
            <p:cNvSpPr txBox="1">
              <a:spLocks noChangeArrowheads="1"/>
            </p:cNvSpPr>
            <p:nvPr/>
          </p:nvSpPr>
          <p:spPr bwMode="auto">
            <a:xfrm>
              <a:off x="2669243" y="3643315"/>
              <a:ext cx="524887" cy="23098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171450" indent="-171450" algn="l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900" b="1" dirty="0">
                  <a:solidFill>
                    <a:schemeClr val="tx1"/>
                  </a:solidFill>
                </a:rPr>
                <a:t>Cache</a:t>
              </a:r>
            </a:p>
          </p:txBody>
        </p:sp>
      </p:grpSp>
      <p:sp>
        <p:nvSpPr>
          <p:cNvPr id="73" name="AutoShape 44"/>
          <p:cNvSpPr>
            <a:spLocks noChangeArrowheads="1"/>
          </p:cNvSpPr>
          <p:nvPr/>
        </p:nvSpPr>
        <p:spPr bwMode="auto">
          <a:xfrm>
            <a:off x="1132394" y="2876550"/>
            <a:ext cx="1958975" cy="330994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200" b="1">
                <a:solidFill>
                  <a:srgbClr val="FFFFFF"/>
                </a:solidFill>
              </a:rPr>
              <a:t>Region</a:t>
            </a:r>
          </a:p>
        </p:txBody>
      </p:sp>
      <p:grpSp>
        <p:nvGrpSpPr>
          <p:cNvPr id="8" name="Group 45"/>
          <p:cNvGrpSpPr>
            <a:grpSpLocks/>
          </p:cNvGrpSpPr>
          <p:nvPr/>
        </p:nvGrpSpPr>
        <p:grpSpPr bwMode="auto">
          <a:xfrm>
            <a:off x="1240342" y="2247901"/>
            <a:ext cx="701674" cy="621506"/>
            <a:chOff x="2237" y="2226"/>
            <a:chExt cx="442" cy="522"/>
          </a:xfrm>
        </p:grpSpPr>
        <p:sp>
          <p:nvSpPr>
            <p:cNvPr id="75" name="Line 46"/>
            <p:cNvSpPr>
              <a:spLocks noChangeShapeType="1"/>
            </p:cNvSpPr>
            <p:nvPr/>
          </p:nvSpPr>
          <p:spPr bwMode="auto">
            <a:xfrm>
              <a:off x="2463" y="2226"/>
              <a:ext cx="0" cy="5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Text Box 47"/>
            <p:cNvSpPr txBox="1">
              <a:spLocks noChangeArrowheads="1"/>
            </p:cNvSpPr>
            <p:nvPr/>
          </p:nvSpPr>
          <p:spPr bwMode="auto">
            <a:xfrm>
              <a:off x="2237" y="2398"/>
              <a:ext cx="442" cy="155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171450" indent="-171450" algn="l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600" b="1" dirty="0">
                  <a:solidFill>
                    <a:schemeClr val="tx1"/>
                  </a:solidFill>
                </a:rPr>
                <a:t>put(</a:t>
              </a:r>
              <a:r>
                <a:rPr lang="en-US" sz="600" b="1" dirty="0" err="1">
                  <a:solidFill>
                    <a:schemeClr val="tx1"/>
                  </a:solidFill>
                </a:rPr>
                <a:t>key,value</a:t>
              </a:r>
              <a:r>
                <a:rPr lang="en-US" sz="600" b="1" dirty="0">
                  <a:solidFill>
                    <a:schemeClr val="tx1"/>
                  </a:solidFill>
                </a:rPr>
                <a:t>)</a:t>
              </a:r>
            </a:p>
          </p:txBody>
        </p:sp>
      </p:grpSp>
      <p:grpSp>
        <p:nvGrpSpPr>
          <p:cNvPr id="198" name="Group 114" descr="Down:  Group 114"/>
          <p:cNvGrpSpPr/>
          <p:nvPr/>
        </p:nvGrpSpPr>
        <p:grpSpPr>
          <a:xfrm>
            <a:off x="1183561" y="2770171"/>
            <a:ext cx="614451" cy="494653"/>
            <a:chOff x="3533069" y="1887533"/>
            <a:chExt cx="614451" cy="494653"/>
          </a:xfrm>
        </p:grpSpPr>
        <p:sp>
          <p:nvSpPr>
            <p:cNvPr id="199" name="Line 10"/>
            <p:cNvSpPr>
              <a:spLocks noChangeShapeType="1"/>
            </p:cNvSpPr>
            <p:nvPr/>
          </p:nvSpPr>
          <p:spPr bwMode="auto">
            <a:xfrm>
              <a:off x="3668449" y="1972147"/>
              <a:ext cx="911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200" name="Picture 20" descr="MCDD01775_0000[1]"/>
            <p:cNvPicPr>
              <a:picLocks noChangeAspect="1" noChangeArrowheads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 bwMode="auto">
            <a:xfrm>
              <a:off x="3533069" y="1902548"/>
              <a:ext cx="150423" cy="139196"/>
            </a:xfrm>
            <a:prstGeom prst="rect">
              <a:avLst/>
            </a:prstGeom>
            <a:noFill/>
          </p:spPr>
        </p:pic>
        <p:sp>
          <p:nvSpPr>
            <p:cNvPr id="201" name="Oval 200"/>
            <p:cNvSpPr/>
            <p:nvPr/>
          </p:nvSpPr>
          <p:spPr bwMode="auto">
            <a:xfrm>
              <a:off x="3808442" y="1963733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202" name="Oval 201"/>
            <p:cNvSpPr/>
            <p:nvPr/>
          </p:nvSpPr>
          <p:spPr bwMode="auto">
            <a:xfrm>
              <a:off x="3925917" y="1966908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203" name="Oval 202"/>
            <p:cNvSpPr/>
            <p:nvPr/>
          </p:nvSpPr>
          <p:spPr bwMode="auto">
            <a:xfrm>
              <a:off x="4005292" y="1887533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204" name="Oval 203"/>
            <p:cNvSpPr/>
            <p:nvPr/>
          </p:nvSpPr>
          <p:spPr bwMode="auto">
            <a:xfrm>
              <a:off x="4008467" y="1973258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205" name="Oval 204"/>
            <p:cNvSpPr/>
            <p:nvPr/>
          </p:nvSpPr>
          <p:spPr bwMode="auto">
            <a:xfrm>
              <a:off x="4005292" y="2052633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206" name="Oval 205"/>
            <p:cNvSpPr/>
            <p:nvPr/>
          </p:nvSpPr>
          <p:spPr bwMode="auto">
            <a:xfrm>
              <a:off x="3808442" y="2087558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207" name="Oval 206"/>
            <p:cNvSpPr/>
            <p:nvPr/>
          </p:nvSpPr>
          <p:spPr bwMode="auto">
            <a:xfrm>
              <a:off x="3887817" y="2163758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208" name="Oval 207"/>
            <p:cNvSpPr/>
            <p:nvPr/>
          </p:nvSpPr>
          <p:spPr bwMode="auto">
            <a:xfrm>
              <a:off x="3967192" y="2243133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209" name="Oval 208"/>
            <p:cNvSpPr/>
            <p:nvPr/>
          </p:nvSpPr>
          <p:spPr bwMode="auto">
            <a:xfrm>
              <a:off x="3732242" y="1903408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18" name="Group 114"/>
          <p:cNvGrpSpPr/>
          <p:nvPr/>
        </p:nvGrpSpPr>
        <p:grpSpPr>
          <a:xfrm>
            <a:off x="1183569" y="1884358"/>
            <a:ext cx="614451" cy="494653"/>
            <a:chOff x="3533069" y="1887533"/>
            <a:chExt cx="614451" cy="494653"/>
          </a:xfrm>
        </p:grpSpPr>
        <p:sp>
          <p:nvSpPr>
            <p:cNvPr id="116" name="Line 10"/>
            <p:cNvSpPr>
              <a:spLocks noChangeShapeType="1"/>
            </p:cNvSpPr>
            <p:nvPr/>
          </p:nvSpPr>
          <p:spPr bwMode="auto">
            <a:xfrm>
              <a:off x="3668449" y="1972147"/>
              <a:ext cx="911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117" name="Picture 20" descr="MCDD01775_0000[1]"/>
            <p:cNvPicPr>
              <a:picLocks noChangeAspect="1" noChangeArrowheads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 bwMode="auto">
            <a:xfrm>
              <a:off x="3533069" y="1902548"/>
              <a:ext cx="150423" cy="139196"/>
            </a:xfrm>
            <a:prstGeom prst="rect">
              <a:avLst/>
            </a:prstGeom>
            <a:noFill/>
          </p:spPr>
        </p:pic>
        <p:sp>
          <p:nvSpPr>
            <p:cNvPr id="118" name="Oval 117"/>
            <p:cNvSpPr/>
            <p:nvPr/>
          </p:nvSpPr>
          <p:spPr bwMode="auto">
            <a:xfrm>
              <a:off x="3808442" y="1963733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19" name="Oval 118"/>
            <p:cNvSpPr/>
            <p:nvPr/>
          </p:nvSpPr>
          <p:spPr bwMode="auto">
            <a:xfrm>
              <a:off x="3925917" y="1966908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20" name="Oval 119"/>
            <p:cNvSpPr/>
            <p:nvPr/>
          </p:nvSpPr>
          <p:spPr bwMode="auto">
            <a:xfrm>
              <a:off x="4005292" y="1887533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21" name="Oval 120"/>
            <p:cNvSpPr/>
            <p:nvPr/>
          </p:nvSpPr>
          <p:spPr bwMode="auto">
            <a:xfrm>
              <a:off x="4008467" y="1973258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22" name="Oval 121"/>
            <p:cNvSpPr/>
            <p:nvPr/>
          </p:nvSpPr>
          <p:spPr bwMode="auto">
            <a:xfrm>
              <a:off x="4005292" y="2052633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23" name="Oval 122"/>
            <p:cNvSpPr/>
            <p:nvPr/>
          </p:nvSpPr>
          <p:spPr bwMode="auto">
            <a:xfrm>
              <a:off x="3808442" y="2087558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24" name="Oval 123"/>
            <p:cNvSpPr/>
            <p:nvPr/>
          </p:nvSpPr>
          <p:spPr bwMode="auto">
            <a:xfrm>
              <a:off x="3887817" y="2163758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25" name="Oval 124"/>
            <p:cNvSpPr/>
            <p:nvPr/>
          </p:nvSpPr>
          <p:spPr bwMode="auto">
            <a:xfrm>
              <a:off x="3967192" y="2243133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26" name="Oval 125"/>
            <p:cNvSpPr/>
            <p:nvPr/>
          </p:nvSpPr>
          <p:spPr bwMode="auto">
            <a:xfrm>
              <a:off x="3732242" y="1903408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142" name="TextBox 141"/>
          <p:cNvSpPr txBox="1"/>
          <p:nvPr/>
        </p:nvSpPr>
        <p:spPr>
          <a:xfrm>
            <a:off x="4657725" y="2381250"/>
            <a:ext cx="40831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-</a:t>
            </a:r>
            <a:r>
              <a:rPr lang="en-US" sz="900" dirty="0" err="1" smtClean="0"/>
              <a:t>rw</a:t>
            </a:r>
            <a:r>
              <a:rPr lang="en-US" sz="900" dirty="0" smtClean="0"/>
              <a:t>-</a:t>
            </a:r>
            <a:r>
              <a:rPr lang="en-US" sz="900" dirty="0" err="1" smtClean="0"/>
              <a:t>rw</a:t>
            </a:r>
            <a:r>
              <a:rPr lang="en-US" sz="900" dirty="0" smtClean="0"/>
              <a:t>-r-- 1 </a:t>
            </a:r>
            <a:r>
              <a:rPr lang="en-US" sz="900" dirty="0" err="1" smtClean="0"/>
              <a:t>gemfire</a:t>
            </a:r>
            <a:r>
              <a:rPr lang="en-US" sz="900" dirty="0" smtClean="0"/>
              <a:t> users       1924  Mar 22 13:57 </a:t>
            </a:r>
            <a:r>
              <a:rPr lang="en-US" sz="900" dirty="0" err="1" smtClean="0"/>
              <a:t>BACKUPpersistentStore.if</a:t>
            </a:r>
            <a:endParaRPr lang="en-US" sz="900" dirty="0" smtClean="0">
              <a:solidFill>
                <a:srgbClr val="333333"/>
              </a:solidFill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657725" y="2541588"/>
            <a:ext cx="410881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-</a:t>
            </a:r>
            <a:r>
              <a:rPr lang="en-US" sz="900" dirty="0" err="1" smtClean="0"/>
              <a:t>rw</a:t>
            </a:r>
            <a:r>
              <a:rPr lang="en-US" sz="900" dirty="0" smtClean="0"/>
              <a:t>-</a:t>
            </a:r>
            <a:r>
              <a:rPr lang="en-US" sz="900" dirty="0" err="1" smtClean="0"/>
              <a:t>rw</a:t>
            </a:r>
            <a:r>
              <a:rPr lang="en-US" sz="900" dirty="0" smtClean="0"/>
              <a:t>-r-- 1 </a:t>
            </a:r>
            <a:r>
              <a:rPr lang="en-US" sz="900" dirty="0" err="1" smtClean="0"/>
              <a:t>gemfire</a:t>
            </a:r>
            <a:r>
              <a:rPr lang="en-US" sz="900" dirty="0" smtClean="0"/>
              <a:t> users             0  Mar 22 13:56 DRLK_IFpersistentStore.lk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57725" y="2701926"/>
            <a:ext cx="428194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-</a:t>
            </a:r>
            <a:r>
              <a:rPr lang="en-US" sz="900" dirty="0" err="1" smtClean="0"/>
              <a:t>rw</a:t>
            </a:r>
            <a:r>
              <a:rPr lang="en-US" sz="900" dirty="0" smtClean="0"/>
              <a:t>-</a:t>
            </a:r>
            <a:r>
              <a:rPr lang="en-US" sz="900" dirty="0" err="1" smtClean="0"/>
              <a:t>rw</a:t>
            </a:r>
            <a:r>
              <a:rPr lang="en-US" sz="900" dirty="0" smtClean="0"/>
              <a:t>-r-- 1 </a:t>
            </a:r>
            <a:r>
              <a:rPr lang="en-US" sz="900" dirty="0" err="1" smtClean="0"/>
              <a:t>gemfire</a:t>
            </a:r>
            <a:r>
              <a:rPr lang="en-US" sz="900" dirty="0" smtClean="0"/>
              <a:t> users   943718  Mar 22 13:57 BACKUPpersistentStore_1.crf</a:t>
            </a:r>
            <a:endParaRPr lang="en-US" sz="900" dirty="0" smtClean="0">
              <a:solidFill>
                <a:srgbClr val="33333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4657725" y="2862263"/>
            <a:ext cx="432041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-</a:t>
            </a:r>
            <a:r>
              <a:rPr lang="en-US" sz="900" dirty="0" err="1" smtClean="0"/>
              <a:t>rw</a:t>
            </a:r>
            <a:r>
              <a:rPr lang="en-US" sz="900" dirty="0" smtClean="0"/>
              <a:t>-</a:t>
            </a:r>
            <a:r>
              <a:rPr lang="en-US" sz="900" dirty="0" err="1" smtClean="0"/>
              <a:t>rw</a:t>
            </a:r>
            <a:r>
              <a:rPr lang="en-US" sz="900" dirty="0" smtClean="0"/>
              <a:t>-r-- 1 </a:t>
            </a:r>
            <a:r>
              <a:rPr lang="en-US" sz="900" dirty="0" err="1" smtClean="0"/>
              <a:t>gemfire</a:t>
            </a:r>
            <a:r>
              <a:rPr lang="en-US" sz="900" dirty="0" smtClean="0"/>
              <a:t> users   104857  Mar 22 13:57 BACKUPpersistentStore_1.drf</a:t>
            </a:r>
          </a:p>
        </p:txBody>
      </p:sp>
      <p:grpSp>
        <p:nvGrpSpPr>
          <p:cNvPr id="159" name="Group 158"/>
          <p:cNvGrpSpPr/>
          <p:nvPr/>
        </p:nvGrpSpPr>
        <p:grpSpPr>
          <a:xfrm>
            <a:off x="5534025" y="2362200"/>
            <a:ext cx="3200400" cy="592782"/>
            <a:chOff x="5534025" y="2362200"/>
            <a:chExt cx="3200400" cy="592782"/>
          </a:xfrm>
        </p:grpSpPr>
        <p:sp>
          <p:nvSpPr>
            <p:cNvPr id="146" name="TextBox 145"/>
            <p:cNvSpPr txBox="1"/>
            <p:nvPr/>
          </p:nvSpPr>
          <p:spPr>
            <a:xfrm>
              <a:off x="5534025" y="2724150"/>
              <a:ext cx="201850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 smtClean="0">
                  <a:solidFill>
                    <a:srgbClr val="333333"/>
                  </a:solidFill>
                  <a:latin typeface="+mn-lt"/>
                  <a:ea typeface="+mn-ea"/>
                </a:rPr>
                <a:t>Disk Store and  Region(s) Metadata</a:t>
              </a:r>
            </a:p>
          </p:txBody>
        </p:sp>
        <p:sp>
          <p:nvSpPr>
            <p:cNvPr id="147" name="Oval 146"/>
            <p:cNvSpPr/>
            <p:nvPr/>
          </p:nvSpPr>
          <p:spPr bwMode="auto">
            <a:xfrm>
              <a:off x="8467726" y="2362200"/>
              <a:ext cx="266699" cy="266700"/>
            </a:xfrm>
            <a:prstGeom prst="ellipse">
              <a:avLst/>
            </a:prstGeom>
            <a:noFill/>
            <a:ln w="19050">
              <a:solidFill>
                <a:schemeClr val="accent3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cxnSp>
          <p:nvCxnSpPr>
            <p:cNvPr id="157" name="Straight Arrow Connector 156"/>
            <p:cNvCxnSpPr>
              <a:stCxn id="146" idx="3"/>
            </p:cNvCxnSpPr>
            <p:nvPr/>
          </p:nvCxnSpPr>
          <p:spPr bwMode="auto">
            <a:xfrm flipV="1">
              <a:off x="7552526" y="2600325"/>
              <a:ext cx="896149" cy="239241"/>
            </a:xfrm>
            <a:prstGeom prst="straightConnector1">
              <a:avLst/>
            </a:prstGeom>
            <a:solidFill>
              <a:srgbClr val="0095D3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75" name="Group 174"/>
          <p:cNvGrpSpPr/>
          <p:nvPr/>
        </p:nvGrpSpPr>
        <p:grpSpPr>
          <a:xfrm>
            <a:off x="6473105" y="2533650"/>
            <a:ext cx="2270845" cy="602307"/>
            <a:chOff x="6473105" y="2533650"/>
            <a:chExt cx="2270845" cy="602307"/>
          </a:xfrm>
        </p:grpSpPr>
        <p:sp>
          <p:nvSpPr>
            <p:cNvPr id="148" name="TextBox 147"/>
            <p:cNvSpPr txBox="1"/>
            <p:nvPr/>
          </p:nvSpPr>
          <p:spPr>
            <a:xfrm>
              <a:off x="6473105" y="2905125"/>
              <a:ext cx="110799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 smtClean="0">
                  <a:solidFill>
                    <a:srgbClr val="333333"/>
                  </a:solidFill>
                  <a:latin typeface="+mn-lt"/>
                  <a:ea typeface="+mn-ea"/>
                </a:rPr>
                <a:t>Runtime Lock File</a:t>
              </a:r>
            </a:p>
          </p:txBody>
        </p:sp>
        <p:cxnSp>
          <p:nvCxnSpPr>
            <p:cNvPr id="161" name="Straight Arrow Connector 160"/>
            <p:cNvCxnSpPr/>
            <p:nvPr/>
          </p:nvCxnSpPr>
          <p:spPr bwMode="auto">
            <a:xfrm flipV="1">
              <a:off x="7553325" y="2743201"/>
              <a:ext cx="962025" cy="257174"/>
            </a:xfrm>
            <a:prstGeom prst="straightConnector1">
              <a:avLst/>
            </a:prstGeom>
            <a:solidFill>
              <a:srgbClr val="0095D3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65" name="Oval 164"/>
            <p:cNvSpPr/>
            <p:nvPr/>
          </p:nvSpPr>
          <p:spPr bwMode="auto">
            <a:xfrm>
              <a:off x="8477250" y="2533650"/>
              <a:ext cx="266700" cy="266700"/>
            </a:xfrm>
            <a:prstGeom prst="ellipse">
              <a:avLst/>
            </a:prstGeom>
            <a:noFill/>
            <a:ln w="19050">
              <a:solidFill>
                <a:schemeClr val="accent3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6336308" y="2676525"/>
            <a:ext cx="2540992" cy="630882"/>
            <a:chOff x="6336308" y="2676525"/>
            <a:chExt cx="2540992" cy="630882"/>
          </a:xfrm>
        </p:grpSpPr>
        <p:sp>
          <p:nvSpPr>
            <p:cNvPr id="149" name="TextBox 148"/>
            <p:cNvSpPr txBox="1"/>
            <p:nvPr/>
          </p:nvSpPr>
          <p:spPr>
            <a:xfrm>
              <a:off x="6336308" y="3076575"/>
              <a:ext cx="212109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 smtClean="0">
                  <a:solidFill>
                    <a:srgbClr val="333333"/>
                  </a:solidFill>
                  <a:latin typeface="+mn-lt"/>
                  <a:ea typeface="+mn-ea"/>
                </a:rPr>
                <a:t>Create, Update, Invalidate Operations</a:t>
              </a:r>
            </a:p>
          </p:txBody>
        </p:sp>
        <p:sp>
          <p:nvSpPr>
            <p:cNvPr id="163" name="Oval 162"/>
            <p:cNvSpPr/>
            <p:nvPr/>
          </p:nvSpPr>
          <p:spPr bwMode="auto">
            <a:xfrm>
              <a:off x="8610600" y="2676525"/>
              <a:ext cx="266700" cy="266700"/>
            </a:xfrm>
            <a:prstGeom prst="ellipse">
              <a:avLst/>
            </a:prstGeom>
            <a:noFill/>
            <a:ln w="19050">
              <a:solidFill>
                <a:schemeClr val="accent3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cxnSp>
          <p:nvCxnSpPr>
            <p:cNvPr id="168" name="Straight Arrow Connector 167"/>
            <p:cNvCxnSpPr>
              <a:endCxn id="166" idx="1"/>
            </p:cNvCxnSpPr>
            <p:nvPr/>
          </p:nvCxnSpPr>
          <p:spPr bwMode="auto">
            <a:xfrm flipV="1">
              <a:off x="8267700" y="2906082"/>
              <a:ext cx="381957" cy="208593"/>
            </a:xfrm>
            <a:prstGeom prst="straightConnector1">
              <a:avLst/>
            </a:prstGeom>
            <a:solidFill>
              <a:srgbClr val="0095D3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77" name="Group 176"/>
          <p:cNvGrpSpPr/>
          <p:nvPr/>
        </p:nvGrpSpPr>
        <p:grpSpPr>
          <a:xfrm>
            <a:off x="7657318" y="2867025"/>
            <a:ext cx="1219982" cy="668982"/>
            <a:chOff x="7657318" y="2867025"/>
            <a:chExt cx="1219982" cy="668982"/>
          </a:xfrm>
        </p:grpSpPr>
        <p:sp>
          <p:nvSpPr>
            <p:cNvPr id="150" name="TextBox 149"/>
            <p:cNvSpPr txBox="1"/>
            <p:nvPr/>
          </p:nvSpPr>
          <p:spPr>
            <a:xfrm>
              <a:off x="7657318" y="3305175"/>
              <a:ext cx="111440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 smtClean="0">
                  <a:solidFill>
                    <a:srgbClr val="333333"/>
                  </a:solidFill>
                  <a:latin typeface="+mn-lt"/>
                  <a:ea typeface="+mn-ea"/>
                </a:rPr>
                <a:t>Delete Operations</a:t>
              </a:r>
            </a:p>
          </p:txBody>
        </p:sp>
        <p:sp>
          <p:nvSpPr>
            <p:cNvPr id="166" name="Oval 165"/>
            <p:cNvSpPr/>
            <p:nvPr/>
          </p:nvSpPr>
          <p:spPr bwMode="auto">
            <a:xfrm>
              <a:off x="8610600" y="2867025"/>
              <a:ext cx="266700" cy="266700"/>
            </a:xfrm>
            <a:prstGeom prst="ellipse">
              <a:avLst/>
            </a:prstGeom>
            <a:noFill/>
            <a:ln w="19050">
              <a:solidFill>
                <a:schemeClr val="accent3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cxnSp>
          <p:nvCxnSpPr>
            <p:cNvPr id="170" name="Straight Arrow Connector 169"/>
            <p:cNvCxnSpPr>
              <a:endCxn id="166" idx="3"/>
            </p:cNvCxnSpPr>
            <p:nvPr/>
          </p:nvCxnSpPr>
          <p:spPr bwMode="auto">
            <a:xfrm rot="5400000" flipH="1" flipV="1">
              <a:off x="8434388" y="3147056"/>
              <a:ext cx="267657" cy="162882"/>
            </a:xfrm>
            <a:prstGeom prst="straightConnector1">
              <a:avLst/>
            </a:prstGeom>
            <a:solidFill>
              <a:srgbClr val="0095D3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96" name="Group 195"/>
          <p:cNvGrpSpPr/>
          <p:nvPr/>
        </p:nvGrpSpPr>
        <p:grpSpPr>
          <a:xfrm>
            <a:off x="5267325" y="2847976"/>
            <a:ext cx="1659429" cy="846295"/>
            <a:chOff x="5267325" y="2847976"/>
            <a:chExt cx="1659429" cy="846295"/>
          </a:xfrm>
        </p:grpSpPr>
        <p:sp>
          <p:nvSpPr>
            <p:cNvPr id="186" name="TextBox 185"/>
            <p:cNvSpPr txBox="1"/>
            <p:nvPr/>
          </p:nvSpPr>
          <p:spPr>
            <a:xfrm>
              <a:off x="5543550" y="3448050"/>
              <a:ext cx="105189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dirty="0" smtClean="0">
                  <a:solidFill>
                    <a:srgbClr val="333333"/>
                  </a:solidFill>
                  <a:latin typeface="+mn-lt"/>
                  <a:ea typeface="+mn-ea"/>
                </a:rPr>
                <a:t>max-</a:t>
              </a:r>
              <a:r>
                <a:rPr lang="en-US" sz="1000" dirty="0" err="1" smtClean="0">
                  <a:solidFill>
                    <a:srgbClr val="333333"/>
                  </a:solidFill>
                  <a:latin typeface="+mn-lt"/>
                  <a:ea typeface="+mn-ea"/>
                </a:rPr>
                <a:t>oplog</a:t>
              </a:r>
              <a:r>
                <a:rPr lang="en-US" sz="1000" dirty="0" smtClean="0">
                  <a:solidFill>
                    <a:srgbClr val="333333"/>
                  </a:solidFill>
                  <a:latin typeface="+mn-lt"/>
                  <a:ea typeface="+mn-ea"/>
                </a:rPr>
                <a:t>-size</a:t>
              </a: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5267325" y="3305175"/>
              <a:ext cx="165942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dirty="0" smtClean="0">
                  <a:solidFill>
                    <a:srgbClr val="333333"/>
                  </a:solidFill>
                  <a:latin typeface="+mn-lt"/>
                  <a:ea typeface="+mn-ea"/>
                </a:rPr>
                <a:t>90% - pre-allocated - 10%</a:t>
              </a:r>
            </a:p>
          </p:txBody>
        </p:sp>
        <p:cxnSp>
          <p:nvCxnSpPr>
            <p:cNvPr id="189" name="Straight Arrow Connector 188"/>
            <p:cNvCxnSpPr/>
            <p:nvPr/>
          </p:nvCxnSpPr>
          <p:spPr bwMode="auto">
            <a:xfrm flipV="1">
              <a:off x="5543550" y="2847976"/>
              <a:ext cx="581026" cy="504824"/>
            </a:xfrm>
            <a:prstGeom prst="straightConnector1">
              <a:avLst/>
            </a:prstGeom>
            <a:solidFill>
              <a:srgbClr val="0095D3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90" name="Straight Arrow Connector 189"/>
            <p:cNvCxnSpPr/>
            <p:nvPr/>
          </p:nvCxnSpPr>
          <p:spPr bwMode="auto">
            <a:xfrm rot="16200000" flipV="1">
              <a:off x="6396038" y="3081337"/>
              <a:ext cx="276226" cy="247651"/>
            </a:xfrm>
            <a:prstGeom prst="straightConnector1">
              <a:avLst/>
            </a:prstGeom>
            <a:solidFill>
              <a:srgbClr val="0095D3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85" name="TextBox 84"/>
          <p:cNvSpPr txBox="1"/>
          <p:nvPr/>
        </p:nvSpPr>
        <p:spPr>
          <a:xfrm>
            <a:off x="3707669" y="583408"/>
            <a:ext cx="5271231" cy="586982"/>
          </a:xfrm>
          <a:prstGeom prst="rect">
            <a:avLst/>
          </a:prstGeom>
          <a:noFill/>
          <a:ln>
            <a:solidFill>
              <a:srgbClr val="002060"/>
            </a:solidFill>
          </a:ln>
          <a:effectLst/>
        </p:spPr>
        <p:txBody>
          <a:bodyPr wrap="none" rtlCol="0">
            <a:noAutofit/>
          </a:bodyPr>
          <a:lstStyle/>
          <a:p>
            <a:pPr fontAlgn="t"/>
            <a:endParaRPr lang="en-US" sz="800" dirty="0">
              <a:solidFill>
                <a:srgbClr val="5F5F5F"/>
              </a:solidFill>
            </a:endParaRPr>
          </a:p>
          <a:p>
            <a:pPr fontAlgn="t"/>
            <a:r>
              <a:rPr lang="en-US" sz="800" dirty="0" smtClean="0">
                <a:solidFill>
                  <a:srgbClr val="5F5F5F"/>
                </a:solidFill>
              </a:rPr>
              <a:t>//</a:t>
            </a:r>
            <a:r>
              <a:rPr lang="en-US" sz="800" dirty="0" err="1" smtClean="0">
                <a:solidFill>
                  <a:srgbClr val="5F5F5F"/>
                </a:solidFill>
              </a:rPr>
              <a:t>gfsh</a:t>
            </a:r>
            <a:r>
              <a:rPr lang="en-US" sz="800" dirty="0">
                <a:solidFill>
                  <a:srgbClr val="5F5F5F"/>
                </a:solidFill>
              </a:rPr>
              <a:t> </a:t>
            </a:r>
            <a:endParaRPr lang="en-US" sz="800" dirty="0" smtClean="0">
              <a:solidFill>
                <a:srgbClr val="5F5F5F"/>
              </a:solidFill>
            </a:endParaRPr>
          </a:p>
          <a:p>
            <a:pPr fontAlgn="t"/>
            <a:r>
              <a:rPr lang="en-US" sz="800" dirty="0" smtClean="0">
                <a:solidFill>
                  <a:srgbClr val="5F5F5F"/>
                </a:solidFill>
              </a:rPr>
              <a:t>create disk-store --name=</a:t>
            </a:r>
            <a:r>
              <a:rPr lang="en-US" sz="800" dirty="0" err="1" smtClean="0">
                <a:solidFill>
                  <a:srgbClr val="5F5F5F"/>
                </a:solidFill>
              </a:rPr>
              <a:t>persistentStore</a:t>
            </a:r>
            <a:r>
              <a:rPr lang="en-US" sz="800" dirty="0" smtClean="0">
                <a:solidFill>
                  <a:srgbClr val="5F5F5F"/>
                </a:solidFill>
              </a:rPr>
              <a:t> --</a:t>
            </a:r>
            <a:r>
              <a:rPr lang="en-US" sz="800" dirty="0" err="1" smtClean="0">
                <a:solidFill>
                  <a:srgbClr val="5F5F5F"/>
                </a:solidFill>
              </a:rPr>
              <a:t>dir</a:t>
            </a:r>
            <a:r>
              <a:rPr lang="en-US" sz="800" dirty="0" smtClean="0">
                <a:solidFill>
                  <a:srgbClr val="5F5F5F"/>
                </a:solidFill>
              </a:rPr>
              <a:t>=/data1/customers#1000 --</a:t>
            </a:r>
            <a:r>
              <a:rPr lang="en-US" sz="800" dirty="0" err="1" smtClean="0">
                <a:solidFill>
                  <a:srgbClr val="5F5F5F"/>
                </a:solidFill>
              </a:rPr>
              <a:t>dir</a:t>
            </a:r>
            <a:r>
              <a:rPr lang="en-US" sz="800" dirty="0" smtClean="0">
                <a:solidFill>
                  <a:srgbClr val="5F5F5F"/>
                </a:solidFill>
              </a:rPr>
              <a:t>=/data2/customers  </a:t>
            </a:r>
          </a:p>
          <a:p>
            <a:pPr fontAlgn="t"/>
            <a:r>
              <a:rPr lang="en-US" sz="800" dirty="0" smtClean="0">
                <a:solidFill>
                  <a:srgbClr val="5F5F5F"/>
                </a:solidFill>
              </a:rPr>
              <a:t>  --</a:t>
            </a:r>
            <a:r>
              <a:rPr lang="en-US" sz="800" dirty="0" err="1" smtClean="0">
                <a:solidFill>
                  <a:srgbClr val="5F5F5F"/>
                </a:solidFill>
              </a:rPr>
              <a:t>dir</a:t>
            </a:r>
            <a:r>
              <a:rPr lang="en-US" sz="800" dirty="0" smtClean="0">
                <a:solidFill>
                  <a:srgbClr val="5F5F5F"/>
                </a:solidFill>
              </a:rPr>
              <a:t>=/data3/customers  --auto-compact=true  --allow-force-</a:t>
            </a:r>
            <a:r>
              <a:rPr lang="en-US" sz="800" dirty="0" err="1" smtClean="0">
                <a:solidFill>
                  <a:srgbClr val="5F5F5F"/>
                </a:solidFill>
              </a:rPr>
              <a:t>compactin</a:t>
            </a:r>
            <a:r>
              <a:rPr lang="en-US" sz="800" dirty="0" smtClean="0">
                <a:solidFill>
                  <a:srgbClr val="5F5F5F"/>
                </a:solidFill>
              </a:rPr>
              <a:t>=true   --max-</a:t>
            </a:r>
            <a:r>
              <a:rPr lang="en-US" sz="800" dirty="0" err="1" smtClean="0">
                <a:solidFill>
                  <a:srgbClr val="5F5F5F"/>
                </a:solidFill>
              </a:rPr>
              <a:t>oplog</a:t>
            </a:r>
            <a:r>
              <a:rPr lang="en-US" sz="800" dirty="0" smtClean="0">
                <a:solidFill>
                  <a:srgbClr val="5F5F5F"/>
                </a:solidFill>
              </a:rPr>
              <a:t>-size=100</a:t>
            </a:r>
          </a:p>
        </p:txBody>
      </p:sp>
    </p:spTree>
    <p:extLst>
      <p:ext uri="{BB962C8B-B14F-4D97-AF65-F5344CB8AC3E}">
        <p14:creationId xmlns:p14="http://schemas.microsoft.com/office/powerpoint/2010/main" val="68741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82716E-6 L -8.33333E-7 0.17222 " pathEditMode="relative" rAng="0" ptsTypes="AA">
                                      <p:cBhvr>
                                        <p:cTn id="8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0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500"/>
                            </p:stCondLst>
                            <p:childTnLst>
                              <p:par>
                                <p:cTn id="86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60494E-6 L 0.27604 -0.08519 " pathEditMode="relative" rAng="0" ptsTypes="AA">
                                      <p:cBhvr>
                                        <p:cTn id="87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" y="-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500"/>
                            </p:stCondLst>
                            <p:childTnLst>
                              <p:par>
                                <p:cTn id="89" presetID="55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2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143" grpId="0"/>
      <p:bldP spid="144" grpId="0"/>
      <p:bldP spid="14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88" descr="disk drive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52825" y="3177779"/>
            <a:ext cx="757238" cy="685800"/>
          </a:xfrm>
          <a:prstGeom prst="rect">
            <a:avLst/>
          </a:prstGeom>
          <a:noFill/>
        </p:spPr>
      </p:pic>
      <p:grpSp>
        <p:nvGrpSpPr>
          <p:cNvPr id="4" name="Group 83"/>
          <p:cNvGrpSpPr/>
          <p:nvPr/>
        </p:nvGrpSpPr>
        <p:grpSpPr>
          <a:xfrm>
            <a:off x="1032382" y="1269207"/>
            <a:ext cx="2185988" cy="1246585"/>
            <a:chOff x="1032382" y="1393032"/>
            <a:chExt cx="2185988" cy="1246585"/>
          </a:xfrm>
        </p:grpSpPr>
        <p:grpSp>
          <p:nvGrpSpPr>
            <p:cNvPr id="5" name="Group 67"/>
            <p:cNvGrpSpPr/>
            <p:nvPr/>
          </p:nvGrpSpPr>
          <p:grpSpPr>
            <a:xfrm>
              <a:off x="1032382" y="1393032"/>
              <a:ext cx="2185988" cy="1246585"/>
              <a:chOff x="3467100" y="1393032"/>
              <a:chExt cx="2185988" cy="1246585"/>
            </a:xfrm>
          </p:grpSpPr>
          <p:sp>
            <p:nvSpPr>
              <p:cNvPr id="603140" name="Rectangle 4"/>
              <p:cNvSpPr>
                <a:spLocks noChangeArrowheads="1"/>
              </p:cNvSpPr>
              <p:nvPr/>
            </p:nvSpPr>
            <p:spPr bwMode="auto">
              <a:xfrm>
                <a:off x="3467100" y="1404938"/>
                <a:ext cx="2156236" cy="1234679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3141" name="Text Box 5"/>
              <p:cNvSpPr txBox="1">
                <a:spLocks noChangeArrowheads="1"/>
              </p:cNvSpPr>
              <p:nvPr/>
            </p:nvSpPr>
            <p:spPr bwMode="auto">
              <a:xfrm>
                <a:off x="4851350" y="1393032"/>
                <a:ext cx="801738" cy="23098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marL="171450" indent="-171450" algn="l">
                  <a:tabLst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r>
                  <a:rPr lang="en-US" sz="900" b="1" dirty="0">
                    <a:solidFill>
                      <a:schemeClr val="tx1"/>
                    </a:solidFill>
                  </a:rPr>
                  <a:t>Application</a:t>
                </a:r>
              </a:p>
            </p:txBody>
          </p:sp>
        </p:grpSp>
        <p:pic>
          <p:nvPicPr>
            <p:cNvPr id="83" name="Picture 82" descr="order managment app.jpg"/>
            <p:cNvPicPr>
              <a:picLocks noChangeAspect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>
            <a:xfrm>
              <a:off x="1419225" y="1508455"/>
              <a:ext cx="771525" cy="448932"/>
            </a:xfrm>
            <a:prstGeom prst="rect">
              <a:avLst/>
            </a:prstGeom>
          </p:spPr>
        </p:pic>
      </p:grpSp>
      <p:sp>
        <p:nvSpPr>
          <p:cNvPr id="603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Disk Stores - Rollover</a:t>
            </a:r>
            <a:endParaRPr lang="en-US" dirty="0"/>
          </a:p>
        </p:txBody>
      </p:sp>
      <p:grpSp>
        <p:nvGrpSpPr>
          <p:cNvPr id="6" name="Group 79"/>
          <p:cNvGrpSpPr/>
          <p:nvPr/>
        </p:nvGrpSpPr>
        <p:grpSpPr>
          <a:xfrm>
            <a:off x="1033459" y="2443163"/>
            <a:ext cx="2160671" cy="1307308"/>
            <a:chOff x="1033459" y="2566988"/>
            <a:chExt cx="2160671" cy="1307308"/>
          </a:xfrm>
        </p:grpSpPr>
        <p:grpSp>
          <p:nvGrpSpPr>
            <p:cNvPr id="7" name="Group 78"/>
            <p:cNvGrpSpPr/>
            <p:nvPr/>
          </p:nvGrpSpPr>
          <p:grpSpPr>
            <a:xfrm>
              <a:off x="1033459" y="2566988"/>
              <a:ext cx="2155159" cy="1307308"/>
              <a:chOff x="1033459" y="2566988"/>
              <a:chExt cx="2155159" cy="1307308"/>
            </a:xfrm>
          </p:grpSpPr>
          <p:sp>
            <p:nvSpPr>
              <p:cNvPr id="54" name="Rectangle 4"/>
              <p:cNvSpPr>
                <a:spLocks noChangeArrowheads="1"/>
              </p:cNvSpPr>
              <p:nvPr/>
            </p:nvSpPr>
            <p:spPr bwMode="auto">
              <a:xfrm>
                <a:off x="1033558" y="2639617"/>
                <a:ext cx="2155060" cy="1234679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3161" name="Rectangle 25"/>
              <p:cNvSpPr>
                <a:spLocks noChangeArrowheads="1"/>
              </p:cNvSpPr>
              <p:nvPr/>
            </p:nvSpPr>
            <p:spPr bwMode="auto">
              <a:xfrm>
                <a:off x="1038320" y="2606283"/>
                <a:ext cx="2144330" cy="110333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77" name="Straight Connector 76"/>
              <p:cNvCxnSpPr/>
              <p:nvPr/>
            </p:nvCxnSpPr>
            <p:spPr bwMode="auto">
              <a:xfrm rot="5400000">
                <a:off x="920350" y="2680097"/>
                <a:ext cx="226218" cy="0"/>
              </a:xfrm>
              <a:prstGeom prst="line">
                <a:avLst/>
              </a:prstGeom>
              <a:solidFill>
                <a:srgbClr val="0095D3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8" name="Straight Connector 77"/>
              <p:cNvCxnSpPr/>
              <p:nvPr/>
            </p:nvCxnSpPr>
            <p:spPr bwMode="auto">
              <a:xfrm rot="5400000">
                <a:off x="3075509" y="2680097"/>
                <a:ext cx="226218" cy="0"/>
              </a:xfrm>
              <a:prstGeom prst="line">
                <a:avLst/>
              </a:prstGeom>
              <a:solidFill>
                <a:srgbClr val="0095D3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603160" name="Text Box 24"/>
            <p:cNvSpPr txBox="1">
              <a:spLocks noChangeArrowheads="1"/>
            </p:cNvSpPr>
            <p:nvPr/>
          </p:nvSpPr>
          <p:spPr bwMode="auto">
            <a:xfrm>
              <a:off x="2669243" y="3643315"/>
              <a:ext cx="524887" cy="23098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171450" indent="-171450" algn="l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900" b="1" dirty="0">
                  <a:solidFill>
                    <a:schemeClr val="tx1"/>
                  </a:solidFill>
                </a:rPr>
                <a:t>Cache</a:t>
              </a:r>
            </a:p>
          </p:txBody>
        </p:sp>
      </p:grpSp>
      <p:sp>
        <p:nvSpPr>
          <p:cNvPr id="603180" name="AutoShape 44"/>
          <p:cNvSpPr>
            <a:spLocks noChangeArrowheads="1"/>
          </p:cNvSpPr>
          <p:nvPr/>
        </p:nvSpPr>
        <p:spPr bwMode="auto">
          <a:xfrm>
            <a:off x="1132394" y="2876550"/>
            <a:ext cx="1958975" cy="330994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200" b="1">
                <a:solidFill>
                  <a:srgbClr val="FFFFFF"/>
                </a:solidFill>
              </a:rPr>
              <a:t>Region</a:t>
            </a:r>
          </a:p>
        </p:txBody>
      </p:sp>
      <p:grpSp>
        <p:nvGrpSpPr>
          <p:cNvPr id="8" name="Group 79"/>
          <p:cNvGrpSpPr/>
          <p:nvPr/>
        </p:nvGrpSpPr>
        <p:grpSpPr>
          <a:xfrm>
            <a:off x="1033459" y="2443163"/>
            <a:ext cx="2160671" cy="1307308"/>
            <a:chOff x="1033459" y="2566988"/>
            <a:chExt cx="2160671" cy="1307308"/>
          </a:xfrm>
        </p:grpSpPr>
        <p:grpSp>
          <p:nvGrpSpPr>
            <p:cNvPr id="9" name="Group 78"/>
            <p:cNvGrpSpPr/>
            <p:nvPr/>
          </p:nvGrpSpPr>
          <p:grpSpPr>
            <a:xfrm>
              <a:off x="1033459" y="2566988"/>
              <a:ext cx="2155159" cy="1307308"/>
              <a:chOff x="1033459" y="2566988"/>
              <a:chExt cx="2155159" cy="1307308"/>
            </a:xfrm>
          </p:grpSpPr>
          <p:sp>
            <p:nvSpPr>
              <p:cNvPr id="69" name="Rectangle 4"/>
              <p:cNvSpPr>
                <a:spLocks noChangeArrowheads="1"/>
              </p:cNvSpPr>
              <p:nvPr/>
            </p:nvSpPr>
            <p:spPr bwMode="auto">
              <a:xfrm>
                <a:off x="1033558" y="2639617"/>
                <a:ext cx="2155060" cy="1234679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25"/>
              <p:cNvSpPr>
                <a:spLocks noChangeArrowheads="1"/>
              </p:cNvSpPr>
              <p:nvPr/>
            </p:nvSpPr>
            <p:spPr bwMode="auto">
              <a:xfrm>
                <a:off x="1038320" y="2606283"/>
                <a:ext cx="2144330" cy="110333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71" name="Straight Connector 70"/>
              <p:cNvCxnSpPr/>
              <p:nvPr/>
            </p:nvCxnSpPr>
            <p:spPr bwMode="auto">
              <a:xfrm rot="5400000">
                <a:off x="920350" y="2680097"/>
                <a:ext cx="226218" cy="0"/>
              </a:xfrm>
              <a:prstGeom prst="line">
                <a:avLst/>
              </a:prstGeom>
              <a:solidFill>
                <a:srgbClr val="0095D3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2" name="Straight Connector 71"/>
              <p:cNvCxnSpPr/>
              <p:nvPr/>
            </p:nvCxnSpPr>
            <p:spPr bwMode="auto">
              <a:xfrm rot="5400000">
                <a:off x="3075509" y="2680097"/>
                <a:ext cx="226218" cy="0"/>
              </a:xfrm>
              <a:prstGeom prst="line">
                <a:avLst/>
              </a:prstGeom>
              <a:solidFill>
                <a:srgbClr val="0095D3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68" name="Text Box 24"/>
            <p:cNvSpPr txBox="1">
              <a:spLocks noChangeArrowheads="1"/>
            </p:cNvSpPr>
            <p:nvPr/>
          </p:nvSpPr>
          <p:spPr bwMode="auto">
            <a:xfrm>
              <a:off x="2669243" y="3643315"/>
              <a:ext cx="524887" cy="23098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171450" indent="-171450" algn="l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900" b="1" dirty="0">
                  <a:solidFill>
                    <a:schemeClr val="tx1"/>
                  </a:solidFill>
                </a:rPr>
                <a:t>Cache</a:t>
              </a:r>
            </a:p>
          </p:txBody>
        </p:sp>
      </p:grpSp>
      <p:sp>
        <p:nvSpPr>
          <p:cNvPr id="73" name="AutoShape 44"/>
          <p:cNvSpPr>
            <a:spLocks noChangeArrowheads="1"/>
          </p:cNvSpPr>
          <p:nvPr/>
        </p:nvSpPr>
        <p:spPr bwMode="auto">
          <a:xfrm>
            <a:off x="1132394" y="2876550"/>
            <a:ext cx="1958975" cy="330994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200" b="1">
                <a:solidFill>
                  <a:srgbClr val="FFFFFF"/>
                </a:solidFill>
              </a:rPr>
              <a:t>Region</a:t>
            </a:r>
          </a:p>
        </p:txBody>
      </p:sp>
      <p:grpSp>
        <p:nvGrpSpPr>
          <p:cNvPr id="10" name="Group 45"/>
          <p:cNvGrpSpPr>
            <a:grpSpLocks/>
          </p:cNvGrpSpPr>
          <p:nvPr/>
        </p:nvGrpSpPr>
        <p:grpSpPr bwMode="auto">
          <a:xfrm>
            <a:off x="1240342" y="2247901"/>
            <a:ext cx="701674" cy="621506"/>
            <a:chOff x="2237" y="2226"/>
            <a:chExt cx="442" cy="522"/>
          </a:xfrm>
        </p:grpSpPr>
        <p:sp>
          <p:nvSpPr>
            <p:cNvPr id="75" name="Line 46"/>
            <p:cNvSpPr>
              <a:spLocks noChangeShapeType="1"/>
            </p:cNvSpPr>
            <p:nvPr/>
          </p:nvSpPr>
          <p:spPr bwMode="auto">
            <a:xfrm>
              <a:off x="2463" y="2226"/>
              <a:ext cx="0" cy="5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Text Box 47"/>
            <p:cNvSpPr txBox="1">
              <a:spLocks noChangeArrowheads="1"/>
            </p:cNvSpPr>
            <p:nvPr/>
          </p:nvSpPr>
          <p:spPr bwMode="auto">
            <a:xfrm>
              <a:off x="2237" y="2398"/>
              <a:ext cx="442" cy="155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171450" indent="-171450" algn="l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600" b="1" dirty="0">
                  <a:solidFill>
                    <a:schemeClr val="tx1"/>
                  </a:solidFill>
                </a:rPr>
                <a:t>put(</a:t>
              </a:r>
              <a:r>
                <a:rPr lang="en-US" sz="600" b="1" dirty="0" err="1">
                  <a:solidFill>
                    <a:schemeClr val="tx1"/>
                  </a:solidFill>
                </a:rPr>
                <a:t>key,value</a:t>
              </a:r>
              <a:r>
                <a:rPr lang="en-US" sz="600" b="1" dirty="0">
                  <a:solidFill>
                    <a:schemeClr val="tx1"/>
                  </a:solidFill>
                </a:rPr>
                <a:t>)</a:t>
              </a:r>
            </a:p>
          </p:txBody>
        </p:sp>
      </p:grpSp>
      <p:grpSp>
        <p:nvGrpSpPr>
          <p:cNvPr id="11" name="Group 114" descr="Down:  Group 114"/>
          <p:cNvGrpSpPr/>
          <p:nvPr/>
        </p:nvGrpSpPr>
        <p:grpSpPr>
          <a:xfrm>
            <a:off x="1183561" y="2770171"/>
            <a:ext cx="614451" cy="494653"/>
            <a:chOff x="3533069" y="1887533"/>
            <a:chExt cx="614451" cy="494653"/>
          </a:xfrm>
        </p:grpSpPr>
        <p:sp>
          <p:nvSpPr>
            <p:cNvPr id="199" name="Line 10"/>
            <p:cNvSpPr>
              <a:spLocks noChangeShapeType="1"/>
            </p:cNvSpPr>
            <p:nvPr/>
          </p:nvSpPr>
          <p:spPr bwMode="auto">
            <a:xfrm>
              <a:off x="3668449" y="1972147"/>
              <a:ext cx="911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200" name="Picture 20" descr="MCDD01775_0000[1]"/>
            <p:cNvPicPr>
              <a:picLocks noChangeAspect="1" noChangeArrowheads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 bwMode="auto">
            <a:xfrm>
              <a:off x="3533069" y="1902548"/>
              <a:ext cx="150423" cy="139196"/>
            </a:xfrm>
            <a:prstGeom prst="rect">
              <a:avLst/>
            </a:prstGeom>
            <a:noFill/>
          </p:spPr>
        </p:pic>
        <p:sp>
          <p:nvSpPr>
            <p:cNvPr id="201" name="Oval 200"/>
            <p:cNvSpPr/>
            <p:nvPr/>
          </p:nvSpPr>
          <p:spPr bwMode="auto">
            <a:xfrm>
              <a:off x="3808442" y="1963733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202" name="Oval 201"/>
            <p:cNvSpPr/>
            <p:nvPr/>
          </p:nvSpPr>
          <p:spPr bwMode="auto">
            <a:xfrm>
              <a:off x="3925917" y="1966908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203" name="Oval 202"/>
            <p:cNvSpPr/>
            <p:nvPr/>
          </p:nvSpPr>
          <p:spPr bwMode="auto">
            <a:xfrm>
              <a:off x="4005292" y="1887533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204" name="Oval 203"/>
            <p:cNvSpPr/>
            <p:nvPr/>
          </p:nvSpPr>
          <p:spPr bwMode="auto">
            <a:xfrm>
              <a:off x="4008467" y="1973258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205" name="Oval 204"/>
            <p:cNvSpPr/>
            <p:nvPr/>
          </p:nvSpPr>
          <p:spPr bwMode="auto">
            <a:xfrm>
              <a:off x="4005292" y="2052633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206" name="Oval 205"/>
            <p:cNvSpPr/>
            <p:nvPr/>
          </p:nvSpPr>
          <p:spPr bwMode="auto">
            <a:xfrm>
              <a:off x="3808442" y="2087558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207" name="Oval 206"/>
            <p:cNvSpPr/>
            <p:nvPr/>
          </p:nvSpPr>
          <p:spPr bwMode="auto">
            <a:xfrm>
              <a:off x="3887817" y="2163758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208" name="Oval 207"/>
            <p:cNvSpPr/>
            <p:nvPr/>
          </p:nvSpPr>
          <p:spPr bwMode="auto">
            <a:xfrm>
              <a:off x="3967192" y="2243133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209" name="Oval 208"/>
            <p:cNvSpPr/>
            <p:nvPr/>
          </p:nvSpPr>
          <p:spPr bwMode="auto">
            <a:xfrm>
              <a:off x="3732242" y="1903408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12" name="Group 114"/>
          <p:cNvGrpSpPr/>
          <p:nvPr/>
        </p:nvGrpSpPr>
        <p:grpSpPr>
          <a:xfrm>
            <a:off x="1183569" y="1884358"/>
            <a:ext cx="614451" cy="494653"/>
            <a:chOff x="3533069" y="1887533"/>
            <a:chExt cx="614451" cy="494653"/>
          </a:xfrm>
        </p:grpSpPr>
        <p:sp>
          <p:nvSpPr>
            <p:cNvPr id="116" name="Line 10"/>
            <p:cNvSpPr>
              <a:spLocks noChangeShapeType="1"/>
            </p:cNvSpPr>
            <p:nvPr/>
          </p:nvSpPr>
          <p:spPr bwMode="auto">
            <a:xfrm>
              <a:off x="3668449" y="1972147"/>
              <a:ext cx="911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117" name="Picture 20" descr="MCDD01775_0000[1]"/>
            <p:cNvPicPr>
              <a:picLocks noChangeAspect="1" noChangeArrowheads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 bwMode="auto">
            <a:xfrm>
              <a:off x="3533069" y="1902548"/>
              <a:ext cx="150423" cy="139196"/>
            </a:xfrm>
            <a:prstGeom prst="rect">
              <a:avLst/>
            </a:prstGeom>
            <a:noFill/>
          </p:spPr>
        </p:pic>
        <p:sp>
          <p:nvSpPr>
            <p:cNvPr id="118" name="Oval 117"/>
            <p:cNvSpPr/>
            <p:nvPr/>
          </p:nvSpPr>
          <p:spPr bwMode="auto">
            <a:xfrm>
              <a:off x="3808442" y="1963733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19" name="Oval 118"/>
            <p:cNvSpPr/>
            <p:nvPr/>
          </p:nvSpPr>
          <p:spPr bwMode="auto">
            <a:xfrm>
              <a:off x="3925917" y="1966908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20" name="Oval 119"/>
            <p:cNvSpPr/>
            <p:nvPr/>
          </p:nvSpPr>
          <p:spPr bwMode="auto">
            <a:xfrm>
              <a:off x="4005292" y="1887533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21" name="Oval 120"/>
            <p:cNvSpPr/>
            <p:nvPr/>
          </p:nvSpPr>
          <p:spPr bwMode="auto">
            <a:xfrm>
              <a:off x="4008467" y="1973258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22" name="Oval 121"/>
            <p:cNvSpPr/>
            <p:nvPr/>
          </p:nvSpPr>
          <p:spPr bwMode="auto">
            <a:xfrm>
              <a:off x="4005292" y="2052633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23" name="Oval 122"/>
            <p:cNvSpPr/>
            <p:nvPr/>
          </p:nvSpPr>
          <p:spPr bwMode="auto">
            <a:xfrm>
              <a:off x="3808442" y="2087558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24" name="Oval 123"/>
            <p:cNvSpPr/>
            <p:nvPr/>
          </p:nvSpPr>
          <p:spPr bwMode="auto">
            <a:xfrm>
              <a:off x="3887817" y="2163758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25" name="Oval 124"/>
            <p:cNvSpPr/>
            <p:nvPr/>
          </p:nvSpPr>
          <p:spPr bwMode="auto">
            <a:xfrm>
              <a:off x="3967192" y="2243133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26" name="Oval 125"/>
            <p:cNvSpPr/>
            <p:nvPr/>
          </p:nvSpPr>
          <p:spPr bwMode="auto">
            <a:xfrm>
              <a:off x="3732242" y="1903408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142" name="TextBox 141"/>
          <p:cNvSpPr txBox="1"/>
          <p:nvPr/>
        </p:nvSpPr>
        <p:spPr>
          <a:xfrm>
            <a:off x="4657725" y="2381250"/>
            <a:ext cx="40831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-</a:t>
            </a:r>
            <a:r>
              <a:rPr lang="en-US" sz="900" dirty="0" err="1" smtClean="0"/>
              <a:t>rw</a:t>
            </a:r>
            <a:r>
              <a:rPr lang="en-US" sz="900" dirty="0" smtClean="0"/>
              <a:t>-</a:t>
            </a:r>
            <a:r>
              <a:rPr lang="en-US" sz="900" dirty="0" err="1" smtClean="0"/>
              <a:t>rw</a:t>
            </a:r>
            <a:r>
              <a:rPr lang="en-US" sz="900" dirty="0" smtClean="0"/>
              <a:t>-r-- 1 </a:t>
            </a:r>
            <a:r>
              <a:rPr lang="en-US" sz="900" dirty="0" err="1" smtClean="0"/>
              <a:t>gemfire</a:t>
            </a:r>
            <a:r>
              <a:rPr lang="en-US" sz="900" dirty="0" smtClean="0"/>
              <a:t> users       1924  Mar 22 13:57 </a:t>
            </a:r>
            <a:r>
              <a:rPr lang="en-US" sz="900" dirty="0" err="1" smtClean="0"/>
              <a:t>BACKUPpersistentStore.if</a:t>
            </a:r>
            <a:endParaRPr lang="en-US" sz="900" dirty="0" smtClean="0">
              <a:solidFill>
                <a:srgbClr val="333333"/>
              </a:solidFill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657725" y="2541588"/>
            <a:ext cx="410881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-</a:t>
            </a:r>
            <a:r>
              <a:rPr lang="en-US" sz="900" dirty="0" err="1" smtClean="0"/>
              <a:t>rw</a:t>
            </a:r>
            <a:r>
              <a:rPr lang="en-US" sz="900" dirty="0" smtClean="0"/>
              <a:t>-</a:t>
            </a:r>
            <a:r>
              <a:rPr lang="en-US" sz="900" dirty="0" err="1" smtClean="0"/>
              <a:t>rw</a:t>
            </a:r>
            <a:r>
              <a:rPr lang="en-US" sz="900" dirty="0" smtClean="0"/>
              <a:t>-r-- 1 </a:t>
            </a:r>
            <a:r>
              <a:rPr lang="en-US" sz="900" dirty="0" err="1" smtClean="0"/>
              <a:t>gemfire</a:t>
            </a:r>
            <a:r>
              <a:rPr lang="en-US" sz="900" dirty="0" smtClean="0"/>
              <a:t> users             0  Mar 22 13:56 DRLK_IFpersistentStore.lk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57725" y="2701926"/>
            <a:ext cx="428194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-</a:t>
            </a:r>
            <a:r>
              <a:rPr lang="en-US" sz="900" dirty="0" err="1" smtClean="0"/>
              <a:t>rw</a:t>
            </a:r>
            <a:r>
              <a:rPr lang="en-US" sz="900" dirty="0" smtClean="0"/>
              <a:t>-</a:t>
            </a:r>
            <a:r>
              <a:rPr lang="en-US" sz="900" dirty="0" err="1" smtClean="0"/>
              <a:t>rw</a:t>
            </a:r>
            <a:r>
              <a:rPr lang="en-US" sz="900" dirty="0" smtClean="0"/>
              <a:t>-r-- 1 </a:t>
            </a:r>
            <a:r>
              <a:rPr lang="en-US" sz="900" dirty="0" err="1" smtClean="0"/>
              <a:t>gemfire</a:t>
            </a:r>
            <a:r>
              <a:rPr lang="en-US" sz="900" dirty="0" smtClean="0"/>
              <a:t> users   939083  Mar 22 13:57 BACKUPpersistentStore_1.crf</a:t>
            </a:r>
            <a:endParaRPr lang="en-US" sz="900" dirty="0" smtClean="0">
              <a:solidFill>
                <a:srgbClr val="33333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4657725" y="2862263"/>
            <a:ext cx="42883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-</a:t>
            </a:r>
            <a:r>
              <a:rPr lang="en-US" sz="900" dirty="0" err="1" smtClean="0"/>
              <a:t>rw</a:t>
            </a:r>
            <a:r>
              <a:rPr lang="en-US" sz="900" dirty="0" smtClean="0"/>
              <a:t>-</a:t>
            </a:r>
            <a:r>
              <a:rPr lang="en-US" sz="900" dirty="0" err="1" smtClean="0"/>
              <a:t>rw</a:t>
            </a:r>
            <a:r>
              <a:rPr lang="en-US" sz="900" dirty="0" smtClean="0"/>
              <a:t>-r-- 1 </a:t>
            </a:r>
            <a:r>
              <a:rPr lang="en-US" sz="900" dirty="0" err="1" smtClean="0"/>
              <a:t>gemfire</a:t>
            </a:r>
            <a:r>
              <a:rPr lang="en-US" sz="900" dirty="0" smtClean="0"/>
              <a:t> users     48952  Mar 22 13:57 BACKUPpersistentStore_1.drf</a:t>
            </a:r>
          </a:p>
        </p:txBody>
      </p:sp>
      <p:pic>
        <p:nvPicPr>
          <p:cNvPr id="94" name="Picture 88" descr="disk drive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71875" y="2349104"/>
            <a:ext cx="757238" cy="685800"/>
          </a:xfrm>
          <a:prstGeom prst="rect">
            <a:avLst/>
          </a:prstGeom>
          <a:noFill/>
        </p:spPr>
      </p:pic>
      <p:sp>
        <p:nvSpPr>
          <p:cNvPr id="95" name="TextBox 94"/>
          <p:cNvSpPr txBox="1"/>
          <p:nvPr/>
        </p:nvSpPr>
        <p:spPr>
          <a:xfrm>
            <a:off x="3429000" y="2200275"/>
            <a:ext cx="10699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333333"/>
                </a:solidFill>
                <a:latin typeface="+mn-lt"/>
                <a:ea typeface="+mn-ea"/>
              </a:rPr>
              <a:t>/data1/customers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409950" y="3028950"/>
            <a:ext cx="10699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333333"/>
                </a:solidFill>
                <a:latin typeface="+mn-lt"/>
                <a:ea typeface="+mn-ea"/>
              </a:rPr>
              <a:t>/data2/customers</a:t>
            </a:r>
          </a:p>
        </p:txBody>
      </p:sp>
      <p:pic>
        <p:nvPicPr>
          <p:cNvPr id="92" name="Picture 88" descr="disk drive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14725" y="3987404"/>
            <a:ext cx="757238" cy="685800"/>
          </a:xfrm>
          <a:prstGeom prst="rect">
            <a:avLst/>
          </a:prstGeom>
          <a:noFill/>
        </p:spPr>
      </p:pic>
      <p:sp>
        <p:nvSpPr>
          <p:cNvPr id="93" name="TextBox 92"/>
          <p:cNvSpPr txBox="1"/>
          <p:nvPr/>
        </p:nvSpPr>
        <p:spPr>
          <a:xfrm>
            <a:off x="3371850" y="3838575"/>
            <a:ext cx="10699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333333"/>
                </a:solidFill>
                <a:latin typeface="+mn-lt"/>
                <a:ea typeface="+mn-ea"/>
              </a:rPr>
              <a:t>/data3/customers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4657725" y="3349626"/>
            <a:ext cx="428194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-</a:t>
            </a:r>
            <a:r>
              <a:rPr lang="en-US" sz="900" dirty="0" err="1" smtClean="0"/>
              <a:t>rw</a:t>
            </a:r>
            <a:r>
              <a:rPr lang="en-US" sz="900" dirty="0" smtClean="0"/>
              <a:t>-</a:t>
            </a:r>
            <a:r>
              <a:rPr lang="en-US" sz="900" dirty="0" err="1" smtClean="0"/>
              <a:t>rw</a:t>
            </a:r>
            <a:r>
              <a:rPr lang="en-US" sz="900" dirty="0" smtClean="0"/>
              <a:t>-r-- 1 </a:t>
            </a:r>
            <a:r>
              <a:rPr lang="en-US" sz="900" dirty="0" err="1" smtClean="0"/>
              <a:t>gemfire</a:t>
            </a:r>
            <a:r>
              <a:rPr lang="en-US" sz="900" dirty="0" smtClean="0"/>
              <a:t> users   943718  Mar 22 13:57 BACKUPpersistentStore_2.crf</a:t>
            </a:r>
            <a:endParaRPr lang="en-US" sz="900" dirty="0" smtClean="0">
              <a:solidFill>
                <a:srgbClr val="33333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657725" y="3509963"/>
            <a:ext cx="432041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-</a:t>
            </a:r>
            <a:r>
              <a:rPr lang="en-US" sz="900" dirty="0" err="1" smtClean="0"/>
              <a:t>rw</a:t>
            </a:r>
            <a:r>
              <a:rPr lang="en-US" sz="900" dirty="0" smtClean="0"/>
              <a:t>-</a:t>
            </a:r>
            <a:r>
              <a:rPr lang="en-US" sz="900" dirty="0" err="1" smtClean="0"/>
              <a:t>rw</a:t>
            </a:r>
            <a:r>
              <a:rPr lang="en-US" sz="900" dirty="0" smtClean="0"/>
              <a:t>-r-- 1 </a:t>
            </a:r>
            <a:r>
              <a:rPr lang="en-US" sz="900" dirty="0" err="1" smtClean="0"/>
              <a:t>gemfire</a:t>
            </a:r>
            <a:r>
              <a:rPr lang="en-US" sz="900" dirty="0" smtClean="0"/>
              <a:t> users   104857  Mar 22 13:57 BACKUPpersistentStore_2.drf</a:t>
            </a:r>
          </a:p>
        </p:txBody>
      </p:sp>
      <p:grpSp>
        <p:nvGrpSpPr>
          <p:cNvPr id="100" name="Group 99"/>
          <p:cNvGrpSpPr/>
          <p:nvPr/>
        </p:nvGrpSpPr>
        <p:grpSpPr>
          <a:xfrm>
            <a:off x="7232129" y="3486150"/>
            <a:ext cx="1521346" cy="668982"/>
            <a:chOff x="7355954" y="2867025"/>
            <a:chExt cx="1521346" cy="668982"/>
          </a:xfrm>
        </p:grpSpPr>
        <p:sp>
          <p:nvSpPr>
            <p:cNvPr id="101" name="TextBox 100"/>
            <p:cNvSpPr txBox="1"/>
            <p:nvPr/>
          </p:nvSpPr>
          <p:spPr>
            <a:xfrm>
              <a:off x="7355954" y="3305175"/>
              <a:ext cx="141577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 smtClean="0">
                  <a:solidFill>
                    <a:srgbClr val="333333"/>
                  </a:solidFill>
                  <a:latin typeface="+mn-lt"/>
                  <a:ea typeface="+mn-ea"/>
                </a:rPr>
                <a:t>File Number Increments</a:t>
              </a: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8610600" y="2867025"/>
              <a:ext cx="266700" cy="266700"/>
            </a:xfrm>
            <a:prstGeom prst="ellipse">
              <a:avLst/>
            </a:prstGeom>
            <a:noFill/>
            <a:ln w="19050">
              <a:solidFill>
                <a:schemeClr val="accent3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cxnSp>
          <p:nvCxnSpPr>
            <p:cNvPr id="103" name="Straight Arrow Connector 102"/>
            <p:cNvCxnSpPr>
              <a:endCxn id="102" idx="3"/>
            </p:cNvCxnSpPr>
            <p:nvPr/>
          </p:nvCxnSpPr>
          <p:spPr bwMode="auto">
            <a:xfrm rot="5400000" flipH="1" flipV="1">
              <a:off x="8434388" y="3147056"/>
              <a:ext cx="267657" cy="162882"/>
            </a:xfrm>
            <a:prstGeom prst="straightConnector1">
              <a:avLst/>
            </a:prstGeom>
            <a:solidFill>
              <a:srgbClr val="0095D3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04" name="Group 103"/>
          <p:cNvGrpSpPr/>
          <p:nvPr/>
        </p:nvGrpSpPr>
        <p:grpSpPr>
          <a:xfrm>
            <a:off x="5483150" y="2657475"/>
            <a:ext cx="1697901" cy="1450032"/>
            <a:chOff x="8026325" y="2867025"/>
            <a:chExt cx="1697901" cy="1450032"/>
          </a:xfrm>
        </p:grpSpPr>
        <p:sp>
          <p:nvSpPr>
            <p:cNvPr id="105" name="TextBox 104"/>
            <p:cNvSpPr txBox="1"/>
            <p:nvPr/>
          </p:nvSpPr>
          <p:spPr>
            <a:xfrm>
              <a:off x="8026325" y="4086225"/>
              <a:ext cx="169790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 smtClean="0">
                  <a:solidFill>
                    <a:srgbClr val="333333"/>
                  </a:solidFill>
                  <a:latin typeface="+mn-lt"/>
                  <a:ea typeface="+mn-ea"/>
                </a:rPr>
                <a:t>Files are closed with true size</a:t>
              </a: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8610599" y="2867025"/>
              <a:ext cx="523875" cy="438150"/>
            </a:xfrm>
            <a:prstGeom prst="ellipse">
              <a:avLst/>
            </a:prstGeom>
            <a:noFill/>
            <a:ln w="19050">
              <a:solidFill>
                <a:schemeClr val="accent3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cxnSp>
          <p:nvCxnSpPr>
            <p:cNvPr id="107" name="Straight Arrow Connector 106"/>
            <p:cNvCxnSpPr>
              <a:stCxn id="105" idx="0"/>
              <a:endCxn id="106" idx="4"/>
            </p:cNvCxnSpPr>
            <p:nvPr/>
          </p:nvCxnSpPr>
          <p:spPr bwMode="auto">
            <a:xfrm rot="16200000" flipV="1">
              <a:off x="8483382" y="3694330"/>
              <a:ext cx="781050" cy="2739"/>
            </a:xfrm>
            <a:prstGeom prst="straightConnector1">
              <a:avLst/>
            </a:prstGeom>
            <a:solidFill>
              <a:srgbClr val="0095D3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13" name="Group 112"/>
          <p:cNvGrpSpPr/>
          <p:nvPr/>
        </p:nvGrpSpPr>
        <p:grpSpPr>
          <a:xfrm>
            <a:off x="5535004" y="3314700"/>
            <a:ext cx="1588897" cy="1088082"/>
            <a:chOff x="8078179" y="2867025"/>
            <a:chExt cx="1588897" cy="1088082"/>
          </a:xfrm>
        </p:grpSpPr>
        <p:sp>
          <p:nvSpPr>
            <p:cNvPr id="114" name="TextBox 113"/>
            <p:cNvSpPr txBox="1"/>
            <p:nvPr/>
          </p:nvSpPr>
          <p:spPr>
            <a:xfrm>
              <a:off x="8078179" y="3724275"/>
              <a:ext cx="158889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 smtClean="0">
                  <a:solidFill>
                    <a:srgbClr val="333333"/>
                  </a:solidFill>
                  <a:latin typeface="+mn-lt"/>
                  <a:ea typeface="+mn-ea"/>
                </a:rPr>
                <a:t>New Files are pre-allocated</a:t>
              </a:r>
            </a:p>
          </p:txBody>
        </p:sp>
        <p:sp>
          <p:nvSpPr>
            <p:cNvPr id="115" name="Oval 114"/>
            <p:cNvSpPr/>
            <p:nvPr/>
          </p:nvSpPr>
          <p:spPr bwMode="auto">
            <a:xfrm>
              <a:off x="8610599" y="2867025"/>
              <a:ext cx="523875" cy="438150"/>
            </a:xfrm>
            <a:prstGeom prst="ellipse">
              <a:avLst/>
            </a:prstGeom>
            <a:noFill/>
            <a:ln w="19050">
              <a:solidFill>
                <a:schemeClr val="accent3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cxnSp>
          <p:nvCxnSpPr>
            <p:cNvPr id="128" name="Straight Arrow Connector 127"/>
            <p:cNvCxnSpPr>
              <a:stCxn id="114" idx="0"/>
              <a:endCxn id="115" idx="4"/>
            </p:cNvCxnSpPr>
            <p:nvPr/>
          </p:nvCxnSpPr>
          <p:spPr bwMode="auto">
            <a:xfrm rot="16200000" flipV="1">
              <a:off x="8663033" y="3514679"/>
              <a:ext cx="419100" cy="91"/>
            </a:xfrm>
            <a:prstGeom prst="straightConnector1">
              <a:avLst/>
            </a:prstGeom>
            <a:solidFill>
              <a:srgbClr val="0095D3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32" name="TextBox 131"/>
          <p:cNvSpPr txBox="1"/>
          <p:nvPr/>
        </p:nvSpPr>
        <p:spPr>
          <a:xfrm>
            <a:off x="133350" y="4019550"/>
            <a:ext cx="24085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smtClean="0">
                <a:solidFill>
                  <a:srgbClr val="333333"/>
                </a:solidFill>
                <a:latin typeface="+mn-lt"/>
                <a:ea typeface="+mn-ea"/>
              </a:rPr>
              <a:t>When </a:t>
            </a:r>
            <a:r>
              <a:rPr lang="en-US" sz="1100" dirty="0" err="1" smtClean="0">
                <a:solidFill>
                  <a:srgbClr val="333333"/>
                </a:solidFill>
                <a:latin typeface="+mn-lt"/>
                <a:ea typeface="+mn-ea"/>
              </a:rPr>
              <a:t>oplogs</a:t>
            </a:r>
            <a:r>
              <a:rPr lang="en-US" sz="1100" dirty="0" smtClean="0">
                <a:solidFill>
                  <a:srgbClr val="333333"/>
                </a:solidFill>
                <a:latin typeface="+mn-lt"/>
                <a:ea typeface="+mn-ea"/>
              </a:rPr>
              <a:t> reach max-</a:t>
            </a:r>
            <a:r>
              <a:rPr lang="en-US" sz="1100" dirty="0" err="1" smtClean="0">
                <a:solidFill>
                  <a:srgbClr val="333333"/>
                </a:solidFill>
                <a:latin typeface="+mn-lt"/>
                <a:ea typeface="+mn-ea"/>
              </a:rPr>
              <a:t>oplog</a:t>
            </a:r>
            <a:r>
              <a:rPr lang="en-US" sz="1100" dirty="0" smtClean="0">
                <a:solidFill>
                  <a:srgbClr val="333333"/>
                </a:solidFill>
                <a:latin typeface="+mn-lt"/>
                <a:ea typeface="+mn-ea"/>
              </a:rPr>
              <a:t>-size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3707669" y="583408"/>
            <a:ext cx="5271231" cy="586982"/>
          </a:xfrm>
          <a:prstGeom prst="rect">
            <a:avLst/>
          </a:prstGeom>
          <a:noFill/>
          <a:ln>
            <a:solidFill>
              <a:srgbClr val="002060"/>
            </a:solidFill>
          </a:ln>
          <a:effectLst/>
        </p:spPr>
        <p:txBody>
          <a:bodyPr wrap="none" rtlCol="0">
            <a:noAutofit/>
          </a:bodyPr>
          <a:lstStyle/>
          <a:p>
            <a:pPr fontAlgn="t"/>
            <a:endParaRPr lang="en-US" sz="800" dirty="0">
              <a:solidFill>
                <a:srgbClr val="5F5F5F"/>
              </a:solidFill>
            </a:endParaRPr>
          </a:p>
          <a:p>
            <a:pPr fontAlgn="t"/>
            <a:r>
              <a:rPr lang="en-US" sz="800" dirty="0" smtClean="0">
                <a:solidFill>
                  <a:srgbClr val="5F5F5F"/>
                </a:solidFill>
              </a:rPr>
              <a:t>//</a:t>
            </a:r>
            <a:r>
              <a:rPr lang="en-US" sz="800" dirty="0" err="1" smtClean="0">
                <a:solidFill>
                  <a:srgbClr val="5F5F5F"/>
                </a:solidFill>
              </a:rPr>
              <a:t>gfsh</a:t>
            </a:r>
            <a:r>
              <a:rPr lang="en-US" sz="800" dirty="0">
                <a:solidFill>
                  <a:srgbClr val="5F5F5F"/>
                </a:solidFill>
              </a:rPr>
              <a:t> </a:t>
            </a:r>
            <a:r>
              <a:rPr lang="en-US" sz="800" dirty="0" smtClean="0">
                <a:solidFill>
                  <a:srgbClr val="5F5F5F"/>
                </a:solidFill>
              </a:rPr>
              <a:t>create disk-store --name=</a:t>
            </a:r>
            <a:r>
              <a:rPr lang="en-US" sz="800" dirty="0" err="1" smtClean="0">
                <a:solidFill>
                  <a:srgbClr val="5F5F5F"/>
                </a:solidFill>
              </a:rPr>
              <a:t>persistentStore</a:t>
            </a:r>
            <a:r>
              <a:rPr lang="en-US" sz="800" dirty="0" smtClean="0">
                <a:solidFill>
                  <a:srgbClr val="5F5F5F"/>
                </a:solidFill>
              </a:rPr>
              <a:t> --</a:t>
            </a:r>
            <a:r>
              <a:rPr lang="en-US" sz="800" dirty="0" err="1" smtClean="0">
                <a:solidFill>
                  <a:srgbClr val="5F5F5F"/>
                </a:solidFill>
              </a:rPr>
              <a:t>dir</a:t>
            </a:r>
            <a:r>
              <a:rPr lang="en-US" sz="800" dirty="0" smtClean="0">
                <a:solidFill>
                  <a:srgbClr val="5F5F5F"/>
                </a:solidFill>
              </a:rPr>
              <a:t>=/data1/customers#1000 --</a:t>
            </a:r>
            <a:r>
              <a:rPr lang="en-US" sz="800" dirty="0" err="1" smtClean="0">
                <a:solidFill>
                  <a:srgbClr val="5F5F5F"/>
                </a:solidFill>
              </a:rPr>
              <a:t>dir</a:t>
            </a:r>
            <a:r>
              <a:rPr lang="en-US" sz="800" dirty="0" smtClean="0">
                <a:solidFill>
                  <a:srgbClr val="5F5F5F"/>
                </a:solidFill>
              </a:rPr>
              <a:t>=/data2/customers  </a:t>
            </a:r>
          </a:p>
          <a:p>
            <a:pPr fontAlgn="t"/>
            <a:r>
              <a:rPr lang="en-US" sz="800" dirty="0" smtClean="0">
                <a:solidFill>
                  <a:srgbClr val="5F5F5F"/>
                </a:solidFill>
              </a:rPr>
              <a:t>  --</a:t>
            </a:r>
            <a:r>
              <a:rPr lang="en-US" sz="800" dirty="0" err="1" smtClean="0">
                <a:solidFill>
                  <a:srgbClr val="5F5F5F"/>
                </a:solidFill>
              </a:rPr>
              <a:t>dir</a:t>
            </a:r>
            <a:r>
              <a:rPr lang="en-US" sz="800" dirty="0" smtClean="0">
                <a:solidFill>
                  <a:srgbClr val="5F5F5F"/>
                </a:solidFill>
              </a:rPr>
              <a:t>=/data3/customers  --auto-compact=true  --allow-force-</a:t>
            </a:r>
            <a:r>
              <a:rPr lang="en-US" sz="800" dirty="0" err="1" smtClean="0">
                <a:solidFill>
                  <a:srgbClr val="5F5F5F"/>
                </a:solidFill>
              </a:rPr>
              <a:t>compactin</a:t>
            </a:r>
            <a:r>
              <a:rPr lang="en-US" sz="800" dirty="0" smtClean="0">
                <a:solidFill>
                  <a:srgbClr val="5F5F5F"/>
                </a:solidFill>
              </a:rPr>
              <a:t>=true   --max-</a:t>
            </a:r>
            <a:r>
              <a:rPr lang="en-US" sz="800" dirty="0" err="1" smtClean="0">
                <a:solidFill>
                  <a:srgbClr val="5F5F5F"/>
                </a:solidFill>
              </a:rPr>
              <a:t>oplog</a:t>
            </a:r>
            <a:r>
              <a:rPr lang="en-US" sz="800" dirty="0" smtClean="0">
                <a:solidFill>
                  <a:srgbClr val="5F5F5F"/>
                </a:solidFill>
              </a:rPr>
              <a:t>-size=100</a:t>
            </a:r>
          </a:p>
        </p:txBody>
      </p:sp>
    </p:spTree>
    <p:extLst>
      <p:ext uri="{BB962C8B-B14F-4D97-AF65-F5344CB8AC3E}">
        <p14:creationId xmlns:p14="http://schemas.microsoft.com/office/powerpoint/2010/main" val="46785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82716E-6 L -8.33333E-7 0.17222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60494E-6 L 0.27188 0.08518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" y="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55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88" descr="disk drive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71875" y="2349104"/>
            <a:ext cx="757238" cy="685800"/>
          </a:xfrm>
          <a:prstGeom prst="rect">
            <a:avLst/>
          </a:prstGeom>
          <a:noFill/>
        </p:spPr>
      </p:pic>
      <p:grpSp>
        <p:nvGrpSpPr>
          <p:cNvPr id="2" name="Group 83"/>
          <p:cNvGrpSpPr/>
          <p:nvPr/>
        </p:nvGrpSpPr>
        <p:grpSpPr>
          <a:xfrm>
            <a:off x="1032382" y="1269207"/>
            <a:ext cx="2185988" cy="1246585"/>
            <a:chOff x="1032382" y="1393032"/>
            <a:chExt cx="2185988" cy="1246585"/>
          </a:xfrm>
        </p:grpSpPr>
        <p:grpSp>
          <p:nvGrpSpPr>
            <p:cNvPr id="3" name="Group 67"/>
            <p:cNvGrpSpPr/>
            <p:nvPr/>
          </p:nvGrpSpPr>
          <p:grpSpPr>
            <a:xfrm>
              <a:off x="1032382" y="1393032"/>
              <a:ext cx="2185988" cy="1246585"/>
              <a:chOff x="3467100" y="1393032"/>
              <a:chExt cx="2185988" cy="1246585"/>
            </a:xfrm>
          </p:grpSpPr>
          <p:sp>
            <p:nvSpPr>
              <p:cNvPr id="603140" name="Rectangle 4"/>
              <p:cNvSpPr>
                <a:spLocks noChangeArrowheads="1"/>
              </p:cNvSpPr>
              <p:nvPr/>
            </p:nvSpPr>
            <p:spPr bwMode="auto">
              <a:xfrm>
                <a:off x="3467100" y="1404938"/>
                <a:ext cx="2156236" cy="1234679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3141" name="Text Box 5"/>
              <p:cNvSpPr txBox="1">
                <a:spLocks noChangeArrowheads="1"/>
              </p:cNvSpPr>
              <p:nvPr/>
            </p:nvSpPr>
            <p:spPr bwMode="auto">
              <a:xfrm>
                <a:off x="4851350" y="1393032"/>
                <a:ext cx="801738" cy="23098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marL="171450" indent="-171450" algn="l">
                  <a:tabLst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r>
                  <a:rPr lang="en-US" sz="900" b="1" dirty="0">
                    <a:solidFill>
                      <a:schemeClr val="tx1"/>
                    </a:solidFill>
                  </a:rPr>
                  <a:t>Application</a:t>
                </a:r>
              </a:p>
            </p:txBody>
          </p:sp>
        </p:grpSp>
        <p:pic>
          <p:nvPicPr>
            <p:cNvPr id="83" name="Picture 82" descr="order managment app.jpg"/>
            <p:cNvPicPr>
              <a:picLocks noChangeAspect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>
            <a:xfrm>
              <a:off x="1419225" y="1508455"/>
              <a:ext cx="771525" cy="448932"/>
            </a:xfrm>
            <a:prstGeom prst="rect">
              <a:avLst/>
            </a:prstGeom>
          </p:spPr>
        </p:pic>
      </p:grpSp>
      <p:grpSp>
        <p:nvGrpSpPr>
          <p:cNvPr id="6" name="Group 79"/>
          <p:cNvGrpSpPr/>
          <p:nvPr/>
        </p:nvGrpSpPr>
        <p:grpSpPr>
          <a:xfrm>
            <a:off x="1033459" y="2443163"/>
            <a:ext cx="2160671" cy="1307308"/>
            <a:chOff x="1033459" y="2566988"/>
            <a:chExt cx="2160671" cy="1307308"/>
          </a:xfrm>
        </p:grpSpPr>
        <p:grpSp>
          <p:nvGrpSpPr>
            <p:cNvPr id="7" name="Group 78"/>
            <p:cNvGrpSpPr/>
            <p:nvPr/>
          </p:nvGrpSpPr>
          <p:grpSpPr>
            <a:xfrm>
              <a:off x="1033459" y="2566988"/>
              <a:ext cx="2155159" cy="1307308"/>
              <a:chOff x="1033459" y="2566988"/>
              <a:chExt cx="2155159" cy="1307308"/>
            </a:xfrm>
          </p:grpSpPr>
          <p:sp>
            <p:nvSpPr>
              <p:cNvPr id="69" name="Rectangle 4"/>
              <p:cNvSpPr>
                <a:spLocks noChangeArrowheads="1"/>
              </p:cNvSpPr>
              <p:nvPr/>
            </p:nvSpPr>
            <p:spPr bwMode="auto">
              <a:xfrm>
                <a:off x="1033558" y="2639617"/>
                <a:ext cx="2155060" cy="1234679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25"/>
              <p:cNvSpPr>
                <a:spLocks noChangeArrowheads="1"/>
              </p:cNvSpPr>
              <p:nvPr/>
            </p:nvSpPr>
            <p:spPr bwMode="auto">
              <a:xfrm>
                <a:off x="1038320" y="2606283"/>
                <a:ext cx="2144330" cy="110333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71" name="Straight Connector 70"/>
              <p:cNvCxnSpPr/>
              <p:nvPr/>
            </p:nvCxnSpPr>
            <p:spPr bwMode="auto">
              <a:xfrm rot="5400000">
                <a:off x="920350" y="2680097"/>
                <a:ext cx="226218" cy="0"/>
              </a:xfrm>
              <a:prstGeom prst="line">
                <a:avLst/>
              </a:prstGeom>
              <a:solidFill>
                <a:srgbClr val="0095D3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2" name="Straight Connector 71"/>
              <p:cNvCxnSpPr/>
              <p:nvPr/>
            </p:nvCxnSpPr>
            <p:spPr bwMode="auto">
              <a:xfrm rot="5400000">
                <a:off x="3075509" y="2680097"/>
                <a:ext cx="226218" cy="0"/>
              </a:xfrm>
              <a:prstGeom prst="line">
                <a:avLst/>
              </a:prstGeom>
              <a:solidFill>
                <a:srgbClr val="0095D3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68" name="Text Box 24"/>
            <p:cNvSpPr txBox="1">
              <a:spLocks noChangeArrowheads="1"/>
            </p:cNvSpPr>
            <p:nvPr/>
          </p:nvSpPr>
          <p:spPr bwMode="auto">
            <a:xfrm>
              <a:off x="2669243" y="3643315"/>
              <a:ext cx="524887" cy="23098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171450" indent="-171450" algn="l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900" b="1" dirty="0">
                  <a:solidFill>
                    <a:schemeClr val="tx1"/>
                  </a:solidFill>
                </a:rPr>
                <a:t>Cache</a:t>
              </a:r>
            </a:p>
          </p:txBody>
        </p:sp>
      </p:grpSp>
      <p:pic>
        <p:nvPicPr>
          <p:cNvPr id="90" name="Picture 88" descr="disk drive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52825" y="3177779"/>
            <a:ext cx="757238" cy="685800"/>
          </a:xfrm>
          <a:prstGeom prst="rect">
            <a:avLst/>
          </a:prstGeom>
          <a:noFill/>
        </p:spPr>
      </p:pic>
      <p:sp>
        <p:nvSpPr>
          <p:cNvPr id="603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Disk Stores - Compaction</a:t>
            </a:r>
            <a:endParaRPr lang="en-US" dirty="0"/>
          </a:p>
        </p:txBody>
      </p:sp>
      <p:grpSp>
        <p:nvGrpSpPr>
          <p:cNvPr id="4" name="Group 79"/>
          <p:cNvGrpSpPr/>
          <p:nvPr/>
        </p:nvGrpSpPr>
        <p:grpSpPr>
          <a:xfrm>
            <a:off x="1033459" y="2443163"/>
            <a:ext cx="2160671" cy="1307308"/>
            <a:chOff x="1033459" y="2566988"/>
            <a:chExt cx="2160671" cy="1307308"/>
          </a:xfrm>
        </p:grpSpPr>
        <p:grpSp>
          <p:nvGrpSpPr>
            <p:cNvPr id="5" name="Group 78"/>
            <p:cNvGrpSpPr/>
            <p:nvPr/>
          </p:nvGrpSpPr>
          <p:grpSpPr>
            <a:xfrm>
              <a:off x="1033459" y="2566988"/>
              <a:ext cx="2155159" cy="1307308"/>
              <a:chOff x="1033459" y="2566988"/>
              <a:chExt cx="2155159" cy="1307308"/>
            </a:xfrm>
          </p:grpSpPr>
          <p:sp>
            <p:nvSpPr>
              <p:cNvPr id="54" name="Rectangle 4"/>
              <p:cNvSpPr>
                <a:spLocks noChangeArrowheads="1"/>
              </p:cNvSpPr>
              <p:nvPr/>
            </p:nvSpPr>
            <p:spPr bwMode="auto">
              <a:xfrm>
                <a:off x="1033558" y="2639617"/>
                <a:ext cx="2155060" cy="1234679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3161" name="Rectangle 25"/>
              <p:cNvSpPr>
                <a:spLocks noChangeArrowheads="1"/>
              </p:cNvSpPr>
              <p:nvPr/>
            </p:nvSpPr>
            <p:spPr bwMode="auto">
              <a:xfrm>
                <a:off x="1038320" y="2606283"/>
                <a:ext cx="2144330" cy="110333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77" name="Straight Connector 76"/>
              <p:cNvCxnSpPr/>
              <p:nvPr/>
            </p:nvCxnSpPr>
            <p:spPr bwMode="auto">
              <a:xfrm rot="5400000">
                <a:off x="920350" y="2680097"/>
                <a:ext cx="226218" cy="0"/>
              </a:xfrm>
              <a:prstGeom prst="line">
                <a:avLst/>
              </a:prstGeom>
              <a:solidFill>
                <a:srgbClr val="0095D3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8" name="Straight Connector 77"/>
              <p:cNvCxnSpPr/>
              <p:nvPr/>
            </p:nvCxnSpPr>
            <p:spPr bwMode="auto">
              <a:xfrm rot="5400000">
                <a:off x="3075509" y="2680097"/>
                <a:ext cx="226218" cy="0"/>
              </a:xfrm>
              <a:prstGeom prst="line">
                <a:avLst/>
              </a:prstGeom>
              <a:solidFill>
                <a:srgbClr val="0095D3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603160" name="Text Box 24"/>
            <p:cNvSpPr txBox="1">
              <a:spLocks noChangeArrowheads="1"/>
            </p:cNvSpPr>
            <p:nvPr/>
          </p:nvSpPr>
          <p:spPr bwMode="auto">
            <a:xfrm>
              <a:off x="2669243" y="3643315"/>
              <a:ext cx="524887" cy="23098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171450" indent="-171450" algn="l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900" b="1" dirty="0">
                  <a:solidFill>
                    <a:schemeClr val="tx1"/>
                  </a:solidFill>
                </a:rPr>
                <a:t>Cache</a:t>
              </a:r>
            </a:p>
          </p:txBody>
        </p:sp>
      </p:grpSp>
      <p:sp>
        <p:nvSpPr>
          <p:cNvPr id="603180" name="AutoShape 44"/>
          <p:cNvSpPr>
            <a:spLocks noChangeArrowheads="1"/>
          </p:cNvSpPr>
          <p:nvPr/>
        </p:nvSpPr>
        <p:spPr bwMode="auto">
          <a:xfrm>
            <a:off x="1132394" y="2876550"/>
            <a:ext cx="1958975" cy="330994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200" b="1">
                <a:solidFill>
                  <a:srgbClr val="FFFFFF"/>
                </a:solidFill>
              </a:rPr>
              <a:t>Region</a:t>
            </a:r>
          </a:p>
        </p:txBody>
      </p:sp>
      <p:pic>
        <p:nvPicPr>
          <p:cNvPr id="2050" name="Picture 2" descr="http://www.vaikunt.org/AyyaVaikuntar/WinZip_icon.gif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2466975" y="2249487"/>
            <a:ext cx="774700" cy="774701"/>
          </a:xfrm>
          <a:prstGeom prst="rect">
            <a:avLst/>
          </a:prstGeom>
          <a:noFill/>
        </p:spPr>
      </p:pic>
      <p:sp>
        <p:nvSpPr>
          <p:cNvPr id="52" name="TextBox 51"/>
          <p:cNvSpPr txBox="1"/>
          <p:nvPr/>
        </p:nvSpPr>
        <p:spPr>
          <a:xfrm>
            <a:off x="3707669" y="394345"/>
            <a:ext cx="5271231" cy="586982"/>
          </a:xfrm>
          <a:prstGeom prst="rect">
            <a:avLst/>
          </a:prstGeom>
          <a:noFill/>
          <a:ln>
            <a:solidFill>
              <a:srgbClr val="002060"/>
            </a:solidFill>
          </a:ln>
          <a:effectLst/>
        </p:spPr>
        <p:txBody>
          <a:bodyPr wrap="none" rtlCol="0">
            <a:noAutofit/>
          </a:bodyPr>
          <a:lstStyle/>
          <a:p>
            <a:pPr fontAlgn="t"/>
            <a:endParaRPr lang="en-US" sz="800" dirty="0">
              <a:solidFill>
                <a:srgbClr val="5F5F5F"/>
              </a:solidFill>
            </a:endParaRPr>
          </a:p>
          <a:p>
            <a:pPr fontAlgn="t"/>
            <a:r>
              <a:rPr lang="en-US" sz="800" dirty="0" smtClean="0">
                <a:solidFill>
                  <a:srgbClr val="5F5F5F"/>
                </a:solidFill>
              </a:rPr>
              <a:t>//</a:t>
            </a:r>
            <a:r>
              <a:rPr lang="en-US" sz="800" dirty="0" err="1" smtClean="0">
                <a:solidFill>
                  <a:srgbClr val="5F5F5F"/>
                </a:solidFill>
              </a:rPr>
              <a:t>gfsh</a:t>
            </a:r>
            <a:r>
              <a:rPr lang="en-US" sz="800" dirty="0">
                <a:solidFill>
                  <a:srgbClr val="5F5F5F"/>
                </a:solidFill>
              </a:rPr>
              <a:t> </a:t>
            </a:r>
            <a:endParaRPr lang="en-US" sz="800" dirty="0" smtClean="0">
              <a:solidFill>
                <a:srgbClr val="5F5F5F"/>
              </a:solidFill>
            </a:endParaRPr>
          </a:p>
          <a:p>
            <a:pPr fontAlgn="t"/>
            <a:r>
              <a:rPr lang="en-US" sz="800" dirty="0" smtClean="0">
                <a:solidFill>
                  <a:srgbClr val="5F5F5F"/>
                </a:solidFill>
              </a:rPr>
              <a:t>create disk-store --name=</a:t>
            </a:r>
            <a:r>
              <a:rPr lang="en-US" sz="800" dirty="0" err="1" smtClean="0">
                <a:solidFill>
                  <a:srgbClr val="5F5F5F"/>
                </a:solidFill>
              </a:rPr>
              <a:t>persistentStore</a:t>
            </a:r>
            <a:r>
              <a:rPr lang="en-US" sz="800" dirty="0" smtClean="0">
                <a:solidFill>
                  <a:srgbClr val="5F5F5F"/>
                </a:solidFill>
              </a:rPr>
              <a:t> --</a:t>
            </a:r>
            <a:r>
              <a:rPr lang="en-US" sz="800" dirty="0" err="1" smtClean="0">
                <a:solidFill>
                  <a:srgbClr val="5F5F5F"/>
                </a:solidFill>
              </a:rPr>
              <a:t>dir</a:t>
            </a:r>
            <a:r>
              <a:rPr lang="en-US" sz="800" dirty="0" smtClean="0">
                <a:solidFill>
                  <a:srgbClr val="5F5F5F"/>
                </a:solidFill>
              </a:rPr>
              <a:t>=/data1/customers#1000 --</a:t>
            </a:r>
            <a:r>
              <a:rPr lang="en-US" sz="800" dirty="0" err="1" smtClean="0">
                <a:solidFill>
                  <a:srgbClr val="5F5F5F"/>
                </a:solidFill>
              </a:rPr>
              <a:t>dir</a:t>
            </a:r>
            <a:r>
              <a:rPr lang="en-US" sz="800" dirty="0" smtClean="0">
                <a:solidFill>
                  <a:srgbClr val="5F5F5F"/>
                </a:solidFill>
              </a:rPr>
              <a:t>=/data2/customers  </a:t>
            </a:r>
          </a:p>
          <a:p>
            <a:pPr fontAlgn="t"/>
            <a:r>
              <a:rPr lang="en-US" sz="800" dirty="0" smtClean="0">
                <a:solidFill>
                  <a:srgbClr val="5F5F5F"/>
                </a:solidFill>
              </a:rPr>
              <a:t>  --</a:t>
            </a:r>
            <a:r>
              <a:rPr lang="en-US" sz="800" dirty="0" err="1" smtClean="0">
                <a:solidFill>
                  <a:srgbClr val="5F5F5F"/>
                </a:solidFill>
              </a:rPr>
              <a:t>dir</a:t>
            </a:r>
            <a:r>
              <a:rPr lang="en-US" sz="800" dirty="0" smtClean="0">
                <a:solidFill>
                  <a:srgbClr val="5F5F5F"/>
                </a:solidFill>
              </a:rPr>
              <a:t>=/data3/customers  --auto-compact=true  --allow-force-</a:t>
            </a:r>
            <a:r>
              <a:rPr lang="en-US" sz="800" dirty="0" err="1" smtClean="0">
                <a:solidFill>
                  <a:srgbClr val="5F5F5F"/>
                </a:solidFill>
              </a:rPr>
              <a:t>compactin</a:t>
            </a:r>
            <a:r>
              <a:rPr lang="en-US" sz="800" dirty="0" smtClean="0">
                <a:solidFill>
                  <a:srgbClr val="5F5F5F"/>
                </a:solidFill>
              </a:rPr>
              <a:t>=true   --max-</a:t>
            </a:r>
            <a:r>
              <a:rPr lang="en-US" sz="800" dirty="0" err="1" smtClean="0">
                <a:solidFill>
                  <a:srgbClr val="5F5F5F"/>
                </a:solidFill>
              </a:rPr>
              <a:t>oplog</a:t>
            </a:r>
            <a:r>
              <a:rPr lang="en-US" sz="800" dirty="0" smtClean="0">
                <a:solidFill>
                  <a:srgbClr val="5F5F5F"/>
                </a:solidFill>
              </a:rPr>
              <a:t>-size=100</a:t>
            </a:r>
          </a:p>
        </p:txBody>
      </p:sp>
      <p:sp>
        <p:nvSpPr>
          <p:cNvPr id="73" name="AutoShape 44"/>
          <p:cNvSpPr>
            <a:spLocks noChangeArrowheads="1"/>
          </p:cNvSpPr>
          <p:nvPr/>
        </p:nvSpPr>
        <p:spPr bwMode="auto">
          <a:xfrm>
            <a:off x="1132394" y="2876550"/>
            <a:ext cx="1958975" cy="330994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200" b="1">
                <a:solidFill>
                  <a:srgbClr val="FFFFFF"/>
                </a:solidFill>
              </a:rPr>
              <a:t>Region</a:t>
            </a:r>
          </a:p>
        </p:txBody>
      </p:sp>
      <p:grpSp>
        <p:nvGrpSpPr>
          <p:cNvPr id="8" name="Group 45"/>
          <p:cNvGrpSpPr>
            <a:grpSpLocks/>
          </p:cNvGrpSpPr>
          <p:nvPr/>
        </p:nvGrpSpPr>
        <p:grpSpPr bwMode="auto">
          <a:xfrm>
            <a:off x="1240342" y="2247901"/>
            <a:ext cx="701674" cy="621506"/>
            <a:chOff x="2237" y="2226"/>
            <a:chExt cx="442" cy="522"/>
          </a:xfrm>
        </p:grpSpPr>
        <p:sp>
          <p:nvSpPr>
            <p:cNvPr id="75" name="Line 46"/>
            <p:cNvSpPr>
              <a:spLocks noChangeShapeType="1"/>
            </p:cNvSpPr>
            <p:nvPr/>
          </p:nvSpPr>
          <p:spPr bwMode="auto">
            <a:xfrm>
              <a:off x="2463" y="2226"/>
              <a:ext cx="0" cy="5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Text Box 47"/>
            <p:cNvSpPr txBox="1">
              <a:spLocks noChangeArrowheads="1"/>
            </p:cNvSpPr>
            <p:nvPr/>
          </p:nvSpPr>
          <p:spPr bwMode="auto">
            <a:xfrm>
              <a:off x="2237" y="2398"/>
              <a:ext cx="442" cy="155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171450" indent="-171450" algn="l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600" b="1" dirty="0">
                  <a:solidFill>
                    <a:schemeClr val="tx1"/>
                  </a:solidFill>
                </a:rPr>
                <a:t>put(</a:t>
              </a:r>
              <a:r>
                <a:rPr lang="en-US" sz="600" b="1" dirty="0" err="1">
                  <a:solidFill>
                    <a:schemeClr val="tx1"/>
                  </a:solidFill>
                </a:rPr>
                <a:t>key,value</a:t>
              </a:r>
              <a:r>
                <a:rPr lang="en-US" sz="600" b="1" dirty="0">
                  <a:solidFill>
                    <a:schemeClr val="tx1"/>
                  </a:solidFill>
                </a:rPr>
                <a:t>)</a:t>
              </a:r>
            </a:p>
          </p:txBody>
        </p:sp>
      </p:grpSp>
      <p:grpSp>
        <p:nvGrpSpPr>
          <p:cNvPr id="9" name="Group 114" descr="Down:  Group 114"/>
          <p:cNvGrpSpPr/>
          <p:nvPr/>
        </p:nvGrpSpPr>
        <p:grpSpPr>
          <a:xfrm>
            <a:off x="1183561" y="2770171"/>
            <a:ext cx="614451" cy="494653"/>
            <a:chOff x="3533069" y="1887533"/>
            <a:chExt cx="614451" cy="494653"/>
          </a:xfrm>
        </p:grpSpPr>
        <p:sp>
          <p:nvSpPr>
            <p:cNvPr id="199" name="Line 10"/>
            <p:cNvSpPr>
              <a:spLocks noChangeShapeType="1"/>
            </p:cNvSpPr>
            <p:nvPr/>
          </p:nvSpPr>
          <p:spPr bwMode="auto">
            <a:xfrm>
              <a:off x="3668449" y="1972147"/>
              <a:ext cx="911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200" name="Picture 20" descr="MCDD01775_0000[1]"/>
            <p:cNvPicPr>
              <a:picLocks noChangeAspect="1" noChangeArrowheads="1"/>
            </p:cNvPicPr>
            <p:nvPr/>
          </p:nvPicPr>
          <p:blipFill>
            <a:blip r:embed="rId6" cstate="email"/>
            <a:srcRect/>
            <a:stretch>
              <a:fillRect/>
            </a:stretch>
          </p:blipFill>
          <p:spPr bwMode="auto">
            <a:xfrm>
              <a:off x="3533069" y="1902548"/>
              <a:ext cx="150423" cy="139196"/>
            </a:xfrm>
            <a:prstGeom prst="rect">
              <a:avLst/>
            </a:prstGeom>
            <a:noFill/>
          </p:spPr>
        </p:pic>
        <p:sp>
          <p:nvSpPr>
            <p:cNvPr id="201" name="Oval 200"/>
            <p:cNvSpPr/>
            <p:nvPr/>
          </p:nvSpPr>
          <p:spPr bwMode="auto">
            <a:xfrm>
              <a:off x="3808442" y="1963733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202" name="Oval 201"/>
            <p:cNvSpPr/>
            <p:nvPr/>
          </p:nvSpPr>
          <p:spPr bwMode="auto">
            <a:xfrm>
              <a:off x="3925917" y="1966908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203" name="Oval 202"/>
            <p:cNvSpPr/>
            <p:nvPr/>
          </p:nvSpPr>
          <p:spPr bwMode="auto">
            <a:xfrm>
              <a:off x="4005292" y="1887533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204" name="Oval 203"/>
            <p:cNvSpPr/>
            <p:nvPr/>
          </p:nvSpPr>
          <p:spPr bwMode="auto">
            <a:xfrm>
              <a:off x="4008467" y="1973258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205" name="Oval 204"/>
            <p:cNvSpPr/>
            <p:nvPr/>
          </p:nvSpPr>
          <p:spPr bwMode="auto">
            <a:xfrm>
              <a:off x="4005292" y="2052633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206" name="Oval 205"/>
            <p:cNvSpPr/>
            <p:nvPr/>
          </p:nvSpPr>
          <p:spPr bwMode="auto">
            <a:xfrm>
              <a:off x="3808442" y="2087558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207" name="Oval 206"/>
            <p:cNvSpPr/>
            <p:nvPr/>
          </p:nvSpPr>
          <p:spPr bwMode="auto">
            <a:xfrm>
              <a:off x="3887817" y="2163758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208" name="Oval 207"/>
            <p:cNvSpPr/>
            <p:nvPr/>
          </p:nvSpPr>
          <p:spPr bwMode="auto">
            <a:xfrm>
              <a:off x="3967192" y="2243133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209" name="Oval 208"/>
            <p:cNvSpPr/>
            <p:nvPr/>
          </p:nvSpPr>
          <p:spPr bwMode="auto">
            <a:xfrm>
              <a:off x="3732242" y="1903408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10" name="Group 114"/>
          <p:cNvGrpSpPr/>
          <p:nvPr/>
        </p:nvGrpSpPr>
        <p:grpSpPr>
          <a:xfrm>
            <a:off x="1183569" y="1884358"/>
            <a:ext cx="614451" cy="494653"/>
            <a:chOff x="3533069" y="1887533"/>
            <a:chExt cx="614451" cy="494653"/>
          </a:xfrm>
        </p:grpSpPr>
        <p:sp>
          <p:nvSpPr>
            <p:cNvPr id="116" name="Line 10"/>
            <p:cNvSpPr>
              <a:spLocks noChangeShapeType="1"/>
            </p:cNvSpPr>
            <p:nvPr/>
          </p:nvSpPr>
          <p:spPr bwMode="auto">
            <a:xfrm>
              <a:off x="3668449" y="1972147"/>
              <a:ext cx="911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117" name="Picture 20" descr="MCDD01775_0000[1]"/>
            <p:cNvPicPr>
              <a:picLocks noChangeAspect="1" noChangeArrowheads="1"/>
            </p:cNvPicPr>
            <p:nvPr/>
          </p:nvPicPr>
          <p:blipFill>
            <a:blip r:embed="rId6" cstate="email"/>
            <a:srcRect/>
            <a:stretch>
              <a:fillRect/>
            </a:stretch>
          </p:blipFill>
          <p:spPr bwMode="auto">
            <a:xfrm>
              <a:off x="3533069" y="1902548"/>
              <a:ext cx="150423" cy="139196"/>
            </a:xfrm>
            <a:prstGeom prst="rect">
              <a:avLst/>
            </a:prstGeom>
            <a:noFill/>
          </p:spPr>
        </p:pic>
        <p:sp>
          <p:nvSpPr>
            <p:cNvPr id="118" name="Oval 117"/>
            <p:cNvSpPr/>
            <p:nvPr/>
          </p:nvSpPr>
          <p:spPr bwMode="auto">
            <a:xfrm>
              <a:off x="3808442" y="1963733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19" name="Oval 118"/>
            <p:cNvSpPr/>
            <p:nvPr/>
          </p:nvSpPr>
          <p:spPr bwMode="auto">
            <a:xfrm>
              <a:off x="3925917" y="1966908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20" name="Oval 119"/>
            <p:cNvSpPr/>
            <p:nvPr/>
          </p:nvSpPr>
          <p:spPr bwMode="auto">
            <a:xfrm>
              <a:off x="4005292" y="1887533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21" name="Oval 120"/>
            <p:cNvSpPr/>
            <p:nvPr/>
          </p:nvSpPr>
          <p:spPr bwMode="auto">
            <a:xfrm>
              <a:off x="4008467" y="1973258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22" name="Oval 121"/>
            <p:cNvSpPr/>
            <p:nvPr/>
          </p:nvSpPr>
          <p:spPr bwMode="auto">
            <a:xfrm>
              <a:off x="4005292" y="2052633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23" name="Oval 122"/>
            <p:cNvSpPr/>
            <p:nvPr/>
          </p:nvSpPr>
          <p:spPr bwMode="auto">
            <a:xfrm>
              <a:off x="3808442" y="2087558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24" name="Oval 123"/>
            <p:cNvSpPr/>
            <p:nvPr/>
          </p:nvSpPr>
          <p:spPr bwMode="auto">
            <a:xfrm>
              <a:off x="3887817" y="2163758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25" name="Oval 124"/>
            <p:cNvSpPr/>
            <p:nvPr/>
          </p:nvSpPr>
          <p:spPr bwMode="auto">
            <a:xfrm>
              <a:off x="3967192" y="2243133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26" name="Oval 125"/>
            <p:cNvSpPr/>
            <p:nvPr/>
          </p:nvSpPr>
          <p:spPr bwMode="auto">
            <a:xfrm>
              <a:off x="3732242" y="1903408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142" name="TextBox 141"/>
          <p:cNvSpPr txBox="1"/>
          <p:nvPr/>
        </p:nvSpPr>
        <p:spPr>
          <a:xfrm>
            <a:off x="4657725" y="2381250"/>
            <a:ext cx="40831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-</a:t>
            </a:r>
            <a:r>
              <a:rPr lang="en-US" sz="900" dirty="0" err="1" smtClean="0"/>
              <a:t>rw</a:t>
            </a:r>
            <a:r>
              <a:rPr lang="en-US" sz="900" dirty="0" smtClean="0"/>
              <a:t>-</a:t>
            </a:r>
            <a:r>
              <a:rPr lang="en-US" sz="900" dirty="0" err="1" smtClean="0"/>
              <a:t>rw</a:t>
            </a:r>
            <a:r>
              <a:rPr lang="en-US" sz="900" dirty="0" smtClean="0"/>
              <a:t>-r-- 1 </a:t>
            </a:r>
            <a:r>
              <a:rPr lang="en-US" sz="900" dirty="0" err="1" smtClean="0"/>
              <a:t>gemfire</a:t>
            </a:r>
            <a:r>
              <a:rPr lang="en-US" sz="900" dirty="0" smtClean="0"/>
              <a:t> users       1924  Mar 22 13:57 </a:t>
            </a:r>
            <a:r>
              <a:rPr lang="en-US" sz="900" dirty="0" err="1" smtClean="0"/>
              <a:t>BACKUPpersistentStore.if</a:t>
            </a:r>
            <a:endParaRPr lang="en-US" sz="900" dirty="0" smtClean="0">
              <a:solidFill>
                <a:srgbClr val="333333"/>
              </a:solidFill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657725" y="2541588"/>
            <a:ext cx="410881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-</a:t>
            </a:r>
            <a:r>
              <a:rPr lang="en-US" sz="900" dirty="0" err="1" smtClean="0"/>
              <a:t>rw</a:t>
            </a:r>
            <a:r>
              <a:rPr lang="en-US" sz="900" dirty="0" smtClean="0"/>
              <a:t>-</a:t>
            </a:r>
            <a:r>
              <a:rPr lang="en-US" sz="900" dirty="0" err="1" smtClean="0"/>
              <a:t>rw</a:t>
            </a:r>
            <a:r>
              <a:rPr lang="en-US" sz="900" dirty="0" smtClean="0"/>
              <a:t>-r-- 1 </a:t>
            </a:r>
            <a:r>
              <a:rPr lang="en-US" sz="900" dirty="0" err="1" smtClean="0"/>
              <a:t>gemfire</a:t>
            </a:r>
            <a:r>
              <a:rPr lang="en-US" sz="900" dirty="0" smtClean="0"/>
              <a:t> users             0  Mar 22 13:56 DRLK_IFpersistentStore.lk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57725" y="2701926"/>
            <a:ext cx="428194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-</a:t>
            </a:r>
            <a:r>
              <a:rPr lang="en-US" sz="900" dirty="0" err="1" smtClean="0"/>
              <a:t>rw</a:t>
            </a:r>
            <a:r>
              <a:rPr lang="en-US" sz="900" dirty="0" smtClean="0"/>
              <a:t>-</a:t>
            </a:r>
            <a:r>
              <a:rPr lang="en-US" sz="900" dirty="0" err="1" smtClean="0"/>
              <a:t>rw</a:t>
            </a:r>
            <a:r>
              <a:rPr lang="en-US" sz="900" dirty="0" smtClean="0"/>
              <a:t>-r-- 1 </a:t>
            </a:r>
            <a:r>
              <a:rPr lang="en-US" sz="900" dirty="0" err="1" smtClean="0"/>
              <a:t>gemfire</a:t>
            </a:r>
            <a:r>
              <a:rPr lang="en-US" sz="900" dirty="0" smtClean="0"/>
              <a:t> users   939083  Mar 22 13:57 BACKUPpersistentStore_1.crf</a:t>
            </a:r>
            <a:endParaRPr lang="en-US" sz="900" dirty="0" smtClean="0">
              <a:solidFill>
                <a:srgbClr val="33333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4657725" y="2862263"/>
            <a:ext cx="42883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-</a:t>
            </a:r>
            <a:r>
              <a:rPr lang="en-US" sz="900" dirty="0" err="1" smtClean="0"/>
              <a:t>rw</a:t>
            </a:r>
            <a:r>
              <a:rPr lang="en-US" sz="900" dirty="0" smtClean="0"/>
              <a:t>-</a:t>
            </a:r>
            <a:r>
              <a:rPr lang="en-US" sz="900" dirty="0" err="1" smtClean="0"/>
              <a:t>rw</a:t>
            </a:r>
            <a:r>
              <a:rPr lang="en-US" sz="900" dirty="0" smtClean="0"/>
              <a:t>-r-- 1 </a:t>
            </a:r>
            <a:r>
              <a:rPr lang="en-US" sz="900" dirty="0" err="1" smtClean="0"/>
              <a:t>gemfire</a:t>
            </a:r>
            <a:r>
              <a:rPr lang="en-US" sz="900" dirty="0" smtClean="0"/>
              <a:t> users     48952  Mar 22 13:57 BACKUPpersistentStore_1.drf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429000" y="2200275"/>
            <a:ext cx="10699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333333"/>
                </a:solidFill>
                <a:latin typeface="+mn-lt"/>
                <a:ea typeface="+mn-ea"/>
              </a:rPr>
              <a:t>/data1/customers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409950" y="3028950"/>
            <a:ext cx="10699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333333"/>
                </a:solidFill>
                <a:latin typeface="+mn-lt"/>
                <a:ea typeface="+mn-ea"/>
              </a:rPr>
              <a:t>/data2/customers</a:t>
            </a:r>
          </a:p>
        </p:txBody>
      </p:sp>
      <p:pic>
        <p:nvPicPr>
          <p:cNvPr id="92" name="Picture 88" descr="disk drive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14725" y="3987404"/>
            <a:ext cx="757238" cy="685800"/>
          </a:xfrm>
          <a:prstGeom prst="rect">
            <a:avLst/>
          </a:prstGeom>
          <a:noFill/>
        </p:spPr>
      </p:pic>
      <p:sp>
        <p:nvSpPr>
          <p:cNvPr id="93" name="TextBox 92"/>
          <p:cNvSpPr txBox="1"/>
          <p:nvPr/>
        </p:nvSpPr>
        <p:spPr>
          <a:xfrm>
            <a:off x="3371850" y="3838575"/>
            <a:ext cx="10699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333333"/>
                </a:solidFill>
                <a:latin typeface="+mn-lt"/>
                <a:ea typeface="+mn-ea"/>
              </a:rPr>
              <a:t>/data3/customers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4657725" y="3349626"/>
            <a:ext cx="428194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-</a:t>
            </a:r>
            <a:r>
              <a:rPr lang="en-US" sz="900" dirty="0" err="1" smtClean="0"/>
              <a:t>rw</a:t>
            </a:r>
            <a:r>
              <a:rPr lang="en-US" sz="900" dirty="0" smtClean="0"/>
              <a:t>-</a:t>
            </a:r>
            <a:r>
              <a:rPr lang="en-US" sz="900" dirty="0" err="1" smtClean="0"/>
              <a:t>rw</a:t>
            </a:r>
            <a:r>
              <a:rPr lang="en-US" sz="900" dirty="0" smtClean="0"/>
              <a:t>-r-- 1 </a:t>
            </a:r>
            <a:r>
              <a:rPr lang="en-US" sz="900" dirty="0" err="1" smtClean="0"/>
              <a:t>gemfire</a:t>
            </a:r>
            <a:r>
              <a:rPr lang="en-US" sz="900" dirty="0" smtClean="0"/>
              <a:t> users   912428  Mar 22 13:57 BACKUPpersistentStore_2.crf</a:t>
            </a:r>
            <a:endParaRPr lang="en-US" sz="900" dirty="0" smtClean="0">
              <a:solidFill>
                <a:srgbClr val="33333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657725" y="3509963"/>
            <a:ext cx="432041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-</a:t>
            </a:r>
            <a:r>
              <a:rPr lang="en-US" sz="900" dirty="0" err="1" smtClean="0"/>
              <a:t>rw</a:t>
            </a:r>
            <a:r>
              <a:rPr lang="en-US" sz="900" dirty="0" smtClean="0"/>
              <a:t>-</a:t>
            </a:r>
            <a:r>
              <a:rPr lang="en-US" sz="900" dirty="0" err="1" smtClean="0"/>
              <a:t>rw</a:t>
            </a:r>
            <a:r>
              <a:rPr lang="en-US" sz="900" dirty="0" smtClean="0"/>
              <a:t>-r-- 1 </a:t>
            </a:r>
            <a:r>
              <a:rPr lang="en-US" sz="900" dirty="0" err="1" smtClean="0"/>
              <a:t>gemfire</a:t>
            </a:r>
            <a:r>
              <a:rPr lang="en-US" sz="900" dirty="0" smtClean="0"/>
              <a:t> users   104687  Mar 22 13:57 BACKUPpersistentStore_2.drf</a:t>
            </a:r>
          </a:p>
        </p:txBody>
      </p:sp>
      <p:grpSp>
        <p:nvGrpSpPr>
          <p:cNvPr id="81" name="Group 80"/>
          <p:cNvGrpSpPr/>
          <p:nvPr/>
        </p:nvGrpSpPr>
        <p:grpSpPr>
          <a:xfrm>
            <a:off x="133350" y="3819525"/>
            <a:ext cx="3272017" cy="421332"/>
            <a:chOff x="133350" y="3819525"/>
            <a:chExt cx="3272017" cy="421332"/>
          </a:xfrm>
        </p:grpSpPr>
        <p:sp>
          <p:nvSpPr>
            <p:cNvPr id="132" name="TextBox 131"/>
            <p:cNvSpPr txBox="1"/>
            <p:nvPr/>
          </p:nvSpPr>
          <p:spPr>
            <a:xfrm>
              <a:off x="133350" y="3819525"/>
              <a:ext cx="277511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dirty="0" smtClean="0">
                  <a:solidFill>
                    <a:srgbClr val="333333"/>
                  </a:solidFill>
                  <a:latin typeface="+mn-lt"/>
                  <a:ea typeface="+mn-ea"/>
                </a:rPr>
                <a:t>When auto-compact is true or by invoking</a:t>
              </a: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381000" y="4010025"/>
              <a:ext cx="302436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dirty="0" smtClean="0">
                  <a:solidFill>
                    <a:srgbClr val="0070C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compact disk-store --name=</a:t>
              </a:r>
              <a:r>
                <a:rPr lang="en-US" sz="900" dirty="0" err="1" smtClean="0">
                  <a:solidFill>
                    <a:srgbClr val="0070C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persistentStore</a:t>
              </a:r>
              <a:r>
                <a:rPr lang="en-US" sz="900" dirty="0" smtClean="0">
                  <a:solidFill>
                    <a:srgbClr val="0070C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 </a:t>
              </a: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4657725" y="4092576"/>
            <a:ext cx="428194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-</a:t>
            </a:r>
            <a:r>
              <a:rPr lang="en-US" sz="900" dirty="0" err="1" smtClean="0"/>
              <a:t>rw</a:t>
            </a:r>
            <a:r>
              <a:rPr lang="en-US" sz="900" dirty="0" smtClean="0"/>
              <a:t>-</a:t>
            </a:r>
            <a:r>
              <a:rPr lang="en-US" sz="900" dirty="0" err="1" smtClean="0"/>
              <a:t>rw</a:t>
            </a:r>
            <a:r>
              <a:rPr lang="en-US" sz="900" dirty="0" smtClean="0"/>
              <a:t>-r-- 1 </a:t>
            </a:r>
            <a:r>
              <a:rPr lang="en-US" sz="900" dirty="0" err="1" smtClean="0"/>
              <a:t>gemfire</a:t>
            </a:r>
            <a:r>
              <a:rPr lang="en-US" sz="900" dirty="0" smtClean="0"/>
              <a:t> users   943718  Mar 22 13:57 BACKUPpersistentStore_3.crf</a:t>
            </a:r>
            <a:endParaRPr lang="en-US" sz="900" dirty="0" smtClean="0">
              <a:solidFill>
                <a:srgbClr val="33333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657725" y="4252913"/>
            <a:ext cx="432041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-</a:t>
            </a:r>
            <a:r>
              <a:rPr lang="en-US" sz="900" dirty="0" err="1" smtClean="0"/>
              <a:t>rw</a:t>
            </a:r>
            <a:r>
              <a:rPr lang="en-US" sz="900" dirty="0" smtClean="0"/>
              <a:t>-</a:t>
            </a:r>
            <a:r>
              <a:rPr lang="en-US" sz="900" dirty="0" err="1" smtClean="0"/>
              <a:t>rw</a:t>
            </a:r>
            <a:r>
              <a:rPr lang="en-US" sz="900" dirty="0" smtClean="0"/>
              <a:t>-r-- 1 </a:t>
            </a:r>
            <a:r>
              <a:rPr lang="en-US" sz="900" dirty="0" err="1" smtClean="0"/>
              <a:t>gemfire</a:t>
            </a:r>
            <a:r>
              <a:rPr lang="en-US" sz="900" dirty="0" smtClean="0"/>
              <a:t> users   104857  Mar 22 13:57 BACKUPpersistentStore_3.drf</a:t>
            </a:r>
          </a:p>
        </p:txBody>
      </p:sp>
      <p:grpSp>
        <p:nvGrpSpPr>
          <p:cNvPr id="85" name="Group 2"/>
          <p:cNvGrpSpPr>
            <a:grpSpLocks/>
          </p:cNvGrpSpPr>
          <p:nvPr/>
        </p:nvGrpSpPr>
        <p:grpSpPr bwMode="auto">
          <a:xfrm>
            <a:off x="3452596" y="1170390"/>
            <a:ext cx="1071563" cy="867965"/>
            <a:chOff x="3406" y="930"/>
            <a:chExt cx="2200" cy="2376"/>
          </a:xfrm>
        </p:grpSpPr>
        <p:sp>
          <p:nvSpPr>
            <p:cNvPr id="86" name="Rectangle 3"/>
            <p:cNvSpPr>
              <a:spLocks noChangeArrowheads="1"/>
            </p:cNvSpPr>
            <p:nvPr/>
          </p:nvSpPr>
          <p:spPr bwMode="auto">
            <a:xfrm>
              <a:off x="4338" y="1248"/>
              <a:ext cx="408" cy="1740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87" name="Picture 4" descr="garbage-can"/>
            <p:cNvPicPr>
              <a:picLocks noChangeAspect="1" noChangeArrowheads="1"/>
            </p:cNvPicPr>
            <p:nvPr/>
          </p:nvPicPr>
          <p:blipFill>
            <a:blip r:embed="rId7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406" y="930"/>
              <a:ext cx="2200" cy="2376"/>
            </a:xfrm>
            <a:prstGeom prst="rect">
              <a:avLst/>
            </a:prstGeom>
            <a:noFill/>
          </p:spPr>
        </p:pic>
      </p:grpSp>
      <p:grpSp>
        <p:nvGrpSpPr>
          <p:cNvPr id="88" name="Group 114" descr="Right:  Group 114"/>
          <p:cNvGrpSpPr/>
          <p:nvPr/>
        </p:nvGrpSpPr>
        <p:grpSpPr>
          <a:xfrm>
            <a:off x="3707669" y="2331996"/>
            <a:ext cx="614451" cy="494653"/>
            <a:chOff x="3533069" y="1887533"/>
            <a:chExt cx="614451" cy="494653"/>
          </a:xfrm>
        </p:grpSpPr>
        <p:sp>
          <p:nvSpPr>
            <p:cNvPr id="89" name="Line 10"/>
            <p:cNvSpPr>
              <a:spLocks noChangeShapeType="1"/>
            </p:cNvSpPr>
            <p:nvPr/>
          </p:nvSpPr>
          <p:spPr bwMode="auto">
            <a:xfrm>
              <a:off x="3668449" y="1972147"/>
              <a:ext cx="911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96" name="Picture 20" descr="MCDD01775_0000[1]"/>
            <p:cNvPicPr>
              <a:picLocks noChangeAspect="1" noChangeArrowheads="1"/>
            </p:cNvPicPr>
            <p:nvPr/>
          </p:nvPicPr>
          <p:blipFill>
            <a:blip r:embed="rId6" cstate="email"/>
            <a:srcRect/>
            <a:stretch>
              <a:fillRect/>
            </a:stretch>
          </p:blipFill>
          <p:spPr bwMode="auto">
            <a:xfrm>
              <a:off x="3533069" y="1902548"/>
              <a:ext cx="150423" cy="139196"/>
            </a:xfrm>
            <a:prstGeom prst="rect">
              <a:avLst/>
            </a:prstGeom>
            <a:noFill/>
          </p:spPr>
        </p:pic>
        <p:sp>
          <p:nvSpPr>
            <p:cNvPr id="97" name="Oval 96"/>
            <p:cNvSpPr/>
            <p:nvPr/>
          </p:nvSpPr>
          <p:spPr bwMode="auto">
            <a:xfrm>
              <a:off x="3808442" y="1963733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3925917" y="1966908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04" name="Oval 103"/>
            <p:cNvSpPr/>
            <p:nvPr/>
          </p:nvSpPr>
          <p:spPr bwMode="auto">
            <a:xfrm>
              <a:off x="4005292" y="1887533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08" name="Oval 107"/>
            <p:cNvSpPr/>
            <p:nvPr/>
          </p:nvSpPr>
          <p:spPr bwMode="auto">
            <a:xfrm>
              <a:off x="4008467" y="1973258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09" name="Oval 108"/>
            <p:cNvSpPr/>
            <p:nvPr/>
          </p:nvSpPr>
          <p:spPr bwMode="auto">
            <a:xfrm>
              <a:off x="4005292" y="2052633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10" name="Oval 109"/>
            <p:cNvSpPr/>
            <p:nvPr/>
          </p:nvSpPr>
          <p:spPr bwMode="auto">
            <a:xfrm>
              <a:off x="3808442" y="2087558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11" name="Oval 110"/>
            <p:cNvSpPr/>
            <p:nvPr/>
          </p:nvSpPr>
          <p:spPr bwMode="auto">
            <a:xfrm>
              <a:off x="3887817" y="2163758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12" name="Oval 111"/>
            <p:cNvSpPr/>
            <p:nvPr/>
          </p:nvSpPr>
          <p:spPr bwMode="auto">
            <a:xfrm>
              <a:off x="3967192" y="2243133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13" name="Oval 112"/>
            <p:cNvSpPr/>
            <p:nvPr/>
          </p:nvSpPr>
          <p:spPr bwMode="auto">
            <a:xfrm>
              <a:off x="3732242" y="1903408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146" name="Group 114" descr="Right:  Group 114"/>
          <p:cNvGrpSpPr/>
          <p:nvPr/>
        </p:nvGrpSpPr>
        <p:grpSpPr>
          <a:xfrm>
            <a:off x="3707669" y="2331996"/>
            <a:ext cx="614451" cy="494653"/>
            <a:chOff x="3533069" y="1887533"/>
            <a:chExt cx="614451" cy="494653"/>
          </a:xfrm>
        </p:grpSpPr>
        <p:sp>
          <p:nvSpPr>
            <p:cNvPr id="147" name="Line 10"/>
            <p:cNvSpPr>
              <a:spLocks noChangeShapeType="1"/>
            </p:cNvSpPr>
            <p:nvPr/>
          </p:nvSpPr>
          <p:spPr bwMode="auto">
            <a:xfrm>
              <a:off x="3668449" y="1972147"/>
              <a:ext cx="911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148" name="Picture 20" descr="MCDD01775_0000[1]"/>
            <p:cNvPicPr>
              <a:picLocks noChangeAspect="1" noChangeArrowheads="1"/>
            </p:cNvPicPr>
            <p:nvPr/>
          </p:nvPicPr>
          <p:blipFill>
            <a:blip r:embed="rId6" cstate="email"/>
            <a:srcRect/>
            <a:stretch>
              <a:fillRect/>
            </a:stretch>
          </p:blipFill>
          <p:spPr bwMode="auto">
            <a:xfrm>
              <a:off x="3533069" y="1902548"/>
              <a:ext cx="150423" cy="139196"/>
            </a:xfrm>
            <a:prstGeom prst="rect">
              <a:avLst/>
            </a:prstGeom>
            <a:noFill/>
          </p:spPr>
        </p:pic>
        <p:sp>
          <p:nvSpPr>
            <p:cNvPr id="149" name="Oval 148"/>
            <p:cNvSpPr/>
            <p:nvPr/>
          </p:nvSpPr>
          <p:spPr bwMode="auto">
            <a:xfrm>
              <a:off x="3808442" y="1963733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50" name="Oval 149"/>
            <p:cNvSpPr/>
            <p:nvPr/>
          </p:nvSpPr>
          <p:spPr bwMode="auto">
            <a:xfrm>
              <a:off x="3925917" y="1966908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51" name="Oval 150"/>
            <p:cNvSpPr/>
            <p:nvPr/>
          </p:nvSpPr>
          <p:spPr bwMode="auto">
            <a:xfrm>
              <a:off x="4005292" y="1887533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52" name="Oval 151"/>
            <p:cNvSpPr/>
            <p:nvPr/>
          </p:nvSpPr>
          <p:spPr bwMode="auto">
            <a:xfrm>
              <a:off x="4008467" y="1973258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53" name="Oval 152"/>
            <p:cNvSpPr/>
            <p:nvPr/>
          </p:nvSpPr>
          <p:spPr bwMode="auto">
            <a:xfrm>
              <a:off x="4005292" y="2052633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54" name="Oval 153"/>
            <p:cNvSpPr/>
            <p:nvPr/>
          </p:nvSpPr>
          <p:spPr bwMode="auto">
            <a:xfrm>
              <a:off x="3808442" y="2087558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55" name="Oval 154"/>
            <p:cNvSpPr/>
            <p:nvPr/>
          </p:nvSpPr>
          <p:spPr bwMode="auto">
            <a:xfrm>
              <a:off x="3887817" y="2163758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56" name="Oval 155"/>
            <p:cNvSpPr/>
            <p:nvPr/>
          </p:nvSpPr>
          <p:spPr bwMode="auto">
            <a:xfrm>
              <a:off x="3967192" y="2243133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57" name="Oval 156"/>
            <p:cNvSpPr/>
            <p:nvPr/>
          </p:nvSpPr>
          <p:spPr bwMode="auto">
            <a:xfrm>
              <a:off x="3732242" y="1903408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3707669" y="2322471"/>
            <a:ext cx="614451" cy="494653"/>
            <a:chOff x="3707669" y="541296"/>
            <a:chExt cx="614451" cy="494653"/>
          </a:xfrm>
        </p:grpSpPr>
        <p:grpSp>
          <p:nvGrpSpPr>
            <p:cNvPr id="170" name="Group 114" descr="Right:  Group 114"/>
            <p:cNvGrpSpPr/>
            <p:nvPr/>
          </p:nvGrpSpPr>
          <p:grpSpPr>
            <a:xfrm>
              <a:off x="3707669" y="541296"/>
              <a:ext cx="614451" cy="494653"/>
              <a:chOff x="3533069" y="1887533"/>
              <a:chExt cx="614451" cy="494653"/>
            </a:xfrm>
          </p:grpSpPr>
          <p:sp>
            <p:nvSpPr>
              <p:cNvPr id="171" name="Line 10"/>
              <p:cNvSpPr>
                <a:spLocks noChangeShapeType="1"/>
              </p:cNvSpPr>
              <p:nvPr/>
            </p:nvSpPr>
            <p:spPr bwMode="auto">
              <a:xfrm>
                <a:off x="3668449" y="1972147"/>
                <a:ext cx="9113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72" name="Picture 20" descr="MCDD01775_0000[1]"/>
              <p:cNvPicPr>
                <a:picLocks noChangeAspect="1" noChangeArrowheads="1"/>
              </p:cNvPicPr>
              <p:nvPr/>
            </p:nvPicPr>
            <p:blipFill>
              <a:blip r:embed="rId6" cstate="email"/>
              <a:srcRect/>
              <a:stretch>
                <a:fillRect/>
              </a:stretch>
            </p:blipFill>
            <p:spPr bwMode="auto">
              <a:xfrm>
                <a:off x="3533069" y="1902548"/>
                <a:ext cx="150423" cy="139196"/>
              </a:xfrm>
              <a:prstGeom prst="rect">
                <a:avLst/>
              </a:prstGeom>
              <a:noFill/>
            </p:spPr>
          </p:pic>
          <p:sp>
            <p:nvSpPr>
              <p:cNvPr id="173" name="Oval 172"/>
              <p:cNvSpPr/>
              <p:nvPr/>
            </p:nvSpPr>
            <p:spPr bwMode="auto">
              <a:xfrm>
                <a:off x="3808442" y="1963733"/>
                <a:ext cx="139053" cy="139053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/>
                  </a:gs>
                  <a:gs pos="75000">
                    <a:srgbClr val="00FF00"/>
                  </a:gs>
                </a:gsLst>
                <a:path path="circle">
                  <a:fillToRect l="50000" t="50000" r="50000" b="50000"/>
                </a:path>
                <a:tileRect/>
              </a:gradFill>
              <a:ln w="3175">
                <a:solidFill>
                  <a:srgbClr val="00B050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 bwMode="auto">
              <a:xfrm>
                <a:off x="3925917" y="1966908"/>
                <a:ext cx="139053" cy="139053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/>
                  </a:gs>
                  <a:gs pos="75000">
                    <a:srgbClr val="00FF00"/>
                  </a:gs>
                </a:gsLst>
                <a:path path="circle">
                  <a:fillToRect l="50000" t="50000" r="50000" b="50000"/>
                </a:path>
                <a:tileRect/>
              </a:gradFill>
              <a:ln w="3175">
                <a:solidFill>
                  <a:srgbClr val="00B050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 bwMode="auto">
              <a:xfrm>
                <a:off x="4005292" y="1887533"/>
                <a:ext cx="139053" cy="139053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/>
                  </a:gs>
                  <a:gs pos="75000">
                    <a:srgbClr val="00FF00"/>
                  </a:gs>
                </a:gsLst>
                <a:path path="circle">
                  <a:fillToRect l="50000" t="50000" r="50000" b="50000"/>
                </a:path>
                <a:tileRect/>
              </a:gradFill>
              <a:ln w="3175">
                <a:solidFill>
                  <a:srgbClr val="00B050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 bwMode="auto">
              <a:xfrm>
                <a:off x="4008467" y="1973258"/>
                <a:ext cx="139053" cy="139053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/>
                  </a:gs>
                  <a:gs pos="75000">
                    <a:srgbClr val="00FF00"/>
                  </a:gs>
                </a:gsLst>
                <a:path path="circle">
                  <a:fillToRect l="50000" t="50000" r="50000" b="50000"/>
                </a:path>
                <a:tileRect/>
              </a:gradFill>
              <a:ln w="3175">
                <a:solidFill>
                  <a:srgbClr val="00B050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 bwMode="auto">
              <a:xfrm>
                <a:off x="4005292" y="2052633"/>
                <a:ext cx="139053" cy="139053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/>
                  </a:gs>
                  <a:gs pos="75000">
                    <a:srgbClr val="00FF00"/>
                  </a:gs>
                </a:gsLst>
                <a:path path="circle">
                  <a:fillToRect l="50000" t="50000" r="50000" b="50000"/>
                </a:path>
                <a:tileRect/>
              </a:gradFill>
              <a:ln w="3175">
                <a:solidFill>
                  <a:srgbClr val="00B050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 bwMode="auto">
              <a:xfrm>
                <a:off x="3808442" y="2087558"/>
                <a:ext cx="139053" cy="139053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/>
                  </a:gs>
                  <a:gs pos="75000">
                    <a:srgbClr val="00FF00"/>
                  </a:gs>
                </a:gsLst>
                <a:path path="circle">
                  <a:fillToRect l="50000" t="50000" r="50000" b="50000"/>
                </a:path>
                <a:tileRect/>
              </a:gradFill>
              <a:ln w="3175">
                <a:solidFill>
                  <a:srgbClr val="00B050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 bwMode="auto">
              <a:xfrm>
                <a:off x="3887817" y="2163758"/>
                <a:ext cx="139053" cy="139053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/>
                  </a:gs>
                  <a:gs pos="75000">
                    <a:srgbClr val="00FF00"/>
                  </a:gs>
                </a:gsLst>
                <a:path path="circle">
                  <a:fillToRect l="50000" t="50000" r="50000" b="50000"/>
                </a:path>
                <a:tileRect/>
              </a:gradFill>
              <a:ln w="3175">
                <a:solidFill>
                  <a:srgbClr val="00B050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 bwMode="auto">
              <a:xfrm>
                <a:off x="3967192" y="2243133"/>
                <a:ext cx="139053" cy="139053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/>
                  </a:gs>
                  <a:gs pos="75000">
                    <a:srgbClr val="00FF00"/>
                  </a:gs>
                </a:gsLst>
                <a:path path="circle">
                  <a:fillToRect l="50000" t="50000" r="50000" b="50000"/>
                </a:path>
                <a:tileRect/>
              </a:gradFill>
              <a:ln w="3175">
                <a:solidFill>
                  <a:srgbClr val="00B050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 bwMode="auto">
              <a:xfrm>
                <a:off x="3732242" y="1903408"/>
                <a:ext cx="139053" cy="139053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/>
                  </a:gs>
                  <a:gs pos="75000">
                    <a:srgbClr val="00FF00"/>
                  </a:gs>
                </a:gsLst>
                <a:path path="circle">
                  <a:fillToRect l="50000" t="50000" r="50000" b="50000"/>
                </a:path>
                <a:tileRect/>
              </a:gradFill>
              <a:ln w="3175">
                <a:solidFill>
                  <a:srgbClr val="00B050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86" name="Group 185"/>
            <p:cNvGrpSpPr/>
            <p:nvPr/>
          </p:nvGrpSpPr>
          <p:grpSpPr>
            <a:xfrm>
              <a:off x="3981450" y="619125"/>
              <a:ext cx="304800" cy="304800"/>
              <a:chOff x="4276725" y="-514350"/>
              <a:chExt cx="304800" cy="304800"/>
            </a:xfrm>
          </p:grpSpPr>
          <p:cxnSp>
            <p:nvCxnSpPr>
              <p:cNvPr id="187" name="Straight Connector 186"/>
              <p:cNvCxnSpPr/>
              <p:nvPr/>
            </p:nvCxnSpPr>
            <p:spPr bwMode="auto">
              <a:xfrm rot="16200000" flipH="1">
                <a:off x="4276725" y="-514350"/>
                <a:ext cx="304800" cy="304800"/>
              </a:xfrm>
              <a:prstGeom prst="line">
                <a:avLst/>
              </a:prstGeom>
              <a:solidFill>
                <a:srgbClr val="0095D3"/>
              </a:solidFill>
              <a:ln w="38100" cap="flat" cmpd="sng" algn="ctr">
                <a:solidFill>
                  <a:srgbClr val="FF33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8" name="Straight Connector 187"/>
              <p:cNvCxnSpPr/>
              <p:nvPr/>
            </p:nvCxnSpPr>
            <p:spPr bwMode="auto">
              <a:xfrm rot="5400000">
                <a:off x="4276725" y="-514350"/>
                <a:ext cx="304800" cy="304800"/>
              </a:xfrm>
              <a:prstGeom prst="line">
                <a:avLst/>
              </a:prstGeom>
              <a:solidFill>
                <a:srgbClr val="0095D3"/>
              </a:solidFill>
              <a:ln w="38100" cap="flat" cmpd="sng" algn="ctr">
                <a:solidFill>
                  <a:srgbClr val="FF33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27" name="Group 114" descr="Right:  Group 114"/>
          <p:cNvGrpSpPr/>
          <p:nvPr/>
        </p:nvGrpSpPr>
        <p:grpSpPr>
          <a:xfrm>
            <a:off x="3707669" y="2331996"/>
            <a:ext cx="614451" cy="494653"/>
            <a:chOff x="3533069" y="1887533"/>
            <a:chExt cx="614451" cy="494653"/>
          </a:xfrm>
        </p:grpSpPr>
        <p:sp>
          <p:nvSpPr>
            <p:cNvPr id="129" name="Line 10"/>
            <p:cNvSpPr>
              <a:spLocks noChangeShapeType="1"/>
            </p:cNvSpPr>
            <p:nvPr/>
          </p:nvSpPr>
          <p:spPr bwMode="auto">
            <a:xfrm>
              <a:off x="3668449" y="1972147"/>
              <a:ext cx="911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130" name="Picture 20" descr="MCDD01775_0000[1]"/>
            <p:cNvPicPr>
              <a:picLocks noChangeAspect="1" noChangeArrowheads="1"/>
            </p:cNvPicPr>
            <p:nvPr/>
          </p:nvPicPr>
          <p:blipFill>
            <a:blip r:embed="rId6" cstate="email"/>
            <a:srcRect/>
            <a:stretch>
              <a:fillRect/>
            </a:stretch>
          </p:blipFill>
          <p:spPr bwMode="auto">
            <a:xfrm>
              <a:off x="3533069" y="1902548"/>
              <a:ext cx="150423" cy="139196"/>
            </a:xfrm>
            <a:prstGeom prst="rect">
              <a:avLst/>
            </a:prstGeom>
            <a:noFill/>
          </p:spPr>
        </p:pic>
        <p:sp>
          <p:nvSpPr>
            <p:cNvPr id="131" name="Oval 130"/>
            <p:cNvSpPr/>
            <p:nvPr/>
          </p:nvSpPr>
          <p:spPr bwMode="auto">
            <a:xfrm>
              <a:off x="3808442" y="1963733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34" name="Oval 133"/>
            <p:cNvSpPr/>
            <p:nvPr/>
          </p:nvSpPr>
          <p:spPr bwMode="auto">
            <a:xfrm>
              <a:off x="3925917" y="1966908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35" name="Oval 134"/>
            <p:cNvSpPr/>
            <p:nvPr/>
          </p:nvSpPr>
          <p:spPr bwMode="auto">
            <a:xfrm>
              <a:off x="4005292" y="1887533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36" name="Oval 135"/>
            <p:cNvSpPr/>
            <p:nvPr/>
          </p:nvSpPr>
          <p:spPr bwMode="auto">
            <a:xfrm>
              <a:off x="4008467" y="1973258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37" name="Oval 136"/>
            <p:cNvSpPr/>
            <p:nvPr/>
          </p:nvSpPr>
          <p:spPr bwMode="auto">
            <a:xfrm>
              <a:off x="4005292" y="2052633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38" name="Oval 137"/>
            <p:cNvSpPr/>
            <p:nvPr/>
          </p:nvSpPr>
          <p:spPr bwMode="auto">
            <a:xfrm>
              <a:off x="3808442" y="2087558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39" name="Oval 138"/>
            <p:cNvSpPr/>
            <p:nvPr/>
          </p:nvSpPr>
          <p:spPr bwMode="auto">
            <a:xfrm>
              <a:off x="3887817" y="2163758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40" name="Oval 139"/>
            <p:cNvSpPr/>
            <p:nvPr/>
          </p:nvSpPr>
          <p:spPr bwMode="auto">
            <a:xfrm>
              <a:off x="3967192" y="2243133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41" name="Oval 140"/>
            <p:cNvSpPr/>
            <p:nvPr/>
          </p:nvSpPr>
          <p:spPr bwMode="auto">
            <a:xfrm>
              <a:off x="3732242" y="1903408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3717194" y="2322471"/>
            <a:ext cx="614451" cy="494653"/>
            <a:chOff x="3707669" y="541296"/>
            <a:chExt cx="614451" cy="494653"/>
          </a:xfrm>
        </p:grpSpPr>
        <p:grpSp>
          <p:nvGrpSpPr>
            <p:cNvPr id="214" name="Group 114" descr="Right:  Group 114"/>
            <p:cNvGrpSpPr/>
            <p:nvPr/>
          </p:nvGrpSpPr>
          <p:grpSpPr>
            <a:xfrm>
              <a:off x="3707669" y="541296"/>
              <a:ext cx="614451" cy="494653"/>
              <a:chOff x="3533069" y="1887533"/>
              <a:chExt cx="614451" cy="494653"/>
            </a:xfrm>
          </p:grpSpPr>
          <p:sp>
            <p:nvSpPr>
              <p:cNvPr id="218" name="Line 10"/>
              <p:cNvSpPr>
                <a:spLocks noChangeShapeType="1"/>
              </p:cNvSpPr>
              <p:nvPr/>
            </p:nvSpPr>
            <p:spPr bwMode="auto">
              <a:xfrm>
                <a:off x="3668449" y="1972147"/>
                <a:ext cx="9113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19" name="Picture 20" descr="MCDD01775_0000[1]"/>
              <p:cNvPicPr>
                <a:picLocks noChangeAspect="1" noChangeArrowheads="1"/>
              </p:cNvPicPr>
              <p:nvPr/>
            </p:nvPicPr>
            <p:blipFill>
              <a:blip r:embed="rId6" cstate="email"/>
              <a:srcRect/>
              <a:stretch>
                <a:fillRect/>
              </a:stretch>
            </p:blipFill>
            <p:spPr bwMode="auto">
              <a:xfrm>
                <a:off x="3533069" y="1902548"/>
                <a:ext cx="150423" cy="139196"/>
              </a:xfrm>
              <a:prstGeom prst="rect">
                <a:avLst/>
              </a:prstGeom>
              <a:noFill/>
            </p:spPr>
          </p:pic>
          <p:sp>
            <p:nvSpPr>
              <p:cNvPr id="220" name="Oval 219"/>
              <p:cNvSpPr/>
              <p:nvPr/>
            </p:nvSpPr>
            <p:spPr bwMode="auto">
              <a:xfrm>
                <a:off x="3808442" y="1963733"/>
                <a:ext cx="139053" cy="139053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/>
                  </a:gs>
                  <a:gs pos="75000">
                    <a:srgbClr val="00FF00"/>
                  </a:gs>
                </a:gsLst>
                <a:path path="circle">
                  <a:fillToRect l="50000" t="50000" r="50000" b="50000"/>
                </a:path>
                <a:tileRect/>
              </a:gradFill>
              <a:ln w="3175">
                <a:solidFill>
                  <a:srgbClr val="00B050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21" name="Oval 220"/>
              <p:cNvSpPr/>
              <p:nvPr/>
            </p:nvSpPr>
            <p:spPr bwMode="auto">
              <a:xfrm>
                <a:off x="3925917" y="1966908"/>
                <a:ext cx="139053" cy="139053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/>
                  </a:gs>
                  <a:gs pos="75000">
                    <a:srgbClr val="00FF00"/>
                  </a:gs>
                </a:gsLst>
                <a:path path="circle">
                  <a:fillToRect l="50000" t="50000" r="50000" b="50000"/>
                </a:path>
                <a:tileRect/>
              </a:gradFill>
              <a:ln w="3175">
                <a:solidFill>
                  <a:srgbClr val="00B050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22" name="Oval 221"/>
              <p:cNvSpPr/>
              <p:nvPr/>
            </p:nvSpPr>
            <p:spPr bwMode="auto">
              <a:xfrm>
                <a:off x="4005292" y="1887533"/>
                <a:ext cx="139053" cy="139053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/>
                  </a:gs>
                  <a:gs pos="75000">
                    <a:srgbClr val="00FF00"/>
                  </a:gs>
                </a:gsLst>
                <a:path path="circle">
                  <a:fillToRect l="50000" t="50000" r="50000" b="50000"/>
                </a:path>
                <a:tileRect/>
              </a:gradFill>
              <a:ln w="3175">
                <a:solidFill>
                  <a:srgbClr val="00B050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23" name="Oval 222"/>
              <p:cNvSpPr/>
              <p:nvPr/>
            </p:nvSpPr>
            <p:spPr bwMode="auto">
              <a:xfrm>
                <a:off x="4008467" y="1973258"/>
                <a:ext cx="139053" cy="139053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/>
                  </a:gs>
                  <a:gs pos="75000">
                    <a:srgbClr val="00FF00"/>
                  </a:gs>
                </a:gsLst>
                <a:path path="circle">
                  <a:fillToRect l="50000" t="50000" r="50000" b="50000"/>
                </a:path>
                <a:tileRect/>
              </a:gradFill>
              <a:ln w="3175">
                <a:solidFill>
                  <a:srgbClr val="00B050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24" name="Oval 223"/>
              <p:cNvSpPr/>
              <p:nvPr/>
            </p:nvSpPr>
            <p:spPr bwMode="auto">
              <a:xfrm>
                <a:off x="4005292" y="2052633"/>
                <a:ext cx="139053" cy="139053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/>
                  </a:gs>
                  <a:gs pos="75000">
                    <a:srgbClr val="00FF00"/>
                  </a:gs>
                </a:gsLst>
                <a:path path="circle">
                  <a:fillToRect l="50000" t="50000" r="50000" b="50000"/>
                </a:path>
                <a:tileRect/>
              </a:gradFill>
              <a:ln w="3175">
                <a:solidFill>
                  <a:srgbClr val="00B050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25" name="Oval 224"/>
              <p:cNvSpPr/>
              <p:nvPr/>
            </p:nvSpPr>
            <p:spPr bwMode="auto">
              <a:xfrm>
                <a:off x="3808442" y="2087558"/>
                <a:ext cx="139053" cy="139053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/>
                  </a:gs>
                  <a:gs pos="75000">
                    <a:srgbClr val="00FF00"/>
                  </a:gs>
                </a:gsLst>
                <a:path path="circle">
                  <a:fillToRect l="50000" t="50000" r="50000" b="50000"/>
                </a:path>
                <a:tileRect/>
              </a:gradFill>
              <a:ln w="3175">
                <a:solidFill>
                  <a:srgbClr val="00B050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26" name="Oval 225"/>
              <p:cNvSpPr/>
              <p:nvPr/>
            </p:nvSpPr>
            <p:spPr bwMode="auto">
              <a:xfrm>
                <a:off x="3887817" y="2163758"/>
                <a:ext cx="139053" cy="139053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/>
                  </a:gs>
                  <a:gs pos="75000">
                    <a:srgbClr val="00FF00"/>
                  </a:gs>
                </a:gsLst>
                <a:path path="circle">
                  <a:fillToRect l="50000" t="50000" r="50000" b="50000"/>
                </a:path>
                <a:tileRect/>
              </a:gradFill>
              <a:ln w="3175">
                <a:solidFill>
                  <a:srgbClr val="00B050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27" name="Oval 226"/>
              <p:cNvSpPr/>
              <p:nvPr/>
            </p:nvSpPr>
            <p:spPr bwMode="auto">
              <a:xfrm>
                <a:off x="3967192" y="2243133"/>
                <a:ext cx="139053" cy="139053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/>
                  </a:gs>
                  <a:gs pos="75000">
                    <a:srgbClr val="00FF00"/>
                  </a:gs>
                </a:gsLst>
                <a:path path="circle">
                  <a:fillToRect l="50000" t="50000" r="50000" b="50000"/>
                </a:path>
                <a:tileRect/>
              </a:gradFill>
              <a:ln w="3175">
                <a:solidFill>
                  <a:srgbClr val="00B050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28" name="Oval 227"/>
              <p:cNvSpPr/>
              <p:nvPr/>
            </p:nvSpPr>
            <p:spPr bwMode="auto">
              <a:xfrm>
                <a:off x="3732242" y="1903408"/>
                <a:ext cx="139053" cy="139053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/>
                  </a:gs>
                  <a:gs pos="75000">
                    <a:srgbClr val="00FF00"/>
                  </a:gs>
                </a:gsLst>
                <a:path path="circle">
                  <a:fillToRect l="50000" t="50000" r="50000" b="50000"/>
                </a:path>
                <a:tileRect/>
              </a:gradFill>
              <a:ln w="3175">
                <a:solidFill>
                  <a:srgbClr val="00B050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15" name="Group 185"/>
            <p:cNvGrpSpPr/>
            <p:nvPr/>
          </p:nvGrpSpPr>
          <p:grpSpPr>
            <a:xfrm>
              <a:off x="3981450" y="619125"/>
              <a:ext cx="304800" cy="304800"/>
              <a:chOff x="4276725" y="-514350"/>
              <a:chExt cx="304800" cy="304800"/>
            </a:xfrm>
          </p:grpSpPr>
          <p:cxnSp>
            <p:nvCxnSpPr>
              <p:cNvPr id="216" name="Straight Connector 215"/>
              <p:cNvCxnSpPr/>
              <p:nvPr/>
            </p:nvCxnSpPr>
            <p:spPr bwMode="auto">
              <a:xfrm rot="16200000" flipH="1">
                <a:off x="4276725" y="-514350"/>
                <a:ext cx="304800" cy="304800"/>
              </a:xfrm>
              <a:prstGeom prst="line">
                <a:avLst/>
              </a:prstGeom>
              <a:solidFill>
                <a:srgbClr val="0095D3"/>
              </a:solidFill>
              <a:ln w="38100" cap="flat" cmpd="sng" algn="ctr">
                <a:solidFill>
                  <a:srgbClr val="FF33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7" name="Straight Connector 216"/>
              <p:cNvCxnSpPr/>
              <p:nvPr/>
            </p:nvCxnSpPr>
            <p:spPr bwMode="auto">
              <a:xfrm rot="5400000">
                <a:off x="4276725" y="-514350"/>
                <a:ext cx="304800" cy="304800"/>
              </a:xfrm>
              <a:prstGeom prst="line">
                <a:avLst/>
              </a:prstGeom>
              <a:solidFill>
                <a:srgbClr val="0095D3"/>
              </a:solidFill>
              <a:ln w="38100" cap="flat" cmpd="sng" algn="ctr">
                <a:solidFill>
                  <a:srgbClr val="FF33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229" name="Group 228"/>
          <p:cNvGrpSpPr/>
          <p:nvPr/>
        </p:nvGrpSpPr>
        <p:grpSpPr>
          <a:xfrm>
            <a:off x="3717194" y="2322471"/>
            <a:ext cx="614451" cy="494653"/>
            <a:chOff x="3707669" y="541296"/>
            <a:chExt cx="614451" cy="494653"/>
          </a:xfrm>
        </p:grpSpPr>
        <p:grpSp>
          <p:nvGrpSpPr>
            <p:cNvPr id="230" name="Group 114" descr="Right:  Group 114"/>
            <p:cNvGrpSpPr/>
            <p:nvPr/>
          </p:nvGrpSpPr>
          <p:grpSpPr>
            <a:xfrm>
              <a:off x="3707669" y="541296"/>
              <a:ext cx="614451" cy="494653"/>
              <a:chOff x="3533069" y="1887533"/>
              <a:chExt cx="614451" cy="494653"/>
            </a:xfrm>
          </p:grpSpPr>
          <p:sp>
            <p:nvSpPr>
              <p:cNvPr id="234" name="Line 10"/>
              <p:cNvSpPr>
                <a:spLocks noChangeShapeType="1"/>
              </p:cNvSpPr>
              <p:nvPr/>
            </p:nvSpPr>
            <p:spPr bwMode="auto">
              <a:xfrm>
                <a:off x="3668449" y="1972147"/>
                <a:ext cx="9113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35" name="Picture 20" descr="MCDD01775_0000[1]"/>
              <p:cNvPicPr>
                <a:picLocks noChangeAspect="1" noChangeArrowheads="1"/>
              </p:cNvPicPr>
              <p:nvPr/>
            </p:nvPicPr>
            <p:blipFill>
              <a:blip r:embed="rId6" cstate="email"/>
              <a:srcRect/>
              <a:stretch>
                <a:fillRect/>
              </a:stretch>
            </p:blipFill>
            <p:spPr bwMode="auto">
              <a:xfrm>
                <a:off x="3533069" y="1902548"/>
                <a:ext cx="150423" cy="139196"/>
              </a:xfrm>
              <a:prstGeom prst="rect">
                <a:avLst/>
              </a:prstGeom>
              <a:noFill/>
            </p:spPr>
          </p:pic>
          <p:sp>
            <p:nvSpPr>
              <p:cNvPr id="236" name="Oval 235"/>
              <p:cNvSpPr/>
              <p:nvPr/>
            </p:nvSpPr>
            <p:spPr bwMode="auto">
              <a:xfrm>
                <a:off x="3808442" y="1963733"/>
                <a:ext cx="139053" cy="139053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/>
                  </a:gs>
                  <a:gs pos="75000">
                    <a:srgbClr val="00FF00"/>
                  </a:gs>
                </a:gsLst>
                <a:path path="circle">
                  <a:fillToRect l="50000" t="50000" r="50000" b="50000"/>
                </a:path>
                <a:tileRect/>
              </a:gradFill>
              <a:ln w="3175">
                <a:solidFill>
                  <a:srgbClr val="00B050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37" name="Oval 236"/>
              <p:cNvSpPr/>
              <p:nvPr/>
            </p:nvSpPr>
            <p:spPr bwMode="auto">
              <a:xfrm>
                <a:off x="3925917" y="1966908"/>
                <a:ext cx="139053" cy="139053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/>
                  </a:gs>
                  <a:gs pos="75000">
                    <a:srgbClr val="00FF00"/>
                  </a:gs>
                </a:gsLst>
                <a:path path="circle">
                  <a:fillToRect l="50000" t="50000" r="50000" b="50000"/>
                </a:path>
                <a:tileRect/>
              </a:gradFill>
              <a:ln w="3175">
                <a:solidFill>
                  <a:srgbClr val="00B050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38" name="Oval 237"/>
              <p:cNvSpPr/>
              <p:nvPr/>
            </p:nvSpPr>
            <p:spPr bwMode="auto">
              <a:xfrm>
                <a:off x="4005292" y="1887533"/>
                <a:ext cx="139053" cy="139053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/>
                  </a:gs>
                  <a:gs pos="75000">
                    <a:srgbClr val="00FF00"/>
                  </a:gs>
                </a:gsLst>
                <a:path path="circle">
                  <a:fillToRect l="50000" t="50000" r="50000" b="50000"/>
                </a:path>
                <a:tileRect/>
              </a:gradFill>
              <a:ln w="3175">
                <a:solidFill>
                  <a:srgbClr val="00B050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39" name="Oval 238"/>
              <p:cNvSpPr/>
              <p:nvPr/>
            </p:nvSpPr>
            <p:spPr bwMode="auto">
              <a:xfrm>
                <a:off x="4008467" y="1973258"/>
                <a:ext cx="139053" cy="139053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/>
                  </a:gs>
                  <a:gs pos="75000">
                    <a:srgbClr val="00FF00"/>
                  </a:gs>
                </a:gsLst>
                <a:path path="circle">
                  <a:fillToRect l="50000" t="50000" r="50000" b="50000"/>
                </a:path>
                <a:tileRect/>
              </a:gradFill>
              <a:ln w="3175">
                <a:solidFill>
                  <a:srgbClr val="00B050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40" name="Oval 239"/>
              <p:cNvSpPr/>
              <p:nvPr/>
            </p:nvSpPr>
            <p:spPr bwMode="auto">
              <a:xfrm>
                <a:off x="4005292" y="2052633"/>
                <a:ext cx="139053" cy="139053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/>
                  </a:gs>
                  <a:gs pos="75000">
                    <a:srgbClr val="00FF00"/>
                  </a:gs>
                </a:gsLst>
                <a:path path="circle">
                  <a:fillToRect l="50000" t="50000" r="50000" b="50000"/>
                </a:path>
                <a:tileRect/>
              </a:gradFill>
              <a:ln w="3175">
                <a:solidFill>
                  <a:srgbClr val="00B050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41" name="Oval 240"/>
              <p:cNvSpPr/>
              <p:nvPr/>
            </p:nvSpPr>
            <p:spPr bwMode="auto">
              <a:xfrm>
                <a:off x="3808442" y="2087558"/>
                <a:ext cx="139053" cy="139053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/>
                  </a:gs>
                  <a:gs pos="75000">
                    <a:srgbClr val="00FF00"/>
                  </a:gs>
                </a:gsLst>
                <a:path path="circle">
                  <a:fillToRect l="50000" t="50000" r="50000" b="50000"/>
                </a:path>
                <a:tileRect/>
              </a:gradFill>
              <a:ln w="3175">
                <a:solidFill>
                  <a:srgbClr val="00B050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42" name="Oval 241"/>
              <p:cNvSpPr/>
              <p:nvPr/>
            </p:nvSpPr>
            <p:spPr bwMode="auto">
              <a:xfrm>
                <a:off x="3887817" y="2163758"/>
                <a:ext cx="139053" cy="139053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/>
                  </a:gs>
                  <a:gs pos="75000">
                    <a:srgbClr val="00FF00"/>
                  </a:gs>
                </a:gsLst>
                <a:path path="circle">
                  <a:fillToRect l="50000" t="50000" r="50000" b="50000"/>
                </a:path>
                <a:tileRect/>
              </a:gradFill>
              <a:ln w="3175">
                <a:solidFill>
                  <a:srgbClr val="00B050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43" name="Oval 242"/>
              <p:cNvSpPr/>
              <p:nvPr/>
            </p:nvSpPr>
            <p:spPr bwMode="auto">
              <a:xfrm>
                <a:off x="3967192" y="2243133"/>
                <a:ext cx="139053" cy="139053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/>
                  </a:gs>
                  <a:gs pos="75000">
                    <a:srgbClr val="00FF00"/>
                  </a:gs>
                </a:gsLst>
                <a:path path="circle">
                  <a:fillToRect l="50000" t="50000" r="50000" b="50000"/>
                </a:path>
                <a:tileRect/>
              </a:gradFill>
              <a:ln w="3175">
                <a:solidFill>
                  <a:srgbClr val="00B050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44" name="Oval 243"/>
              <p:cNvSpPr/>
              <p:nvPr/>
            </p:nvSpPr>
            <p:spPr bwMode="auto">
              <a:xfrm>
                <a:off x="3732242" y="1903408"/>
                <a:ext cx="139053" cy="139053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/>
                  </a:gs>
                  <a:gs pos="75000">
                    <a:srgbClr val="00FF00"/>
                  </a:gs>
                </a:gsLst>
                <a:path path="circle">
                  <a:fillToRect l="50000" t="50000" r="50000" b="50000"/>
                </a:path>
                <a:tileRect/>
              </a:gradFill>
              <a:ln w="3175">
                <a:solidFill>
                  <a:srgbClr val="00B050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31" name="Group 185"/>
            <p:cNvGrpSpPr/>
            <p:nvPr/>
          </p:nvGrpSpPr>
          <p:grpSpPr>
            <a:xfrm>
              <a:off x="3981450" y="619125"/>
              <a:ext cx="304800" cy="304800"/>
              <a:chOff x="4276725" y="-514350"/>
              <a:chExt cx="304800" cy="304800"/>
            </a:xfrm>
          </p:grpSpPr>
          <p:cxnSp>
            <p:nvCxnSpPr>
              <p:cNvPr id="232" name="Straight Connector 231"/>
              <p:cNvCxnSpPr/>
              <p:nvPr/>
            </p:nvCxnSpPr>
            <p:spPr bwMode="auto">
              <a:xfrm rot="16200000" flipH="1">
                <a:off x="4276725" y="-514350"/>
                <a:ext cx="304800" cy="304800"/>
              </a:xfrm>
              <a:prstGeom prst="line">
                <a:avLst/>
              </a:prstGeom>
              <a:solidFill>
                <a:srgbClr val="0095D3"/>
              </a:solidFill>
              <a:ln w="38100" cap="flat" cmpd="sng" algn="ctr">
                <a:solidFill>
                  <a:srgbClr val="FF33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" name="Straight Connector 232"/>
              <p:cNvCxnSpPr/>
              <p:nvPr/>
            </p:nvCxnSpPr>
            <p:spPr bwMode="auto">
              <a:xfrm rot="5400000">
                <a:off x="4276725" y="-514350"/>
                <a:ext cx="304800" cy="304800"/>
              </a:xfrm>
              <a:prstGeom prst="line">
                <a:avLst/>
              </a:prstGeom>
              <a:solidFill>
                <a:srgbClr val="0095D3"/>
              </a:solidFill>
              <a:ln w="38100" cap="flat" cmpd="sng" algn="ctr">
                <a:solidFill>
                  <a:srgbClr val="FF33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133012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5.06173E-6 C -0.06719 0.01575 -0.13438 0.03149 -0.1375 -0.00185 C -0.14063 -0.03518 -0.07969 -0.11759 -0.01875 -0.19999 " pathEditMode="relative" ptsTypes="aaA">
                                      <p:cBhvr>
                                        <p:cTn id="22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55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5E-6 2.46914E-6 C -0.06909 -0.00432 -0.13819 -0.00864 -0.13958 0.02037 C -0.14097 0.04938 -0.07465 0.11173 -0.00833 0.17407 " pathEditMode="relative" ptsTypes="aaA">
                                      <p:cBhvr>
                                        <p:cTn id="35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55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0"/>
                            </p:stCondLst>
                            <p:childTnLst>
                              <p:par>
                                <p:cTn id="5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82716E-6 L -8.33333E-7 0.17222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500"/>
                            </p:stCondLst>
                            <p:childTnLst>
                              <p:par>
                                <p:cTn id="5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60494E-6 L 0.27188 0.08518 " pathEditMode="relative" rAng="0" ptsTypes="AA">
                                      <p:cBhvr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" y="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000"/>
                            </p:stCondLst>
                            <p:childTnLst>
                              <p:par>
                                <p:cTn id="61" presetID="55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9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500"/>
                            </p:stCondLst>
                            <p:childTnLst>
                              <p:par>
                                <p:cTn id="7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5.06173E-6 C -0.06719 0.01575 -0.13438 0.03149 -0.1375 -0.00185 C -0.14063 -0.03518 -0.07969 -0.11759 -0.01875 -0.19999 " pathEditMode="relative" ptsTypes="aaA">
                                      <p:cBhvr>
                                        <p:cTn id="72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1500"/>
                            </p:stCondLst>
                            <p:childTnLst>
                              <p:par>
                                <p:cTn id="74" presetID="55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000"/>
                            </p:stCondLst>
                            <p:childTnLst>
                              <p:par>
                                <p:cTn id="8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3000"/>
                            </p:stCondLst>
                            <p:childTnLst>
                              <p:par>
                                <p:cTn id="8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5E-6 2.46914E-6 C -0.06909 -0.00432 -0.13819 -0.00864 -0.13958 0.02037 C -0.14097 0.04938 -0.07465 0.11173 -0.00833 0.17407 " pathEditMode="relative" ptsTypes="aaA">
                                      <p:cBhvr>
                                        <p:cTn id="88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4000"/>
                            </p:stCondLst>
                            <p:childTnLst>
                              <p:par>
                                <p:cTn id="90" presetID="55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45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500"/>
                            </p:stCondLst>
                            <p:childTnLst>
                              <p:par>
                                <p:cTn id="10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618 C -0.06857 -0.00123 -0.13819 -0.00864 -0.13958 0.04167 C -0.14097 0.09229 -0.0743 0.20062 -0.00746 0.30926 " pathEditMode="relative" rAng="0" ptsTypes="aaA">
                                      <p:cBhvr>
                                        <p:cTn id="10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" y="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6500"/>
                            </p:stCondLst>
                            <p:childTnLst>
                              <p:par>
                                <p:cTn id="109" presetID="55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2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75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8500"/>
                            </p:stCondLst>
                            <p:childTnLst>
                              <p:par>
                                <p:cTn id="11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5.06173E-6 C -0.06719 0.01575 -0.13438 0.03149 -0.1375 -0.00185 C -0.14063 -0.03518 -0.07969 -0.11759 -0.01875 -0.19999 " pathEditMode="relative" ptsTypes="aaA">
                                      <p:cBhvr>
                                        <p:cTn id="120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9500"/>
                            </p:stCondLst>
                            <p:childTnLst>
                              <p:par>
                                <p:cTn id="122" presetID="55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" dur="50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0000"/>
                            </p:stCondLst>
                            <p:childTnLst>
                              <p:par>
                                <p:cTn id="12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1000"/>
                            </p:stCondLst>
                            <p:childTnLst>
                              <p:par>
                                <p:cTn id="13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/>
      <p:bldP spid="145" grpId="0"/>
      <p:bldP spid="82" grpId="0"/>
      <p:bldP spid="8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108371" y="169550"/>
            <a:ext cx="9035700" cy="54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GemFire</a:t>
            </a:r>
            <a:r>
              <a:rPr lang="en-US" dirty="0" smtClean="0"/>
              <a:t> and the File System</a:t>
            </a:r>
            <a:endParaRPr dirty="0"/>
          </a:p>
        </p:txBody>
      </p:sp>
      <p:sp>
        <p:nvSpPr>
          <p:cNvPr id="144" name="Shape 144"/>
          <p:cNvSpPr txBox="1">
            <a:spLocks noGrp="1"/>
          </p:cNvSpPr>
          <p:nvPr>
            <p:ph type="body" idx="2"/>
          </p:nvPr>
        </p:nvSpPr>
        <p:spPr>
          <a:xfrm>
            <a:off x="156332" y="711650"/>
            <a:ext cx="8450992" cy="433206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20000"/>
              </a:lnSpc>
              <a:buNone/>
            </a:pPr>
            <a:r>
              <a:rPr lang="en-US" sz="1400" dirty="0" smtClean="0"/>
              <a:t>Product Directory</a:t>
            </a:r>
          </a:p>
          <a:p>
            <a:pPr marL="285750" indent="-285750">
              <a:lnSpc>
                <a:spcPct val="120000"/>
              </a:lnSpc>
            </a:pPr>
            <a:r>
              <a:rPr lang="en-US" sz="1400" dirty="0" smtClean="0"/>
              <a:t>Can be anywhere</a:t>
            </a:r>
          </a:p>
          <a:p>
            <a:pPr marL="285750" indent="-285750">
              <a:lnSpc>
                <a:spcPct val="120000"/>
              </a:lnSpc>
            </a:pPr>
            <a:r>
              <a:rPr lang="en-US" sz="1400" dirty="0" smtClean="0"/>
              <a:t>Can be read only</a:t>
            </a:r>
          </a:p>
          <a:p>
            <a:pPr marL="285750" indent="-285750">
              <a:lnSpc>
                <a:spcPct val="120000"/>
              </a:lnSpc>
            </a:pPr>
            <a:endParaRPr lang="en-US" sz="1400" dirty="0"/>
          </a:p>
          <a:p>
            <a:pPr>
              <a:lnSpc>
                <a:spcPct val="120000"/>
              </a:lnSpc>
              <a:buNone/>
            </a:pPr>
            <a:r>
              <a:rPr lang="en-US" sz="1400" dirty="0" smtClean="0"/>
              <a:t>Working Directory</a:t>
            </a:r>
          </a:p>
          <a:p>
            <a:pPr marL="285750" indent="-285750">
              <a:lnSpc>
                <a:spcPct val="120000"/>
              </a:lnSpc>
            </a:pPr>
            <a:r>
              <a:rPr lang="en-US" sz="1400" dirty="0" smtClean="0"/>
              <a:t>Must be writable by “run as” user</a:t>
            </a:r>
          </a:p>
          <a:p>
            <a:pPr marL="285750" indent="-285750">
              <a:lnSpc>
                <a:spcPct val="120000"/>
              </a:lnSpc>
            </a:pPr>
            <a:r>
              <a:rPr lang="en-US" sz="1400" dirty="0" smtClean="0"/>
              <a:t>Required by both locators and servers</a:t>
            </a:r>
          </a:p>
          <a:p>
            <a:pPr marL="285750" indent="-285750">
              <a:lnSpc>
                <a:spcPct val="120000"/>
              </a:lnSpc>
            </a:pPr>
            <a:r>
              <a:rPr lang="en-US" sz="1400" dirty="0" smtClean="0"/>
              <a:t>Set with the “--</a:t>
            </a:r>
            <a:r>
              <a:rPr lang="en-US" sz="1400" dirty="0" err="1" smtClean="0"/>
              <a:t>dir</a:t>
            </a:r>
            <a:r>
              <a:rPr lang="en-US" sz="1400" dirty="0" smtClean="0"/>
              <a:t>” option of the “</a:t>
            </a:r>
            <a:r>
              <a:rPr lang="en-US" sz="1400" dirty="0" err="1" smtClean="0"/>
              <a:t>gfsh</a:t>
            </a:r>
            <a:r>
              <a:rPr lang="en-US" sz="1400" dirty="0" smtClean="0"/>
              <a:t> start server/locator” command </a:t>
            </a:r>
          </a:p>
          <a:p>
            <a:pPr marL="285750" indent="-285750">
              <a:lnSpc>
                <a:spcPct val="120000"/>
              </a:lnSpc>
            </a:pPr>
            <a:endParaRPr lang="en-US" sz="1400" dirty="0"/>
          </a:p>
          <a:p>
            <a:pPr>
              <a:lnSpc>
                <a:spcPct val="120000"/>
              </a:lnSpc>
              <a:buNone/>
            </a:pPr>
            <a:r>
              <a:rPr lang="en-US" sz="1400" dirty="0" smtClean="0"/>
              <a:t>Logs and Stats</a:t>
            </a:r>
          </a:p>
          <a:p>
            <a:pPr marL="285750" indent="-285750">
              <a:lnSpc>
                <a:spcPct val="120000"/>
              </a:lnSpc>
            </a:pPr>
            <a:r>
              <a:rPr lang="en-US" sz="1400" dirty="0" err="1"/>
              <a:t>g</a:t>
            </a:r>
            <a:r>
              <a:rPr lang="en-US" sz="1400" dirty="0" err="1" smtClean="0"/>
              <a:t>emfire</a:t>
            </a:r>
            <a:r>
              <a:rPr lang="en-US" sz="1400" dirty="0" smtClean="0"/>
              <a:t> automatically rolls logs and stats</a:t>
            </a:r>
          </a:p>
          <a:p>
            <a:pPr marL="285750" indent="-285750">
              <a:lnSpc>
                <a:spcPct val="120000"/>
              </a:lnSpc>
            </a:pPr>
            <a:r>
              <a:rPr lang="en-US" sz="1400" dirty="0" smtClean="0"/>
              <a:t>use properties to set location and size limits</a:t>
            </a:r>
          </a:p>
          <a:p>
            <a:pPr marL="285750" indent="-285750">
              <a:lnSpc>
                <a:spcPct val="120000"/>
              </a:lnSpc>
            </a:pPr>
            <a:r>
              <a:rPr lang="en-US" sz="1400" dirty="0" smtClean="0"/>
              <a:t>log/stats location must be writable, should be local</a:t>
            </a:r>
          </a:p>
          <a:p>
            <a:pPr>
              <a:lnSpc>
                <a:spcPct val="120000"/>
              </a:lnSpc>
              <a:buNone/>
            </a:pPr>
            <a:endParaRPr lang="en-US" sz="1400" dirty="0" smtClean="0"/>
          </a:p>
          <a:p>
            <a:pPr>
              <a:lnSpc>
                <a:spcPct val="120000"/>
              </a:lnSpc>
              <a:buNone/>
            </a:pPr>
            <a:r>
              <a:rPr lang="en-US" sz="1400" dirty="0" smtClean="0"/>
              <a:t>Disk Stores (where the data lives)</a:t>
            </a:r>
          </a:p>
          <a:p>
            <a:pPr marL="285750" indent="-285750">
              <a:lnSpc>
                <a:spcPct val="120000"/>
              </a:lnSpc>
            </a:pPr>
            <a:r>
              <a:rPr lang="en-US" sz="1400" dirty="0" smtClean="0"/>
              <a:t>Must be writeable by “run as” user</a:t>
            </a:r>
            <a:endParaRPr lang="en-US" sz="1400" dirty="0"/>
          </a:p>
          <a:p>
            <a:pPr>
              <a:lnSpc>
                <a:spcPct val="120000"/>
              </a:lnSpc>
              <a:buNone/>
            </a:pPr>
            <a:endParaRPr lang="en-US" sz="14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8422658" y="4940375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518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108371" y="169550"/>
            <a:ext cx="9035700" cy="54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GemFire</a:t>
            </a:r>
            <a:r>
              <a:rPr lang="en-US" dirty="0" smtClean="0"/>
              <a:t> and the File System</a:t>
            </a:r>
            <a:endParaRPr dirty="0"/>
          </a:p>
        </p:txBody>
      </p:sp>
      <p:sp>
        <p:nvSpPr>
          <p:cNvPr id="144" name="Shape 144"/>
          <p:cNvSpPr txBox="1">
            <a:spLocks noGrp="1"/>
          </p:cNvSpPr>
          <p:nvPr>
            <p:ph type="body" idx="2"/>
          </p:nvPr>
        </p:nvSpPr>
        <p:spPr>
          <a:xfrm>
            <a:off x="156332" y="904834"/>
            <a:ext cx="8450992" cy="392651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20000"/>
              </a:lnSpc>
              <a:buNone/>
            </a:pPr>
            <a:r>
              <a:rPr lang="en-US" dirty="0" smtClean="0"/>
              <a:t>Sample Log Configuration</a:t>
            </a:r>
          </a:p>
          <a:p>
            <a:pPr>
              <a:lnSpc>
                <a:spcPct val="120000"/>
              </a:lnSpc>
              <a:buNone/>
            </a:pPr>
            <a:endParaRPr lang="en-US" dirty="0" smtClean="0"/>
          </a:p>
          <a:p>
            <a:pPr>
              <a:buNone/>
            </a:pPr>
            <a:r>
              <a:rPr lang="en-US" sz="1400" dirty="0" smtClean="0"/>
              <a:t>log</a:t>
            </a:r>
            <a:r>
              <a:rPr lang="en-US" sz="1400" dirty="0"/>
              <a:t>-level=</a:t>
            </a:r>
            <a:r>
              <a:rPr lang="en-US" sz="1400" dirty="0" err="1"/>
              <a:t>config</a:t>
            </a:r>
            <a:endParaRPr lang="en-US" sz="1400" dirty="0"/>
          </a:p>
          <a:p>
            <a:pPr>
              <a:buNone/>
            </a:pPr>
            <a:r>
              <a:rPr lang="en-US" sz="1400" dirty="0" smtClean="0"/>
              <a:t>statistic</a:t>
            </a:r>
            <a:r>
              <a:rPr lang="en-US" sz="1400" dirty="0"/>
              <a:t>-sampling-enabled=true</a:t>
            </a:r>
          </a:p>
          <a:p>
            <a:pPr>
              <a:buNone/>
            </a:pPr>
            <a:r>
              <a:rPr lang="en-US" sz="1400" dirty="0"/>
              <a:t>statistic-archive-file=</a:t>
            </a:r>
            <a:r>
              <a:rPr lang="en-US" sz="1400" dirty="0" err="1"/>
              <a:t>server.gfs</a:t>
            </a:r>
            <a:endParaRPr lang="en-US" sz="1400" dirty="0"/>
          </a:p>
          <a:p>
            <a:pPr>
              <a:buNone/>
            </a:pPr>
            <a:r>
              <a:rPr lang="en-US" sz="1400" dirty="0"/>
              <a:t>archive-file-size-limit=10</a:t>
            </a:r>
          </a:p>
          <a:p>
            <a:pPr>
              <a:buNone/>
            </a:pPr>
            <a:r>
              <a:rPr lang="en-US" sz="1400" dirty="0"/>
              <a:t>archive-disk-space-limit=</a:t>
            </a:r>
            <a:r>
              <a:rPr lang="en-US" sz="1400" dirty="0" smtClean="0"/>
              <a:t>100</a:t>
            </a:r>
          </a:p>
          <a:p>
            <a:pPr>
              <a:buNone/>
            </a:pPr>
            <a:r>
              <a:rPr lang="en-US" sz="1400" dirty="0"/>
              <a:t>l</a:t>
            </a:r>
            <a:r>
              <a:rPr lang="en-US" sz="1400" dirty="0" smtClean="0"/>
              <a:t>og-file=</a:t>
            </a:r>
            <a:r>
              <a:rPr lang="en-US" sz="1400" dirty="0" err="1" smtClean="0"/>
              <a:t>server.log</a:t>
            </a:r>
            <a:endParaRPr lang="en-US" sz="1400" dirty="0"/>
          </a:p>
          <a:p>
            <a:pPr>
              <a:buNone/>
            </a:pPr>
            <a:r>
              <a:rPr lang="en-US" sz="1400" dirty="0"/>
              <a:t>log-file-size-limit=10</a:t>
            </a:r>
          </a:p>
          <a:p>
            <a:pPr>
              <a:buNone/>
            </a:pPr>
            <a:r>
              <a:rPr lang="en-US" sz="1400" dirty="0"/>
              <a:t>log-disk-space-limit=100</a:t>
            </a:r>
          </a:p>
          <a:p>
            <a:pPr>
              <a:lnSpc>
                <a:spcPct val="120000"/>
              </a:lnSpc>
              <a:buNone/>
            </a:pPr>
            <a:endParaRPr lang="en-US" sz="1400" dirty="0" smtClean="0">
              <a:latin typeface="Andale Mono"/>
              <a:cs typeface="Andale Mon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422658" y="4940375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700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108371" y="169550"/>
            <a:ext cx="9035700" cy="54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GemFire</a:t>
            </a:r>
            <a:r>
              <a:rPr lang="en-US" dirty="0" smtClean="0"/>
              <a:t> and the Network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8422658" y="4940375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 descr="por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80" y="668879"/>
            <a:ext cx="6870529" cy="427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723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Cluster Configuration Service - How It Works</a:t>
            </a:r>
            <a:endParaRPr lang="en-US" dirty="0"/>
          </a:p>
        </p:txBody>
      </p:sp>
      <p:pic>
        <p:nvPicPr>
          <p:cNvPr id="5" name="Picture 4" descr="cluster_config_sv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01" y="903855"/>
            <a:ext cx="3898900" cy="423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96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Caveats and Best Practices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Cluster Configuration Service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289150" y="1214375"/>
            <a:ext cx="8189612" cy="3696292"/>
          </a:xfrm>
        </p:spPr>
        <p:txBody>
          <a:bodyPr/>
          <a:lstStyle/>
          <a:p>
            <a:pPr marL="285750" indent="-285750"/>
            <a:r>
              <a:rPr lang="en-US" b="1" dirty="0" smtClean="0"/>
              <a:t>Do Not Use With </a:t>
            </a:r>
            <a:r>
              <a:rPr lang="en-US" b="1" dirty="0" err="1" smtClean="0"/>
              <a:t>cache.xml</a:t>
            </a:r>
            <a:r>
              <a:rPr lang="en-US" dirty="0" smtClean="0"/>
              <a:t> - This will appear to work but can lead to problems that prevent nodes from coming up after restart.</a:t>
            </a:r>
          </a:p>
          <a:p>
            <a:pPr marL="285750" indent="-285750"/>
            <a:r>
              <a:rPr lang="en-US" dirty="0" smtClean="0"/>
              <a:t>Data is stored in the locator working directory - do not delete it !</a:t>
            </a:r>
          </a:p>
          <a:p>
            <a:pPr marL="285750" indent="-285750"/>
            <a:r>
              <a:rPr lang="en-US" dirty="0" smtClean="0"/>
              <a:t>PDX configuration does not apply to running members.  This leads to a chicken and egg problem with new clusters that will use </a:t>
            </a:r>
            <a:r>
              <a:rPr lang="en-US" dirty="0" err="1" smtClean="0"/>
              <a:t>pdx</a:t>
            </a:r>
            <a:r>
              <a:rPr lang="en-US" dirty="0" smtClean="0"/>
              <a:t>.  To overcome this, when a new cluster is first created, follow this procedure.</a:t>
            </a:r>
          </a:p>
          <a:p>
            <a:pPr marL="285750" indent="-285750"/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sz="1300" dirty="0" smtClean="0"/>
              <a:t>start the cluster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300" dirty="0" smtClean="0"/>
              <a:t>create the </a:t>
            </a:r>
            <a:r>
              <a:rPr lang="en-US" sz="1300" dirty="0" err="1" smtClean="0"/>
              <a:t>pdx</a:t>
            </a:r>
            <a:r>
              <a:rPr lang="en-US" sz="1300" dirty="0" smtClean="0"/>
              <a:t> disk store: </a:t>
            </a:r>
            <a:r>
              <a:rPr lang="en-US" sz="1300" b="1" dirty="0" err="1" smtClean="0"/>
              <a:t>gfsh</a:t>
            </a:r>
            <a:r>
              <a:rPr lang="en-US" sz="1300" b="1" dirty="0" smtClean="0"/>
              <a:t>&gt;  create disk-store --name=</a:t>
            </a:r>
            <a:r>
              <a:rPr lang="en-US" sz="1300" b="1" dirty="0" err="1" smtClean="0"/>
              <a:t>pdx</a:t>
            </a:r>
            <a:r>
              <a:rPr lang="en-US" sz="1300" b="1" dirty="0" smtClean="0"/>
              <a:t>-disk-store --</a:t>
            </a:r>
            <a:r>
              <a:rPr lang="en-US" sz="1300" b="1" dirty="0" err="1" smtClean="0"/>
              <a:t>dir</a:t>
            </a:r>
            <a:r>
              <a:rPr lang="en-US" sz="1300" b="1" dirty="0" smtClean="0"/>
              <a:t>=/data/</a:t>
            </a:r>
            <a:r>
              <a:rPr lang="en-US" sz="1300" b="1" dirty="0" err="1" smtClean="0"/>
              <a:t>pdx</a:t>
            </a:r>
            <a:endParaRPr lang="en-US" sz="1300" b="1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300" dirty="0" smtClean="0"/>
              <a:t>configure </a:t>
            </a:r>
            <a:r>
              <a:rPr lang="en-US" sz="1300" dirty="0" err="1" smtClean="0"/>
              <a:t>pdx</a:t>
            </a:r>
            <a:r>
              <a:rPr lang="en-US" sz="1300" dirty="0" smtClean="0"/>
              <a:t>: </a:t>
            </a:r>
            <a:r>
              <a:rPr lang="en-US" sz="1300" b="1" dirty="0" smtClean="0"/>
              <a:t>configure </a:t>
            </a:r>
            <a:r>
              <a:rPr lang="en-US" sz="1300" b="1" dirty="0" err="1" smtClean="0"/>
              <a:t>pdx</a:t>
            </a:r>
            <a:r>
              <a:rPr lang="en-US" sz="1300" b="1" dirty="0"/>
              <a:t> </a:t>
            </a:r>
            <a:r>
              <a:rPr lang="en-US" sz="1300" b="1" dirty="0" smtClean="0"/>
              <a:t>--disk-store=</a:t>
            </a:r>
            <a:r>
              <a:rPr lang="en-US" sz="1300" b="1" dirty="0" err="1" smtClean="0"/>
              <a:t>pdx</a:t>
            </a:r>
            <a:r>
              <a:rPr lang="en-US" sz="1300" b="1" dirty="0" smtClean="0"/>
              <a:t>-disk-store --read-serialized=true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300" dirty="0"/>
              <a:t>stop all the data nodes (locators can stay up): </a:t>
            </a:r>
            <a:r>
              <a:rPr lang="en-US" sz="1300" b="1" dirty="0" err="1"/>
              <a:t>gfsh</a:t>
            </a:r>
            <a:r>
              <a:rPr lang="en-US" sz="1300" b="1" dirty="0"/>
              <a:t>&gt; shutdown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300" dirty="0" smtClean="0"/>
              <a:t>start the cluster</a:t>
            </a:r>
          </a:p>
          <a:p>
            <a:pPr marL="342900" indent="-342900">
              <a:buFont typeface="+mj-lt"/>
              <a:buAutoNum type="arabicPeriod"/>
            </a:pPr>
            <a:endParaRPr lang="en-US" sz="1300" dirty="0" smtClean="0"/>
          </a:p>
        </p:txBody>
      </p:sp>
    </p:spTree>
    <p:extLst>
      <p:ext uri="{BB962C8B-B14F-4D97-AF65-F5344CB8AC3E}">
        <p14:creationId xmlns:p14="http://schemas.microsoft.com/office/powerpoint/2010/main" val="2112541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Startup</a:t>
            </a:r>
            <a:endParaRPr lang="en-US" dirty="0"/>
          </a:p>
        </p:txBody>
      </p:sp>
      <p:grpSp>
        <p:nvGrpSpPr>
          <p:cNvPr id="2" name="Group 101"/>
          <p:cNvGrpSpPr/>
          <p:nvPr/>
        </p:nvGrpSpPr>
        <p:grpSpPr>
          <a:xfrm>
            <a:off x="929489" y="3268267"/>
            <a:ext cx="2179424" cy="1234679"/>
            <a:chOff x="929489" y="3268267"/>
            <a:chExt cx="2179424" cy="1234679"/>
          </a:xfrm>
        </p:grpSpPr>
        <p:sp>
          <p:nvSpPr>
            <p:cNvPr id="54" name="Rectangle 4"/>
            <p:cNvSpPr>
              <a:spLocks noChangeArrowheads="1"/>
            </p:cNvSpPr>
            <p:nvPr/>
          </p:nvSpPr>
          <p:spPr bwMode="auto">
            <a:xfrm>
              <a:off x="929489" y="3268267"/>
              <a:ext cx="2155060" cy="1234679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3160" name="Text Box 24"/>
            <p:cNvSpPr txBox="1">
              <a:spLocks noChangeArrowheads="1"/>
            </p:cNvSpPr>
            <p:nvPr/>
          </p:nvSpPr>
          <p:spPr bwMode="auto">
            <a:xfrm>
              <a:off x="2565174" y="4271965"/>
              <a:ext cx="543739" cy="23083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171450" indent="-171450" algn="l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900" b="1" dirty="0" smtClean="0">
                  <a:solidFill>
                    <a:schemeClr val="tx1"/>
                  </a:solidFill>
                </a:rPr>
                <a:t>Server</a:t>
              </a:r>
              <a:endParaRPr lang="en-US" sz="9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102"/>
          <p:cNvGrpSpPr/>
          <p:nvPr/>
        </p:nvGrpSpPr>
        <p:grpSpPr>
          <a:xfrm>
            <a:off x="3491714" y="3268267"/>
            <a:ext cx="2179424" cy="1234679"/>
            <a:chOff x="3491714" y="3268267"/>
            <a:chExt cx="2179424" cy="1234679"/>
          </a:xfrm>
        </p:grpSpPr>
        <p:sp>
          <p:nvSpPr>
            <p:cNvPr id="58" name="Rectangle 4"/>
            <p:cNvSpPr>
              <a:spLocks noChangeArrowheads="1"/>
            </p:cNvSpPr>
            <p:nvPr/>
          </p:nvSpPr>
          <p:spPr bwMode="auto">
            <a:xfrm>
              <a:off x="3491714" y="3268267"/>
              <a:ext cx="2155060" cy="1234679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Text Box 24"/>
            <p:cNvSpPr txBox="1">
              <a:spLocks noChangeArrowheads="1"/>
            </p:cNvSpPr>
            <p:nvPr/>
          </p:nvSpPr>
          <p:spPr bwMode="auto">
            <a:xfrm>
              <a:off x="5127399" y="4271965"/>
              <a:ext cx="543739" cy="23083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171450" indent="-171450" algn="l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900" b="1" dirty="0" smtClean="0">
                  <a:solidFill>
                    <a:schemeClr val="tx1"/>
                  </a:solidFill>
                </a:rPr>
                <a:t>Server</a:t>
              </a:r>
              <a:endParaRPr lang="en-US" sz="9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oup 103"/>
          <p:cNvGrpSpPr/>
          <p:nvPr/>
        </p:nvGrpSpPr>
        <p:grpSpPr>
          <a:xfrm>
            <a:off x="6053939" y="3268267"/>
            <a:ext cx="2179424" cy="1234679"/>
            <a:chOff x="6053939" y="3268267"/>
            <a:chExt cx="2179424" cy="1234679"/>
          </a:xfrm>
        </p:grpSpPr>
        <p:sp>
          <p:nvSpPr>
            <p:cNvPr id="68" name="Rectangle 4"/>
            <p:cNvSpPr>
              <a:spLocks noChangeArrowheads="1"/>
            </p:cNvSpPr>
            <p:nvPr/>
          </p:nvSpPr>
          <p:spPr bwMode="auto">
            <a:xfrm>
              <a:off x="6053939" y="3268267"/>
              <a:ext cx="2155060" cy="1234679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Text Box 24"/>
            <p:cNvSpPr txBox="1">
              <a:spLocks noChangeArrowheads="1"/>
            </p:cNvSpPr>
            <p:nvPr/>
          </p:nvSpPr>
          <p:spPr bwMode="auto">
            <a:xfrm>
              <a:off x="7689624" y="4271965"/>
              <a:ext cx="543739" cy="23083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171450" indent="-171450" algn="l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900" b="1" dirty="0" smtClean="0">
                  <a:solidFill>
                    <a:schemeClr val="tx1"/>
                  </a:solidFill>
                </a:rPr>
                <a:t>Server</a:t>
              </a:r>
              <a:endParaRPr lang="en-US" sz="9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92"/>
          <p:cNvGrpSpPr/>
          <p:nvPr/>
        </p:nvGrpSpPr>
        <p:grpSpPr>
          <a:xfrm>
            <a:off x="3026569" y="3581399"/>
            <a:ext cx="554831" cy="907258"/>
            <a:chOff x="3026569" y="3581399"/>
            <a:chExt cx="554831" cy="907258"/>
          </a:xfrm>
        </p:grpSpPr>
        <p:sp>
          <p:nvSpPr>
            <p:cNvPr id="80" name="Moon 79"/>
            <p:cNvSpPr/>
            <p:nvPr/>
          </p:nvSpPr>
          <p:spPr bwMode="auto">
            <a:xfrm rot="5400000">
              <a:off x="3133725" y="4025883"/>
              <a:ext cx="304800" cy="482600"/>
            </a:xfrm>
            <a:prstGeom prst="moon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81" name="Moon 80"/>
            <p:cNvSpPr/>
            <p:nvPr/>
          </p:nvSpPr>
          <p:spPr bwMode="auto">
            <a:xfrm rot="16200000" flipV="1">
              <a:off x="3133725" y="3509176"/>
              <a:ext cx="304800" cy="482600"/>
            </a:xfrm>
            <a:prstGeom prst="moon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 bwMode="auto">
            <a:xfrm>
              <a:off x="3047506" y="3779044"/>
              <a:ext cx="469194" cy="459582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85" name="Rectangle 84"/>
            <p:cNvSpPr/>
            <p:nvPr/>
          </p:nvSpPr>
          <p:spPr bwMode="auto">
            <a:xfrm>
              <a:off x="3026569" y="3581399"/>
              <a:ext cx="52387" cy="907257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86" name="Rectangle 85"/>
            <p:cNvSpPr/>
            <p:nvPr/>
          </p:nvSpPr>
          <p:spPr bwMode="auto">
            <a:xfrm>
              <a:off x="3495675" y="3581399"/>
              <a:ext cx="85725" cy="907258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87" name="Rectangle 86"/>
            <p:cNvSpPr/>
            <p:nvPr/>
          </p:nvSpPr>
          <p:spPr bwMode="auto">
            <a:xfrm>
              <a:off x="3064669" y="3731420"/>
              <a:ext cx="45719" cy="5715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 bwMode="auto">
            <a:xfrm>
              <a:off x="3459956" y="3707606"/>
              <a:ext cx="61913" cy="607219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6" name="Group 93"/>
          <p:cNvGrpSpPr/>
          <p:nvPr/>
        </p:nvGrpSpPr>
        <p:grpSpPr>
          <a:xfrm>
            <a:off x="5588794" y="3581399"/>
            <a:ext cx="554831" cy="907258"/>
            <a:chOff x="3026569" y="3581399"/>
            <a:chExt cx="554831" cy="907258"/>
          </a:xfrm>
        </p:grpSpPr>
        <p:sp>
          <p:nvSpPr>
            <p:cNvPr id="95" name="Moon 94"/>
            <p:cNvSpPr/>
            <p:nvPr/>
          </p:nvSpPr>
          <p:spPr bwMode="auto">
            <a:xfrm rot="5400000">
              <a:off x="3133725" y="4025883"/>
              <a:ext cx="304800" cy="482600"/>
            </a:xfrm>
            <a:prstGeom prst="moon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96" name="Moon 95"/>
            <p:cNvSpPr/>
            <p:nvPr/>
          </p:nvSpPr>
          <p:spPr bwMode="auto">
            <a:xfrm rot="16200000" flipV="1">
              <a:off x="3133725" y="3509176"/>
              <a:ext cx="304800" cy="482600"/>
            </a:xfrm>
            <a:prstGeom prst="moon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97" name="Rectangle 96"/>
            <p:cNvSpPr/>
            <p:nvPr/>
          </p:nvSpPr>
          <p:spPr bwMode="auto">
            <a:xfrm>
              <a:off x="3047506" y="3779044"/>
              <a:ext cx="469194" cy="459582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98" name="Rectangle 97"/>
            <p:cNvSpPr/>
            <p:nvPr/>
          </p:nvSpPr>
          <p:spPr bwMode="auto">
            <a:xfrm>
              <a:off x="3026569" y="3581399"/>
              <a:ext cx="52387" cy="907257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99" name="Rectangle 98"/>
            <p:cNvSpPr/>
            <p:nvPr/>
          </p:nvSpPr>
          <p:spPr bwMode="auto">
            <a:xfrm>
              <a:off x="3495675" y="3581399"/>
              <a:ext cx="85725" cy="907258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 bwMode="auto">
            <a:xfrm>
              <a:off x="3064669" y="3731420"/>
              <a:ext cx="45719" cy="5715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01" name="Rectangle 100"/>
            <p:cNvSpPr/>
            <p:nvPr/>
          </p:nvSpPr>
          <p:spPr bwMode="auto">
            <a:xfrm>
              <a:off x="3459956" y="3707606"/>
              <a:ext cx="61913" cy="607219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10" name="Group 130"/>
          <p:cNvGrpSpPr/>
          <p:nvPr/>
        </p:nvGrpSpPr>
        <p:grpSpPr>
          <a:xfrm>
            <a:off x="3100573" y="4331200"/>
            <a:ext cx="3131680" cy="528674"/>
            <a:chOff x="3100573" y="4331200"/>
            <a:chExt cx="3131680" cy="528674"/>
          </a:xfrm>
        </p:grpSpPr>
        <p:grpSp>
          <p:nvGrpSpPr>
            <p:cNvPr id="11" name="Group 118"/>
            <p:cNvGrpSpPr/>
            <p:nvPr/>
          </p:nvGrpSpPr>
          <p:grpSpPr>
            <a:xfrm>
              <a:off x="3100573" y="4331200"/>
              <a:ext cx="2978206" cy="528674"/>
              <a:chOff x="3100573" y="4331200"/>
              <a:chExt cx="2978206" cy="528674"/>
            </a:xfrm>
          </p:grpSpPr>
          <p:grpSp>
            <p:nvGrpSpPr>
              <p:cNvPr id="12" name="Group 113"/>
              <p:cNvGrpSpPr/>
              <p:nvPr/>
            </p:nvGrpSpPr>
            <p:grpSpPr>
              <a:xfrm>
                <a:off x="3360006" y="4403001"/>
                <a:ext cx="2368640" cy="456873"/>
                <a:chOff x="3340956" y="4403001"/>
                <a:chExt cx="2368640" cy="456873"/>
              </a:xfrm>
            </p:grpSpPr>
            <p:pic>
              <p:nvPicPr>
                <p:cNvPr id="107" name="Picture 106" descr="chain.jpg"/>
                <p:cNvPicPr>
                  <a:picLocks noChangeAspect="1"/>
                </p:cNvPicPr>
                <p:nvPr/>
              </p:nvPicPr>
              <p:blipFill>
                <a:blip r:embed="rId3" cstate="email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t="-155" r="-2811"/>
                <a:stretch>
                  <a:fillRect/>
                </a:stretch>
              </p:blipFill>
              <p:spPr>
                <a:xfrm rot="1987598">
                  <a:off x="4582382" y="4403001"/>
                  <a:ext cx="667148" cy="456873"/>
                </a:xfrm>
                <a:prstGeom prst="rect">
                  <a:avLst/>
                </a:prstGeom>
              </p:spPr>
            </p:pic>
            <p:pic>
              <p:nvPicPr>
                <p:cNvPr id="111" name="Picture 110" descr="chain.jpg"/>
                <p:cNvPicPr>
                  <a:picLocks noChangeAspect="1"/>
                </p:cNvPicPr>
                <p:nvPr/>
              </p:nvPicPr>
              <p:blipFill>
                <a:blip r:embed="rId3" cstate="email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t="-155" r="-2811"/>
                <a:stretch>
                  <a:fillRect/>
                </a:stretch>
              </p:blipFill>
              <p:spPr>
                <a:xfrm rot="1987598">
                  <a:off x="3960082" y="4403001"/>
                  <a:ext cx="667148" cy="456873"/>
                </a:xfrm>
                <a:prstGeom prst="rect">
                  <a:avLst/>
                </a:prstGeom>
              </p:spPr>
            </p:pic>
            <p:pic>
              <p:nvPicPr>
                <p:cNvPr id="112" name="Picture 111" descr="chain.jpg"/>
                <p:cNvPicPr>
                  <a:picLocks noChangeAspect="1"/>
                </p:cNvPicPr>
                <p:nvPr/>
              </p:nvPicPr>
              <p:blipFill>
                <a:blip r:embed="rId4" cstate="email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>
                <a:xfrm rot="1987598">
                  <a:off x="5184344" y="4460706"/>
                  <a:ext cx="525252" cy="351863"/>
                </a:xfrm>
                <a:prstGeom prst="rect">
                  <a:avLst/>
                </a:prstGeom>
              </p:spPr>
            </p:pic>
            <p:pic>
              <p:nvPicPr>
                <p:cNvPr id="113" name="Picture 112" descr="chain.jpg"/>
                <p:cNvPicPr>
                  <a:picLocks noChangeAspect="1"/>
                </p:cNvPicPr>
                <p:nvPr/>
              </p:nvPicPr>
              <p:blipFill>
                <a:blip r:embed="rId3" cstate="email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t="-155" r="-2811"/>
                <a:stretch>
                  <a:fillRect/>
                </a:stretch>
              </p:blipFill>
              <p:spPr>
                <a:xfrm rot="1987598">
                  <a:off x="3340956" y="4403001"/>
                  <a:ext cx="667148" cy="456873"/>
                </a:xfrm>
                <a:prstGeom prst="rect">
                  <a:avLst/>
                </a:prstGeom>
              </p:spPr>
            </p:pic>
          </p:grpSp>
          <p:pic>
            <p:nvPicPr>
              <p:cNvPr id="115" name="Picture 114" descr="chain.jpg"/>
              <p:cNvPicPr>
                <a:picLocks noChangeAspect="1"/>
              </p:cNvPicPr>
              <p:nvPr/>
            </p:nvPicPr>
            <p:blipFill>
              <a:blip r:embed="rId5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>
              <a:xfrm rot="4484434">
                <a:off x="3044060" y="4387713"/>
                <a:ext cx="355020" cy="241993"/>
              </a:xfrm>
              <a:prstGeom prst="rect">
                <a:avLst/>
              </a:prstGeom>
            </p:spPr>
          </p:pic>
          <p:pic>
            <p:nvPicPr>
              <p:cNvPr id="116" name="Picture 115" descr="chain.jpg"/>
              <p:cNvPicPr>
                <a:picLocks noChangeAspect="1"/>
              </p:cNvPicPr>
              <p:nvPr/>
            </p:nvPicPr>
            <p:blipFill>
              <a:blip r:embed="rId5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>
              <a:xfrm rot="20792322">
                <a:off x="5723759" y="4387713"/>
                <a:ext cx="355020" cy="241993"/>
              </a:xfrm>
              <a:prstGeom prst="rect">
                <a:avLst/>
              </a:prstGeom>
            </p:spPr>
          </p:pic>
        </p:grpSp>
        <p:sp>
          <p:nvSpPr>
            <p:cNvPr id="123" name="TextBox 122"/>
            <p:cNvSpPr txBox="1"/>
            <p:nvPr/>
          </p:nvSpPr>
          <p:spPr>
            <a:xfrm>
              <a:off x="5800725" y="4514850"/>
              <a:ext cx="43152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dirty="0" smtClean="0">
                  <a:solidFill>
                    <a:srgbClr val="333333"/>
                  </a:solidFill>
                  <a:latin typeface="+mn-lt"/>
                  <a:ea typeface="+mn-ea"/>
                </a:rPr>
                <a:t>TCP/IP</a:t>
              </a:r>
            </a:p>
          </p:txBody>
        </p:sp>
      </p:grpSp>
      <p:grpSp>
        <p:nvGrpSpPr>
          <p:cNvPr id="13" name="Group 129"/>
          <p:cNvGrpSpPr/>
          <p:nvPr/>
        </p:nvGrpSpPr>
        <p:grpSpPr>
          <a:xfrm>
            <a:off x="5648325" y="3324225"/>
            <a:ext cx="431528" cy="321232"/>
            <a:chOff x="5648325" y="3324225"/>
            <a:chExt cx="431528" cy="321232"/>
          </a:xfrm>
        </p:grpSpPr>
        <p:pic>
          <p:nvPicPr>
            <p:cNvPr id="106" name="Picture 105" descr="chain.jpg"/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 rot="1890256">
              <a:off x="5669785" y="3403464"/>
              <a:ext cx="355020" cy="241993"/>
            </a:xfrm>
            <a:prstGeom prst="rect">
              <a:avLst/>
            </a:prstGeom>
          </p:spPr>
        </p:pic>
        <p:sp>
          <p:nvSpPr>
            <p:cNvPr id="124" name="TextBox 123"/>
            <p:cNvSpPr txBox="1"/>
            <p:nvPr/>
          </p:nvSpPr>
          <p:spPr>
            <a:xfrm>
              <a:off x="5648325" y="3324225"/>
              <a:ext cx="43152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dirty="0" smtClean="0">
                  <a:solidFill>
                    <a:srgbClr val="333333"/>
                  </a:solidFill>
                  <a:latin typeface="+mn-lt"/>
                  <a:ea typeface="+mn-ea"/>
                </a:rPr>
                <a:t>TCP/IP</a:t>
              </a:r>
            </a:p>
          </p:txBody>
        </p:sp>
      </p:grpSp>
      <p:grpSp>
        <p:nvGrpSpPr>
          <p:cNvPr id="14" name="Group 128"/>
          <p:cNvGrpSpPr/>
          <p:nvPr/>
        </p:nvGrpSpPr>
        <p:grpSpPr>
          <a:xfrm>
            <a:off x="3076575" y="3324225"/>
            <a:ext cx="431528" cy="321232"/>
            <a:chOff x="3076575" y="3324225"/>
            <a:chExt cx="431528" cy="321232"/>
          </a:xfrm>
        </p:grpSpPr>
        <p:pic>
          <p:nvPicPr>
            <p:cNvPr id="105" name="Picture 104" descr="chain.jpg"/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 rot="1890256">
              <a:off x="3104385" y="3403464"/>
              <a:ext cx="355020" cy="241993"/>
            </a:xfrm>
            <a:prstGeom prst="rect">
              <a:avLst/>
            </a:prstGeom>
          </p:spPr>
        </p:pic>
        <p:sp>
          <p:nvSpPr>
            <p:cNvPr id="125" name="TextBox 124"/>
            <p:cNvSpPr txBox="1"/>
            <p:nvPr/>
          </p:nvSpPr>
          <p:spPr>
            <a:xfrm>
              <a:off x="3076575" y="3324225"/>
              <a:ext cx="43152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dirty="0" smtClean="0">
                  <a:solidFill>
                    <a:srgbClr val="333333"/>
                  </a:solidFill>
                  <a:latin typeface="+mn-lt"/>
                  <a:ea typeface="+mn-ea"/>
                </a:rPr>
                <a:t>TCP/IP</a:t>
              </a:r>
            </a:p>
          </p:txBody>
        </p:sp>
      </p:grpSp>
      <p:grpSp>
        <p:nvGrpSpPr>
          <p:cNvPr id="15" name="Group 171"/>
          <p:cNvGrpSpPr/>
          <p:nvPr/>
        </p:nvGrpSpPr>
        <p:grpSpPr>
          <a:xfrm>
            <a:off x="2748042" y="2571750"/>
            <a:ext cx="1118314" cy="800099"/>
            <a:chOff x="2748042" y="2571750"/>
            <a:chExt cx="1118314" cy="800099"/>
          </a:xfrm>
        </p:grpSpPr>
        <p:pic>
          <p:nvPicPr>
            <p:cNvPr id="133" name="Picture 132" descr="dish antenna.jpg"/>
            <p:cNvPicPr>
              <a:picLocks noChangeAspect="1"/>
            </p:cNvPicPr>
            <p:nvPr/>
          </p:nvPicPr>
          <p:blipFill>
            <a:blip r:embed="rId6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2748042" y="2790824"/>
              <a:ext cx="527764" cy="581025"/>
            </a:xfrm>
            <a:prstGeom prst="rect">
              <a:avLst/>
            </a:prstGeom>
          </p:spPr>
        </p:pic>
        <p:pic>
          <p:nvPicPr>
            <p:cNvPr id="148" name="Picture 147" descr="dish antenna.jpg"/>
            <p:cNvPicPr>
              <a:picLocks noChangeAspect="1"/>
            </p:cNvPicPr>
            <p:nvPr/>
          </p:nvPicPr>
          <p:blipFill>
            <a:blip r:embed="rId6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338592" y="2790824"/>
              <a:ext cx="527764" cy="581025"/>
            </a:xfrm>
            <a:prstGeom prst="rect">
              <a:avLst/>
            </a:prstGeom>
          </p:spPr>
        </p:pic>
        <p:sp>
          <p:nvSpPr>
            <p:cNvPr id="161" name="Freeform 160"/>
            <p:cNvSpPr/>
            <p:nvPr/>
          </p:nvSpPr>
          <p:spPr bwMode="auto">
            <a:xfrm>
              <a:off x="3127375" y="2812521"/>
              <a:ext cx="365125" cy="89429"/>
            </a:xfrm>
            <a:custGeom>
              <a:avLst/>
              <a:gdLst>
                <a:gd name="connsiteX0" fmla="*/ 0 w 365125"/>
                <a:gd name="connsiteY0" fmla="*/ 89429 h 89429"/>
                <a:gd name="connsiteX1" fmla="*/ 165100 w 365125"/>
                <a:gd name="connsiteY1" fmla="*/ 529 h 89429"/>
                <a:gd name="connsiteX2" fmla="*/ 365125 w 365125"/>
                <a:gd name="connsiteY2" fmla="*/ 86254 h 89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5125" h="89429">
                  <a:moveTo>
                    <a:pt x="0" y="89429"/>
                  </a:moveTo>
                  <a:cubicBezTo>
                    <a:pt x="52123" y="45243"/>
                    <a:pt x="104246" y="1058"/>
                    <a:pt x="165100" y="529"/>
                  </a:cubicBezTo>
                  <a:cubicBezTo>
                    <a:pt x="225954" y="0"/>
                    <a:pt x="295539" y="43127"/>
                    <a:pt x="365125" y="86254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3019425" y="2571750"/>
              <a:ext cx="59663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rgbClr val="333333"/>
                  </a:solidFill>
                  <a:latin typeface="+mn-lt"/>
                  <a:ea typeface="+mn-ea"/>
                </a:rPr>
                <a:t>UDP </a:t>
              </a:r>
              <a:r>
                <a:rPr lang="en-US" sz="600" dirty="0" err="1" smtClean="0">
                  <a:solidFill>
                    <a:srgbClr val="333333"/>
                  </a:solidFill>
                  <a:latin typeface="+mn-lt"/>
                  <a:ea typeface="+mn-ea"/>
                </a:rPr>
                <a:t>Unicast</a:t>
              </a:r>
              <a:endParaRPr lang="en-US" sz="500" dirty="0" smtClean="0">
                <a:solidFill>
                  <a:srgbClr val="333333"/>
                </a:solidFill>
                <a:latin typeface="+mn-lt"/>
                <a:ea typeface="+mn-ea"/>
              </a:endParaRP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3182932" y="2708275"/>
              <a:ext cx="269625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" dirty="0" err="1" smtClean="0">
                  <a:solidFill>
                    <a:srgbClr val="333333"/>
                  </a:solidFill>
                  <a:latin typeface="+mn-lt"/>
                  <a:ea typeface="+mn-ea"/>
                </a:rPr>
                <a:t>Ack</a:t>
              </a:r>
              <a:endParaRPr lang="en-US" sz="400" dirty="0" smtClean="0">
                <a:solidFill>
                  <a:srgbClr val="333333"/>
                </a:solidFill>
                <a:latin typeface="+mn-lt"/>
                <a:ea typeface="+mn-ea"/>
              </a:endParaRPr>
            </a:p>
          </p:txBody>
        </p:sp>
        <p:cxnSp>
          <p:nvCxnSpPr>
            <p:cNvPr id="167" name="Straight Arrow Connector 166"/>
            <p:cNvCxnSpPr/>
            <p:nvPr/>
          </p:nvCxnSpPr>
          <p:spPr bwMode="auto">
            <a:xfrm rot="10800000">
              <a:off x="3194051" y="2994025"/>
              <a:ext cx="219077" cy="2"/>
            </a:xfrm>
            <a:prstGeom prst="straightConnector1">
              <a:avLst/>
            </a:prstGeom>
            <a:solidFill>
              <a:srgbClr val="0095D3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171" name="TextBox 170"/>
            <p:cNvSpPr txBox="1"/>
            <p:nvPr/>
          </p:nvSpPr>
          <p:spPr>
            <a:xfrm>
              <a:off x="3166901" y="2978150"/>
              <a:ext cx="301686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" dirty="0" err="1" smtClean="0">
                  <a:solidFill>
                    <a:srgbClr val="333333"/>
                  </a:solidFill>
                  <a:latin typeface="+mn-lt"/>
                  <a:ea typeface="+mn-ea"/>
                </a:rPr>
                <a:t>Nack</a:t>
              </a:r>
              <a:endParaRPr lang="en-US" sz="400" dirty="0" smtClean="0">
                <a:solidFill>
                  <a:srgbClr val="333333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6" name="Group 172"/>
          <p:cNvGrpSpPr/>
          <p:nvPr/>
        </p:nvGrpSpPr>
        <p:grpSpPr>
          <a:xfrm>
            <a:off x="5256292" y="2571750"/>
            <a:ext cx="1118314" cy="800099"/>
            <a:chOff x="2748042" y="2571750"/>
            <a:chExt cx="1118314" cy="800099"/>
          </a:xfrm>
        </p:grpSpPr>
        <p:pic>
          <p:nvPicPr>
            <p:cNvPr id="174" name="Picture 173" descr="dish antenna.jpg"/>
            <p:cNvPicPr>
              <a:picLocks noChangeAspect="1"/>
            </p:cNvPicPr>
            <p:nvPr/>
          </p:nvPicPr>
          <p:blipFill>
            <a:blip r:embed="rId6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2748042" y="2790824"/>
              <a:ext cx="527764" cy="581025"/>
            </a:xfrm>
            <a:prstGeom prst="rect">
              <a:avLst/>
            </a:prstGeom>
          </p:spPr>
        </p:pic>
        <p:pic>
          <p:nvPicPr>
            <p:cNvPr id="175" name="Picture 174" descr="dish antenna.jpg"/>
            <p:cNvPicPr>
              <a:picLocks noChangeAspect="1"/>
            </p:cNvPicPr>
            <p:nvPr/>
          </p:nvPicPr>
          <p:blipFill>
            <a:blip r:embed="rId6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338592" y="2790824"/>
              <a:ext cx="527764" cy="581025"/>
            </a:xfrm>
            <a:prstGeom prst="rect">
              <a:avLst/>
            </a:prstGeom>
          </p:spPr>
        </p:pic>
        <p:sp>
          <p:nvSpPr>
            <p:cNvPr id="176" name="Freeform 175"/>
            <p:cNvSpPr/>
            <p:nvPr/>
          </p:nvSpPr>
          <p:spPr bwMode="auto">
            <a:xfrm>
              <a:off x="3127375" y="2812521"/>
              <a:ext cx="365125" cy="89429"/>
            </a:xfrm>
            <a:custGeom>
              <a:avLst/>
              <a:gdLst>
                <a:gd name="connsiteX0" fmla="*/ 0 w 365125"/>
                <a:gd name="connsiteY0" fmla="*/ 89429 h 89429"/>
                <a:gd name="connsiteX1" fmla="*/ 165100 w 365125"/>
                <a:gd name="connsiteY1" fmla="*/ 529 h 89429"/>
                <a:gd name="connsiteX2" fmla="*/ 365125 w 365125"/>
                <a:gd name="connsiteY2" fmla="*/ 86254 h 89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5125" h="89429">
                  <a:moveTo>
                    <a:pt x="0" y="89429"/>
                  </a:moveTo>
                  <a:cubicBezTo>
                    <a:pt x="52123" y="45243"/>
                    <a:pt x="104246" y="1058"/>
                    <a:pt x="165100" y="529"/>
                  </a:cubicBezTo>
                  <a:cubicBezTo>
                    <a:pt x="225954" y="0"/>
                    <a:pt x="295539" y="43127"/>
                    <a:pt x="365125" y="86254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3019425" y="2571750"/>
              <a:ext cx="59663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rgbClr val="333333"/>
                  </a:solidFill>
                  <a:latin typeface="+mn-lt"/>
                  <a:ea typeface="+mn-ea"/>
                </a:rPr>
                <a:t>UDP </a:t>
              </a:r>
              <a:r>
                <a:rPr lang="en-US" sz="600" dirty="0" err="1" smtClean="0">
                  <a:solidFill>
                    <a:srgbClr val="333333"/>
                  </a:solidFill>
                  <a:latin typeface="+mn-lt"/>
                  <a:ea typeface="+mn-ea"/>
                </a:rPr>
                <a:t>Unicast</a:t>
              </a:r>
              <a:endParaRPr lang="en-US" sz="500" dirty="0" smtClean="0">
                <a:solidFill>
                  <a:srgbClr val="333333"/>
                </a:solidFill>
                <a:latin typeface="+mn-lt"/>
                <a:ea typeface="+mn-ea"/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3182932" y="2708275"/>
              <a:ext cx="269625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" dirty="0" err="1" smtClean="0">
                  <a:solidFill>
                    <a:srgbClr val="333333"/>
                  </a:solidFill>
                  <a:latin typeface="+mn-lt"/>
                  <a:ea typeface="+mn-ea"/>
                </a:rPr>
                <a:t>Ack</a:t>
              </a:r>
              <a:endParaRPr lang="en-US" sz="400" dirty="0" smtClean="0">
                <a:solidFill>
                  <a:srgbClr val="333333"/>
                </a:solidFill>
                <a:latin typeface="+mn-lt"/>
                <a:ea typeface="+mn-ea"/>
              </a:endParaRPr>
            </a:p>
          </p:txBody>
        </p:sp>
        <p:cxnSp>
          <p:nvCxnSpPr>
            <p:cNvPr id="179" name="Straight Arrow Connector 178"/>
            <p:cNvCxnSpPr/>
            <p:nvPr/>
          </p:nvCxnSpPr>
          <p:spPr bwMode="auto">
            <a:xfrm rot="10800000">
              <a:off x="3194051" y="2994025"/>
              <a:ext cx="219077" cy="2"/>
            </a:xfrm>
            <a:prstGeom prst="straightConnector1">
              <a:avLst/>
            </a:prstGeom>
            <a:solidFill>
              <a:srgbClr val="0095D3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180" name="TextBox 179"/>
            <p:cNvSpPr txBox="1"/>
            <p:nvPr/>
          </p:nvSpPr>
          <p:spPr>
            <a:xfrm>
              <a:off x="3166901" y="2978150"/>
              <a:ext cx="301686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" dirty="0" err="1" smtClean="0">
                  <a:solidFill>
                    <a:srgbClr val="333333"/>
                  </a:solidFill>
                  <a:latin typeface="+mn-lt"/>
                  <a:ea typeface="+mn-ea"/>
                </a:rPr>
                <a:t>Nack</a:t>
              </a:r>
              <a:endParaRPr lang="en-US" sz="400" dirty="0" smtClean="0">
                <a:solidFill>
                  <a:srgbClr val="333333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3990974" y="726283"/>
            <a:ext cx="4857751" cy="531018"/>
          </a:xfrm>
          <a:prstGeom prst="rect">
            <a:avLst/>
          </a:prstGeom>
          <a:noFill/>
          <a:ln>
            <a:solidFill>
              <a:srgbClr val="002060"/>
            </a:solidFill>
          </a:ln>
          <a:effectLst/>
        </p:spPr>
        <p:txBody>
          <a:bodyPr wrap="none" rtlCol="0">
            <a:noAutofit/>
          </a:bodyPr>
          <a:lstStyle/>
          <a:p>
            <a:pPr fontAlgn="t"/>
            <a:endParaRPr lang="en-US" sz="800" dirty="0" smtClean="0">
              <a:solidFill>
                <a:srgbClr val="000000"/>
              </a:solidFill>
            </a:endParaRPr>
          </a:p>
          <a:p>
            <a:pPr fontAlgn="t"/>
            <a:r>
              <a:rPr lang="en-US" sz="800" dirty="0" err="1" smtClean="0">
                <a:solidFill>
                  <a:srgbClr val="000000"/>
                </a:solidFill>
              </a:rPr>
              <a:t>gemfire.properties</a:t>
            </a:r>
            <a:endParaRPr lang="en-US" sz="800" dirty="0" smtClean="0">
              <a:solidFill>
                <a:srgbClr val="000000"/>
              </a:solidFill>
            </a:endParaRPr>
          </a:p>
          <a:p>
            <a:pPr fontAlgn="t"/>
            <a:r>
              <a:rPr lang="en-US" sz="800" b="1" dirty="0" err="1" smtClean="0"/>
              <a:t>mcast</a:t>
            </a:r>
            <a:r>
              <a:rPr lang="en-US" sz="800" b="1" dirty="0" smtClean="0"/>
              <a:t>-port= 0</a:t>
            </a:r>
          </a:p>
          <a:p>
            <a:pPr fontAlgn="t"/>
            <a:r>
              <a:rPr lang="en-US" sz="800" b="1" dirty="0" smtClean="0"/>
              <a:t>locators=</a:t>
            </a:r>
            <a:r>
              <a:rPr lang="en-US" sz="800" b="1" dirty="0" err="1" smtClean="0"/>
              <a:t>ServerA</a:t>
            </a:r>
            <a:r>
              <a:rPr lang="en-US" sz="800" b="1" dirty="0" smtClean="0"/>
              <a:t>[40404],</a:t>
            </a:r>
            <a:r>
              <a:rPr lang="en-US" sz="800" b="1" dirty="0" err="1" smtClean="0"/>
              <a:t>ServerB</a:t>
            </a:r>
            <a:r>
              <a:rPr lang="en-US" sz="800" b="1" dirty="0" smtClean="0"/>
              <a:t>[40404]</a:t>
            </a:r>
          </a:p>
          <a:p>
            <a:pPr fontAlgn="t"/>
            <a:endParaRPr lang="en-US" sz="800" dirty="0" smtClean="0"/>
          </a:p>
        </p:txBody>
      </p:sp>
      <p:sp>
        <p:nvSpPr>
          <p:cNvPr id="166" name="Freeform 165"/>
          <p:cNvSpPr/>
          <p:nvPr/>
        </p:nvSpPr>
        <p:spPr bwMode="auto">
          <a:xfrm>
            <a:off x="1009650" y="1844675"/>
            <a:ext cx="3524250" cy="1412875"/>
          </a:xfrm>
          <a:custGeom>
            <a:avLst/>
            <a:gdLst>
              <a:gd name="connsiteX0" fmla="*/ 3524250 w 3524250"/>
              <a:gd name="connsiteY0" fmla="*/ 1412875 h 1412875"/>
              <a:gd name="connsiteX1" fmla="*/ 2085975 w 3524250"/>
              <a:gd name="connsiteY1" fmla="*/ 193675 h 1412875"/>
              <a:gd name="connsiteX2" fmla="*/ 0 w 3524250"/>
              <a:gd name="connsiteY2" fmla="*/ 250825 h 141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24250" h="1412875">
                <a:moveTo>
                  <a:pt x="3524250" y="1412875"/>
                </a:moveTo>
                <a:cubicBezTo>
                  <a:pt x="3098800" y="900112"/>
                  <a:pt x="2673350" y="387350"/>
                  <a:pt x="2085975" y="193675"/>
                </a:cubicBezTo>
                <a:cubicBezTo>
                  <a:pt x="1498600" y="0"/>
                  <a:pt x="749300" y="125412"/>
                  <a:pt x="0" y="250825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7" name="Group 186"/>
          <p:cNvGrpSpPr/>
          <p:nvPr/>
        </p:nvGrpSpPr>
        <p:grpSpPr>
          <a:xfrm>
            <a:off x="7978130" y="1878806"/>
            <a:ext cx="730101" cy="601385"/>
            <a:chOff x="7978130" y="1878806"/>
            <a:chExt cx="730101" cy="601385"/>
          </a:xfrm>
        </p:grpSpPr>
        <p:grpSp>
          <p:nvGrpSpPr>
            <p:cNvPr id="79" name="Group 78"/>
            <p:cNvGrpSpPr/>
            <p:nvPr/>
          </p:nvGrpSpPr>
          <p:grpSpPr>
            <a:xfrm>
              <a:off x="8141495" y="1878806"/>
              <a:ext cx="566736" cy="428626"/>
              <a:chOff x="8167689" y="2755106"/>
              <a:chExt cx="566736" cy="428626"/>
            </a:xfrm>
          </p:grpSpPr>
          <p:pic>
            <p:nvPicPr>
              <p:cNvPr id="83" name="Picture 35" descr="USB1_1_Mini_4_Port_Hub"/>
              <p:cNvPicPr>
                <a:picLocks noChangeAspect="1" noChangeArrowheads="1"/>
              </p:cNvPicPr>
              <p:nvPr/>
            </p:nvPicPr>
            <p:blipFill>
              <a:blip r:embed="rId7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258176" y="2755106"/>
                <a:ext cx="476249" cy="428626"/>
              </a:xfrm>
              <a:prstGeom prst="rect">
                <a:avLst/>
              </a:prstGeom>
              <a:noFill/>
            </p:spPr>
          </p:pic>
          <p:pic>
            <p:nvPicPr>
              <p:cNvPr id="84" name="Picture 36" descr="BD21298_"/>
              <p:cNvPicPr>
                <a:picLocks noChangeAspect="1" noChangeArrowheads="1"/>
              </p:cNvPicPr>
              <p:nvPr/>
            </p:nvPicPr>
            <p:blipFill>
              <a:blip r:embed="rId8" cstate="email"/>
              <a:srcRect/>
              <a:stretch>
                <a:fillRect/>
              </a:stretch>
            </p:blipFill>
            <p:spPr bwMode="auto">
              <a:xfrm>
                <a:off x="8167689" y="2898775"/>
                <a:ext cx="123825" cy="130175"/>
              </a:xfrm>
              <a:prstGeom prst="rect">
                <a:avLst/>
              </a:prstGeom>
              <a:noFill/>
            </p:spPr>
          </p:pic>
        </p:grpSp>
        <p:sp>
          <p:nvSpPr>
            <p:cNvPr id="154" name="TextBox 153"/>
            <p:cNvSpPr txBox="1"/>
            <p:nvPr/>
          </p:nvSpPr>
          <p:spPr>
            <a:xfrm>
              <a:off x="8242145" y="2295525"/>
              <a:ext cx="46358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dirty="0" err="1" smtClean="0">
                  <a:solidFill>
                    <a:srgbClr val="333333"/>
                  </a:solidFill>
                  <a:latin typeface="+mn-lt"/>
                  <a:ea typeface="+mn-ea"/>
                </a:rPr>
                <a:t>ServerB</a:t>
              </a:r>
              <a:endParaRPr lang="en-US" sz="600" dirty="0" smtClean="0">
                <a:solidFill>
                  <a:srgbClr val="333333"/>
                </a:solidFill>
                <a:latin typeface="+mn-lt"/>
                <a:ea typeface="+mn-ea"/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7978130" y="1885950"/>
              <a:ext cx="40107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dirty="0" smtClean="0">
                  <a:solidFill>
                    <a:srgbClr val="333333"/>
                  </a:solidFill>
                  <a:latin typeface="+mn-lt"/>
                  <a:ea typeface="+mn-ea"/>
                </a:rPr>
                <a:t>40404</a:t>
              </a:r>
            </a:p>
          </p:txBody>
        </p:sp>
      </p:grpSp>
      <p:grpSp>
        <p:nvGrpSpPr>
          <p:cNvPr id="184" name="Group 183"/>
          <p:cNvGrpSpPr/>
          <p:nvPr/>
        </p:nvGrpSpPr>
        <p:grpSpPr>
          <a:xfrm>
            <a:off x="450695" y="1878806"/>
            <a:ext cx="727607" cy="601385"/>
            <a:chOff x="450695" y="1878806"/>
            <a:chExt cx="727607" cy="601385"/>
          </a:xfrm>
        </p:grpSpPr>
        <p:grpSp>
          <p:nvGrpSpPr>
            <p:cNvPr id="89" name="Group 88"/>
            <p:cNvGrpSpPr/>
            <p:nvPr/>
          </p:nvGrpSpPr>
          <p:grpSpPr>
            <a:xfrm flipH="1">
              <a:off x="454820" y="1878806"/>
              <a:ext cx="566736" cy="428626"/>
              <a:chOff x="8167689" y="2755106"/>
              <a:chExt cx="566736" cy="428626"/>
            </a:xfrm>
          </p:grpSpPr>
          <p:pic>
            <p:nvPicPr>
              <p:cNvPr id="90" name="Picture 35" descr="USB1_1_Mini_4_Port_Hub"/>
              <p:cNvPicPr>
                <a:picLocks noChangeAspect="1" noChangeArrowheads="1"/>
              </p:cNvPicPr>
              <p:nvPr/>
            </p:nvPicPr>
            <p:blipFill>
              <a:blip r:embed="rId7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258176" y="2755106"/>
                <a:ext cx="476249" cy="428626"/>
              </a:xfrm>
              <a:prstGeom prst="rect">
                <a:avLst/>
              </a:prstGeom>
              <a:noFill/>
            </p:spPr>
          </p:pic>
          <p:pic>
            <p:nvPicPr>
              <p:cNvPr id="91" name="Picture 36" descr="BD21298_"/>
              <p:cNvPicPr>
                <a:picLocks noChangeAspect="1" noChangeArrowheads="1"/>
              </p:cNvPicPr>
              <p:nvPr/>
            </p:nvPicPr>
            <p:blipFill>
              <a:blip r:embed="rId8" cstate="email"/>
              <a:srcRect/>
              <a:stretch>
                <a:fillRect/>
              </a:stretch>
            </p:blipFill>
            <p:spPr bwMode="auto">
              <a:xfrm>
                <a:off x="8167689" y="2898775"/>
                <a:ext cx="123825" cy="130175"/>
              </a:xfrm>
              <a:prstGeom prst="rect">
                <a:avLst/>
              </a:prstGeom>
              <a:noFill/>
            </p:spPr>
          </p:pic>
        </p:grpSp>
        <p:sp>
          <p:nvSpPr>
            <p:cNvPr id="163" name="TextBox 162"/>
            <p:cNvSpPr txBox="1"/>
            <p:nvPr/>
          </p:nvSpPr>
          <p:spPr>
            <a:xfrm>
              <a:off x="450695" y="2295525"/>
              <a:ext cx="46358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dirty="0" err="1" smtClean="0">
                  <a:solidFill>
                    <a:srgbClr val="333333"/>
                  </a:solidFill>
                  <a:latin typeface="+mn-lt"/>
                  <a:ea typeface="+mn-ea"/>
                </a:rPr>
                <a:t>ServerA</a:t>
              </a:r>
              <a:endParaRPr lang="en-US" sz="600" dirty="0" smtClean="0">
                <a:solidFill>
                  <a:srgbClr val="333333"/>
                </a:solidFill>
                <a:latin typeface="+mn-lt"/>
                <a:ea typeface="+mn-ea"/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777230" y="1885950"/>
              <a:ext cx="40107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dirty="0" smtClean="0">
                  <a:solidFill>
                    <a:srgbClr val="333333"/>
                  </a:solidFill>
                  <a:latin typeface="+mn-lt"/>
                  <a:ea typeface="+mn-ea"/>
                </a:rPr>
                <a:t>40404</a:t>
              </a:r>
            </a:p>
          </p:txBody>
        </p:sp>
      </p:grpSp>
      <p:sp>
        <p:nvSpPr>
          <p:cNvPr id="170" name="Freeform 169"/>
          <p:cNvSpPr/>
          <p:nvPr/>
        </p:nvSpPr>
        <p:spPr bwMode="auto">
          <a:xfrm flipH="1">
            <a:off x="4629150" y="1844675"/>
            <a:ext cx="3524250" cy="1412875"/>
          </a:xfrm>
          <a:custGeom>
            <a:avLst/>
            <a:gdLst>
              <a:gd name="connsiteX0" fmla="*/ 3524250 w 3524250"/>
              <a:gd name="connsiteY0" fmla="*/ 1412875 h 1412875"/>
              <a:gd name="connsiteX1" fmla="*/ 2085975 w 3524250"/>
              <a:gd name="connsiteY1" fmla="*/ 193675 h 1412875"/>
              <a:gd name="connsiteX2" fmla="*/ 0 w 3524250"/>
              <a:gd name="connsiteY2" fmla="*/ 250825 h 141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24250" h="1412875">
                <a:moveTo>
                  <a:pt x="3524250" y="1412875"/>
                </a:moveTo>
                <a:cubicBezTo>
                  <a:pt x="3098800" y="900112"/>
                  <a:pt x="2673350" y="387350"/>
                  <a:pt x="2085975" y="193675"/>
                </a:cubicBezTo>
                <a:cubicBezTo>
                  <a:pt x="1498600" y="0"/>
                  <a:pt x="749300" y="125412"/>
                  <a:pt x="0" y="250825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Freeform 171"/>
          <p:cNvSpPr/>
          <p:nvPr/>
        </p:nvSpPr>
        <p:spPr bwMode="auto">
          <a:xfrm>
            <a:off x="1019176" y="1760538"/>
            <a:ext cx="7143750" cy="315912"/>
          </a:xfrm>
          <a:custGeom>
            <a:avLst/>
            <a:gdLst>
              <a:gd name="connsiteX0" fmla="*/ 0 w 7800975"/>
              <a:gd name="connsiteY0" fmla="*/ 306387 h 315912"/>
              <a:gd name="connsiteX1" fmla="*/ 3867150 w 7800975"/>
              <a:gd name="connsiteY1" fmla="*/ 1587 h 315912"/>
              <a:gd name="connsiteX2" fmla="*/ 7800975 w 7800975"/>
              <a:gd name="connsiteY2" fmla="*/ 315912 h 315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00975" h="315912">
                <a:moveTo>
                  <a:pt x="0" y="306387"/>
                </a:moveTo>
                <a:cubicBezTo>
                  <a:pt x="1283494" y="153193"/>
                  <a:pt x="2566988" y="0"/>
                  <a:pt x="3867150" y="1587"/>
                </a:cubicBezTo>
                <a:cubicBezTo>
                  <a:pt x="5167313" y="3175"/>
                  <a:pt x="6484144" y="159543"/>
                  <a:pt x="7800975" y="315912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Freeform 172"/>
          <p:cNvSpPr/>
          <p:nvPr/>
        </p:nvSpPr>
        <p:spPr bwMode="auto">
          <a:xfrm>
            <a:off x="1057275" y="2095500"/>
            <a:ext cx="771525" cy="1171575"/>
          </a:xfrm>
          <a:custGeom>
            <a:avLst/>
            <a:gdLst>
              <a:gd name="connsiteX0" fmla="*/ 771525 w 771525"/>
              <a:gd name="connsiteY0" fmla="*/ 1171575 h 1171575"/>
              <a:gd name="connsiteX1" fmla="*/ 628650 w 771525"/>
              <a:gd name="connsiteY1" fmla="*/ 200025 h 1171575"/>
              <a:gd name="connsiteX2" fmla="*/ 0 w 771525"/>
              <a:gd name="connsiteY2" fmla="*/ 0 h 1171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1525" h="1171575">
                <a:moveTo>
                  <a:pt x="771525" y="1171575"/>
                </a:moveTo>
                <a:cubicBezTo>
                  <a:pt x="764381" y="783431"/>
                  <a:pt x="757238" y="395288"/>
                  <a:pt x="628650" y="200025"/>
                </a:cubicBezTo>
                <a:cubicBezTo>
                  <a:pt x="500063" y="4763"/>
                  <a:pt x="250031" y="2381"/>
                  <a:pt x="0" y="0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Freeform 180"/>
          <p:cNvSpPr/>
          <p:nvPr/>
        </p:nvSpPr>
        <p:spPr bwMode="auto">
          <a:xfrm>
            <a:off x="1924050" y="1878013"/>
            <a:ext cx="6191250" cy="1389062"/>
          </a:xfrm>
          <a:custGeom>
            <a:avLst/>
            <a:gdLst>
              <a:gd name="connsiteX0" fmla="*/ 0 w 6191250"/>
              <a:gd name="connsiteY0" fmla="*/ 1389062 h 1389062"/>
              <a:gd name="connsiteX1" fmla="*/ 152400 w 6191250"/>
              <a:gd name="connsiteY1" fmla="*/ 379412 h 1389062"/>
              <a:gd name="connsiteX2" fmla="*/ 628650 w 6191250"/>
              <a:gd name="connsiteY2" fmla="*/ 150812 h 1389062"/>
              <a:gd name="connsiteX3" fmla="*/ 1790700 w 6191250"/>
              <a:gd name="connsiteY3" fmla="*/ 46037 h 1389062"/>
              <a:gd name="connsiteX4" fmla="*/ 3457575 w 6191250"/>
              <a:gd name="connsiteY4" fmla="*/ 26987 h 1389062"/>
              <a:gd name="connsiteX5" fmla="*/ 6191250 w 6191250"/>
              <a:gd name="connsiteY5" fmla="*/ 207962 h 138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91250" h="1389062">
                <a:moveTo>
                  <a:pt x="0" y="1389062"/>
                </a:moveTo>
                <a:cubicBezTo>
                  <a:pt x="23812" y="987424"/>
                  <a:pt x="47625" y="585787"/>
                  <a:pt x="152400" y="379412"/>
                </a:cubicBezTo>
                <a:cubicBezTo>
                  <a:pt x="257175" y="173037"/>
                  <a:pt x="355600" y="206374"/>
                  <a:pt x="628650" y="150812"/>
                </a:cubicBezTo>
                <a:cubicBezTo>
                  <a:pt x="901700" y="95250"/>
                  <a:pt x="1319213" y="66674"/>
                  <a:pt x="1790700" y="46037"/>
                </a:cubicBezTo>
                <a:cubicBezTo>
                  <a:pt x="2262187" y="25400"/>
                  <a:pt x="2724150" y="0"/>
                  <a:pt x="3457575" y="26987"/>
                </a:cubicBezTo>
                <a:cubicBezTo>
                  <a:pt x="4191000" y="53974"/>
                  <a:pt x="5191125" y="130968"/>
                  <a:pt x="6191250" y="207962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1" name="Picture 190" descr="folders.jpg"/>
          <p:cNvPicPr>
            <a:picLocks noChangeAspect="1"/>
          </p:cNvPicPr>
          <p:nvPr/>
        </p:nvPicPr>
        <p:blipFill>
          <a:blip r:embed="rId9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9101" y="1880382"/>
            <a:ext cx="695324" cy="521493"/>
          </a:xfrm>
          <a:prstGeom prst="rect">
            <a:avLst/>
          </a:prstGeom>
        </p:spPr>
      </p:pic>
      <p:pic>
        <p:nvPicPr>
          <p:cNvPr id="192" name="Picture 191" descr="folders.jpg"/>
          <p:cNvPicPr>
            <a:picLocks noChangeAspect="1"/>
          </p:cNvPicPr>
          <p:nvPr/>
        </p:nvPicPr>
        <p:blipFill>
          <a:blip r:embed="rId9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9101" y="1881981"/>
            <a:ext cx="695324" cy="521493"/>
          </a:xfrm>
          <a:prstGeom prst="rect">
            <a:avLst/>
          </a:prstGeom>
        </p:spPr>
      </p:pic>
      <p:pic>
        <p:nvPicPr>
          <p:cNvPr id="193" name="Picture 192" descr="folders.jpg"/>
          <p:cNvPicPr>
            <a:picLocks noChangeAspect="1"/>
          </p:cNvPicPr>
          <p:nvPr/>
        </p:nvPicPr>
        <p:blipFill>
          <a:blip r:embed="rId9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9101" y="1884350"/>
            <a:ext cx="695324" cy="521493"/>
          </a:xfrm>
          <a:prstGeom prst="rect">
            <a:avLst/>
          </a:prstGeom>
        </p:spPr>
      </p:pic>
      <p:sp>
        <p:nvSpPr>
          <p:cNvPr id="194" name="Freeform 193"/>
          <p:cNvSpPr/>
          <p:nvPr/>
        </p:nvSpPr>
        <p:spPr bwMode="auto">
          <a:xfrm>
            <a:off x="1066800" y="1830388"/>
            <a:ext cx="5895975" cy="1436687"/>
          </a:xfrm>
          <a:custGeom>
            <a:avLst/>
            <a:gdLst>
              <a:gd name="connsiteX0" fmla="*/ 5895975 w 5895975"/>
              <a:gd name="connsiteY0" fmla="*/ 1436687 h 1436687"/>
              <a:gd name="connsiteX1" fmla="*/ 4810125 w 5895975"/>
              <a:gd name="connsiteY1" fmla="*/ 198437 h 1436687"/>
              <a:gd name="connsiteX2" fmla="*/ 0 w 5895975"/>
              <a:gd name="connsiteY2" fmla="*/ 246062 h 143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95975" h="1436687">
                <a:moveTo>
                  <a:pt x="5895975" y="1436687"/>
                </a:moveTo>
                <a:cubicBezTo>
                  <a:pt x="5844381" y="916781"/>
                  <a:pt x="5792788" y="396875"/>
                  <a:pt x="4810125" y="198437"/>
                </a:cubicBezTo>
                <a:cubicBezTo>
                  <a:pt x="3827463" y="0"/>
                  <a:pt x="1913731" y="123031"/>
                  <a:pt x="0" y="246062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Freeform 196"/>
          <p:cNvSpPr/>
          <p:nvPr/>
        </p:nvSpPr>
        <p:spPr bwMode="auto">
          <a:xfrm>
            <a:off x="7089775" y="2052638"/>
            <a:ext cx="1035050" cy="1214437"/>
          </a:xfrm>
          <a:custGeom>
            <a:avLst/>
            <a:gdLst>
              <a:gd name="connsiteX0" fmla="*/ 25400 w 1035050"/>
              <a:gd name="connsiteY0" fmla="*/ 1214437 h 1214437"/>
              <a:gd name="connsiteX1" fmla="*/ 168275 w 1035050"/>
              <a:gd name="connsiteY1" fmla="*/ 195262 h 1214437"/>
              <a:gd name="connsiteX2" fmla="*/ 1035050 w 1035050"/>
              <a:gd name="connsiteY2" fmla="*/ 42862 h 121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5050" h="1214437">
                <a:moveTo>
                  <a:pt x="25400" y="1214437"/>
                </a:moveTo>
                <a:cubicBezTo>
                  <a:pt x="12700" y="802480"/>
                  <a:pt x="0" y="390524"/>
                  <a:pt x="168275" y="195262"/>
                </a:cubicBezTo>
                <a:cubicBezTo>
                  <a:pt x="336550" y="0"/>
                  <a:pt x="685800" y="21431"/>
                  <a:pt x="1035050" y="42862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8" name="Picture 197" descr="folders.jpg"/>
          <p:cNvPicPr>
            <a:picLocks noChangeAspect="1"/>
          </p:cNvPicPr>
          <p:nvPr/>
        </p:nvPicPr>
        <p:blipFill>
          <a:blip r:embed="rId9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9101" y="1881981"/>
            <a:ext cx="695324" cy="521493"/>
          </a:xfrm>
          <a:prstGeom prst="rect">
            <a:avLst/>
          </a:prstGeom>
        </p:spPr>
      </p:pic>
      <p:grpSp>
        <p:nvGrpSpPr>
          <p:cNvPr id="199" name="Group 198"/>
          <p:cNvGrpSpPr/>
          <p:nvPr/>
        </p:nvGrpSpPr>
        <p:grpSpPr>
          <a:xfrm>
            <a:off x="846217" y="2790824"/>
            <a:ext cx="714195" cy="581025"/>
            <a:chOff x="846217" y="2790824"/>
            <a:chExt cx="714195" cy="581025"/>
          </a:xfrm>
        </p:grpSpPr>
        <p:pic>
          <p:nvPicPr>
            <p:cNvPr id="200" name="Picture 199" descr="dish antenna.jpg"/>
            <p:cNvPicPr>
              <a:picLocks noChangeAspect="1"/>
            </p:cNvPicPr>
            <p:nvPr/>
          </p:nvPicPr>
          <p:blipFill>
            <a:blip r:embed="rId6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846217" y="2790824"/>
              <a:ext cx="527764" cy="581025"/>
            </a:xfrm>
            <a:prstGeom prst="rect">
              <a:avLst/>
            </a:prstGeom>
          </p:spPr>
        </p:pic>
        <p:sp>
          <p:nvSpPr>
            <p:cNvPr id="201" name="TextBox 200"/>
            <p:cNvSpPr txBox="1"/>
            <p:nvPr/>
          </p:nvSpPr>
          <p:spPr>
            <a:xfrm>
              <a:off x="1258726" y="2905125"/>
              <a:ext cx="301686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" dirty="0" err="1" smtClean="0">
                  <a:solidFill>
                    <a:srgbClr val="333333"/>
                  </a:solidFill>
                  <a:latin typeface="+mn-lt"/>
                  <a:ea typeface="+mn-ea"/>
                </a:rPr>
                <a:t>Nack</a:t>
              </a:r>
              <a:endParaRPr lang="en-US" sz="400" dirty="0" smtClean="0">
                <a:solidFill>
                  <a:srgbClr val="333333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202" name="Group 201"/>
          <p:cNvGrpSpPr/>
          <p:nvPr/>
        </p:nvGrpSpPr>
        <p:grpSpPr>
          <a:xfrm>
            <a:off x="1257300" y="2244725"/>
            <a:ext cx="4402931" cy="1089024"/>
            <a:chOff x="1257300" y="2244725"/>
            <a:chExt cx="4402931" cy="1089024"/>
          </a:xfrm>
        </p:grpSpPr>
        <p:grpSp>
          <p:nvGrpSpPr>
            <p:cNvPr id="203" name="Group 198"/>
            <p:cNvGrpSpPr/>
            <p:nvPr/>
          </p:nvGrpSpPr>
          <p:grpSpPr>
            <a:xfrm>
              <a:off x="4813300" y="2533650"/>
              <a:ext cx="846931" cy="800099"/>
              <a:chOff x="7451725" y="1095375"/>
              <a:chExt cx="846931" cy="800099"/>
            </a:xfrm>
          </p:grpSpPr>
          <p:pic>
            <p:nvPicPr>
              <p:cNvPr id="206" name="Picture 205" descr="dish antenna.jpg"/>
              <p:cNvPicPr>
                <a:picLocks noChangeAspect="1"/>
              </p:cNvPicPr>
              <p:nvPr/>
            </p:nvPicPr>
            <p:blipFill>
              <a:blip r:embed="rId6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7770892" y="1314449"/>
                <a:ext cx="527764" cy="581025"/>
              </a:xfrm>
              <a:prstGeom prst="rect">
                <a:avLst/>
              </a:prstGeom>
            </p:spPr>
          </p:pic>
          <p:sp>
            <p:nvSpPr>
              <p:cNvPr id="207" name="TextBox 206"/>
              <p:cNvSpPr txBox="1"/>
              <p:nvPr/>
            </p:nvSpPr>
            <p:spPr>
              <a:xfrm>
                <a:off x="7451725" y="1095375"/>
                <a:ext cx="596638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500" dirty="0" smtClean="0">
                    <a:solidFill>
                      <a:srgbClr val="333333"/>
                    </a:solidFill>
                    <a:latin typeface="+mn-lt"/>
                    <a:ea typeface="+mn-ea"/>
                  </a:rPr>
                  <a:t>UDP </a:t>
                </a:r>
                <a:r>
                  <a:rPr lang="en-US" sz="600" dirty="0" err="1" smtClean="0">
                    <a:solidFill>
                      <a:srgbClr val="333333"/>
                    </a:solidFill>
                    <a:latin typeface="+mn-lt"/>
                    <a:ea typeface="+mn-ea"/>
                  </a:rPr>
                  <a:t>Unicast</a:t>
                </a:r>
                <a:endParaRPr lang="en-US" sz="500" dirty="0" smtClean="0">
                  <a:solidFill>
                    <a:srgbClr val="333333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08" name="TextBox 207"/>
              <p:cNvSpPr txBox="1"/>
              <p:nvPr/>
            </p:nvSpPr>
            <p:spPr>
              <a:xfrm>
                <a:off x="7615232" y="1231900"/>
                <a:ext cx="269625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" dirty="0" err="1" smtClean="0">
                    <a:solidFill>
                      <a:srgbClr val="333333"/>
                    </a:solidFill>
                    <a:latin typeface="+mn-lt"/>
                    <a:ea typeface="+mn-ea"/>
                  </a:rPr>
                  <a:t>Ack</a:t>
                </a:r>
                <a:endParaRPr lang="en-US" sz="400" dirty="0" smtClean="0">
                  <a:solidFill>
                    <a:srgbClr val="333333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204" name="Freeform 203"/>
            <p:cNvSpPr/>
            <p:nvPr/>
          </p:nvSpPr>
          <p:spPr bwMode="auto">
            <a:xfrm>
              <a:off x="1257300" y="2320925"/>
              <a:ext cx="3924300" cy="679450"/>
            </a:xfrm>
            <a:custGeom>
              <a:avLst/>
              <a:gdLst>
                <a:gd name="connsiteX0" fmla="*/ 3924300 w 3924300"/>
                <a:gd name="connsiteY0" fmla="*/ 660400 h 679450"/>
                <a:gd name="connsiteX1" fmla="*/ 2162175 w 3924300"/>
                <a:gd name="connsiteY1" fmla="*/ 3175 h 679450"/>
                <a:gd name="connsiteX2" fmla="*/ 0 w 3924300"/>
                <a:gd name="connsiteY2" fmla="*/ 679450 h 679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24300" h="679450">
                  <a:moveTo>
                    <a:pt x="3924300" y="660400"/>
                  </a:moveTo>
                  <a:cubicBezTo>
                    <a:pt x="3370262" y="330200"/>
                    <a:pt x="2816225" y="0"/>
                    <a:pt x="2162175" y="3175"/>
                  </a:cubicBezTo>
                  <a:cubicBezTo>
                    <a:pt x="1508125" y="6350"/>
                    <a:pt x="754062" y="342900"/>
                    <a:pt x="0" y="6794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Freeform 204"/>
            <p:cNvSpPr/>
            <p:nvPr/>
          </p:nvSpPr>
          <p:spPr bwMode="auto">
            <a:xfrm>
              <a:off x="1257300" y="2244725"/>
              <a:ext cx="3924300" cy="679450"/>
            </a:xfrm>
            <a:custGeom>
              <a:avLst/>
              <a:gdLst>
                <a:gd name="connsiteX0" fmla="*/ 3924300 w 3924300"/>
                <a:gd name="connsiteY0" fmla="*/ 660400 h 679450"/>
                <a:gd name="connsiteX1" fmla="*/ 2162175 w 3924300"/>
                <a:gd name="connsiteY1" fmla="*/ 3175 h 679450"/>
                <a:gd name="connsiteX2" fmla="*/ 0 w 3924300"/>
                <a:gd name="connsiteY2" fmla="*/ 679450 h 679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24300" h="679450">
                  <a:moveTo>
                    <a:pt x="3924300" y="660400"/>
                  </a:moveTo>
                  <a:cubicBezTo>
                    <a:pt x="3370262" y="330200"/>
                    <a:pt x="2816225" y="0"/>
                    <a:pt x="2162175" y="3175"/>
                  </a:cubicBezTo>
                  <a:cubicBezTo>
                    <a:pt x="1508125" y="6350"/>
                    <a:pt x="754062" y="342900"/>
                    <a:pt x="0" y="6794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9" name="Group 208"/>
          <p:cNvGrpSpPr/>
          <p:nvPr/>
        </p:nvGrpSpPr>
        <p:grpSpPr>
          <a:xfrm>
            <a:off x="1228725" y="2065338"/>
            <a:ext cx="7069931" cy="1306511"/>
            <a:chOff x="1228725" y="2065338"/>
            <a:chExt cx="7069931" cy="1306511"/>
          </a:xfrm>
        </p:grpSpPr>
        <p:pic>
          <p:nvPicPr>
            <p:cNvPr id="210" name="Picture 209" descr="dish antenna.jpg"/>
            <p:cNvPicPr>
              <a:picLocks noChangeAspect="1"/>
            </p:cNvPicPr>
            <p:nvPr/>
          </p:nvPicPr>
          <p:blipFill>
            <a:blip r:embed="rId6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70892" y="2790824"/>
              <a:ext cx="527764" cy="581025"/>
            </a:xfrm>
            <a:prstGeom prst="rect">
              <a:avLst/>
            </a:prstGeom>
          </p:spPr>
        </p:pic>
        <p:sp>
          <p:nvSpPr>
            <p:cNvPr id="211" name="TextBox 210"/>
            <p:cNvSpPr txBox="1"/>
            <p:nvPr/>
          </p:nvSpPr>
          <p:spPr>
            <a:xfrm>
              <a:off x="7451725" y="2571750"/>
              <a:ext cx="59663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rgbClr val="333333"/>
                  </a:solidFill>
                  <a:latin typeface="+mn-lt"/>
                  <a:ea typeface="+mn-ea"/>
                </a:rPr>
                <a:t>UDP </a:t>
              </a:r>
              <a:r>
                <a:rPr lang="en-US" sz="600" dirty="0" err="1" smtClean="0">
                  <a:solidFill>
                    <a:srgbClr val="333333"/>
                  </a:solidFill>
                  <a:latin typeface="+mn-lt"/>
                  <a:ea typeface="+mn-ea"/>
                </a:rPr>
                <a:t>Unicast</a:t>
              </a:r>
              <a:endParaRPr lang="en-US" sz="500" dirty="0" smtClean="0">
                <a:solidFill>
                  <a:srgbClr val="333333"/>
                </a:solidFill>
                <a:latin typeface="+mn-lt"/>
                <a:ea typeface="+mn-ea"/>
              </a:endParaRP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7615232" y="2708275"/>
              <a:ext cx="269625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" dirty="0" err="1" smtClean="0">
                  <a:solidFill>
                    <a:srgbClr val="333333"/>
                  </a:solidFill>
                  <a:latin typeface="+mn-lt"/>
                  <a:ea typeface="+mn-ea"/>
                </a:rPr>
                <a:t>Ack</a:t>
              </a:r>
              <a:endParaRPr lang="en-US" sz="400" dirty="0" smtClean="0">
                <a:solidFill>
                  <a:srgbClr val="333333"/>
                </a:solidFill>
                <a:latin typeface="+mn-lt"/>
                <a:ea typeface="+mn-ea"/>
              </a:endParaRPr>
            </a:p>
          </p:txBody>
        </p:sp>
        <p:sp>
          <p:nvSpPr>
            <p:cNvPr id="213" name="Freeform 212"/>
            <p:cNvSpPr/>
            <p:nvPr/>
          </p:nvSpPr>
          <p:spPr bwMode="auto">
            <a:xfrm>
              <a:off x="1228725" y="2065338"/>
              <a:ext cx="6657975" cy="849312"/>
            </a:xfrm>
            <a:custGeom>
              <a:avLst/>
              <a:gdLst>
                <a:gd name="connsiteX0" fmla="*/ 6657975 w 6657975"/>
                <a:gd name="connsiteY0" fmla="*/ 849312 h 849312"/>
                <a:gd name="connsiteX1" fmla="*/ 3305175 w 6657975"/>
                <a:gd name="connsiteY1" fmla="*/ 1587 h 849312"/>
                <a:gd name="connsiteX2" fmla="*/ 0 w 6657975"/>
                <a:gd name="connsiteY2" fmla="*/ 839787 h 8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57975" h="849312">
                  <a:moveTo>
                    <a:pt x="6657975" y="849312"/>
                  </a:moveTo>
                  <a:cubicBezTo>
                    <a:pt x="5536406" y="426243"/>
                    <a:pt x="4414838" y="3175"/>
                    <a:pt x="3305175" y="1587"/>
                  </a:cubicBezTo>
                  <a:cubicBezTo>
                    <a:pt x="2195513" y="0"/>
                    <a:pt x="1097756" y="419893"/>
                    <a:pt x="0" y="839787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Freeform 213"/>
            <p:cNvSpPr/>
            <p:nvPr/>
          </p:nvSpPr>
          <p:spPr bwMode="auto">
            <a:xfrm>
              <a:off x="1228725" y="2151063"/>
              <a:ext cx="6657975" cy="849312"/>
            </a:xfrm>
            <a:custGeom>
              <a:avLst/>
              <a:gdLst>
                <a:gd name="connsiteX0" fmla="*/ 6657975 w 6657975"/>
                <a:gd name="connsiteY0" fmla="*/ 849312 h 849312"/>
                <a:gd name="connsiteX1" fmla="*/ 3305175 w 6657975"/>
                <a:gd name="connsiteY1" fmla="*/ 1587 h 849312"/>
                <a:gd name="connsiteX2" fmla="*/ 0 w 6657975"/>
                <a:gd name="connsiteY2" fmla="*/ 839787 h 8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57975" h="849312">
                  <a:moveTo>
                    <a:pt x="6657975" y="849312"/>
                  </a:moveTo>
                  <a:cubicBezTo>
                    <a:pt x="5536406" y="426243"/>
                    <a:pt x="4414838" y="3175"/>
                    <a:pt x="3305175" y="1587"/>
                  </a:cubicBezTo>
                  <a:cubicBezTo>
                    <a:pt x="2195513" y="0"/>
                    <a:pt x="1097756" y="419893"/>
                    <a:pt x="0" y="839787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38100" y="2162176"/>
            <a:ext cx="611065" cy="660915"/>
            <a:chOff x="3495675" y="3438526"/>
            <a:chExt cx="611065" cy="660915"/>
          </a:xfrm>
        </p:grpSpPr>
        <p:sp>
          <p:nvSpPr>
            <p:cNvPr id="216" name="5-Point Star 215"/>
            <p:cNvSpPr/>
            <p:nvPr/>
          </p:nvSpPr>
          <p:spPr bwMode="auto">
            <a:xfrm>
              <a:off x="3629026" y="3438526"/>
              <a:ext cx="361950" cy="361950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3495675" y="3800475"/>
              <a:ext cx="61106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dirty="0" smtClean="0">
                  <a:solidFill>
                    <a:srgbClr val="333333"/>
                  </a:solidFill>
                  <a:latin typeface="+mn-lt"/>
                  <a:ea typeface="+mn-ea"/>
                </a:rPr>
                <a:t>Membership</a:t>
              </a:r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3506095" y="3914775"/>
              <a:ext cx="59022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dirty="0" smtClean="0">
                  <a:solidFill>
                    <a:srgbClr val="333333"/>
                  </a:solidFill>
                  <a:latin typeface="+mn-lt"/>
                  <a:ea typeface="+mn-ea"/>
                </a:rPr>
                <a:t>Coordinator</a:t>
              </a:r>
            </a:p>
          </p:txBody>
        </p:sp>
      </p:grpSp>
      <p:pic>
        <p:nvPicPr>
          <p:cNvPr id="104" name="Picture 103" descr="folders.jpg"/>
          <p:cNvPicPr>
            <a:picLocks noChangeAspect="1"/>
          </p:cNvPicPr>
          <p:nvPr/>
        </p:nvPicPr>
        <p:blipFill>
          <a:blip r:embed="rId9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9101" y="1886732"/>
            <a:ext cx="695324" cy="521493"/>
          </a:xfrm>
          <a:prstGeom prst="rect">
            <a:avLst/>
          </a:prstGeom>
        </p:spPr>
      </p:pic>
      <p:pic>
        <p:nvPicPr>
          <p:cNvPr id="108" name="Picture 107" descr="folders.jpg"/>
          <p:cNvPicPr>
            <a:picLocks noChangeAspect="1"/>
          </p:cNvPicPr>
          <p:nvPr/>
        </p:nvPicPr>
        <p:blipFill>
          <a:blip r:embed="rId9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9101" y="1889113"/>
            <a:ext cx="695324" cy="521493"/>
          </a:xfrm>
          <a:prstGeom prst="rect">
            <a:avLst/>
          </a:prstGeom>
        </p:spPr>
      </p:pic>
      <p:pic>
        <p:nvPicPr>
          <p:cNvPr id="109" name="Picture 108" descr="folders.jpg"/>
          <p:cNvPicPr>
            <a:picLocks noChangeAspect="1"/>
          </p:cNvPicPr>
          <p:nvPr/>
        </p:nvPicPr>
        <p:blipFill>
          <a:blip r:embed="rId9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9101" y="1889113"/>
            <a:ext cx="695324" cy="521493"/>
          </a:xfrm>
          <a:prstGeom prst="rect">
            <a:avLst/>
          </a:prstGeom>
        </p:spPr>
      </p:pic>
      <p:pic>
        <p:nvPicPr>
          <p:cNvPr id="110" name="Picture 109" descr="folders.jpg"/>
          <p:cNvPicPr>
            <a:picLocks noChangeAspect="1"/>
          </p:cNvPicPr>
          <p:nvPr/>
        </p:nvPicPr>
        <p:blipFill>
          <a:blip r:embed="rId9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9101" y="1890700"/>
            <a:ext cx="695324" cy="521493"/>
          </a:xfrm>
          <a:prstGeom prst="rect">
            <a:avLst/>
          </a:prstGeom>
        </p:spPr>
      </p:pic>
      <p:pic>
        <p:nvPicPr>
          <p:cNvPr id="114" name="Picture 113" descr="folders.jpg"/>
          <p:cNvPicPr>
            <a:picLocks noChangeAspect="1"/>
          </p:cNvPicPr>
          <p:nvPr/>
        </p:nvPicPr>
        <p:blipFill>
          <a:blip r:embed="rId9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9101" y="1890700"/>
            <a:ext cx="695324" cy="521493"/>
          </a:xfrm>
          <a:prstGeom prst="rect">
            <a:avLst/>
          </a:prstGeom>
        </p:spPr>
      </p:pic>
      <p:pic>
        <p:nvPicPr>
          <p:cNvPr id="117" name="Picture 116" descr="folders.jpg"/>
          <p:cNvPicPr>
            <a:picLocks noChangeAspect="1"/>
          </p:cNvPicPr>
          <p:nvPr/>
        </p:nvPicPr>
        <p:blipFill>
          <a:blip r:embed="rId9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9101" y="1881981"/>
            <a:ext cx="695324" cy="52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3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3333E-6 -6.93889E-18 C -0.01423 0.00432 -0.02829 0.00864 0.03855 -0.00186 C 0.10539 -0.01235 0.26772 -0.06482 0.40105 -0.06297 C 0.53438 -0.06111 0.68647 -0.02593 0.83855 0.00926 " pathEditMode="relative" ptsTypes="aaaA">
                                      <p:cBhvr>
                                        <p:cTn id="31" dur="2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2037 C 0.05973 -0.03148 0.11962 -0.04259 0.1625 -0.04259 C 0.20539 -0.04259 0.22587 -0.04197 0.2573 -0.02037 C 0.28872 0.00124 0.32188 0.0392 0.35105 0.08704 C 0.38021 0.13488 0.40625 0.20062 0.4323 0.26667 " pathEditMode="relative" rAng="0" ptsTypes="aaaaA">
                                      <p:cBhvr>
                                        <p:cTn id="57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00" y="1320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34568E-6 C -0.01423 0.00432 -0.02829 0.00864 0.03855 -0.00185 C 0.10539 -0.01234 0.26771 -0.06481 0.40105 -0.06296 C 0.53438 -0.06111 0.68646 -0.02592 0.83855 0.00926 " pathEditMode="relative" rAng="0" ptsTypes="aaaA">
                                      <p:cBhvr>
                                        <p:cTn id="59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500" y="-2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0"/>
                            </p:stCondLst>
                            <p:childTnLst>
                              <p:par>
                                <p:cTn id="9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6 C 0.04254 -0.0105 0.08542 -0.02099 0.10348 0.01851 C 0.12171 0.05802 0.11493 0.14753 0.10834 0.23703 " pathEditMode="relative" rAng="0" ptsTypes="aaA">
                                      <p:cBhvr>
                                        <p:cTn id="91" dur="2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0" y="10800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34568E-6 C -0.01423 0.00432 -0.02829 0.00864 0.03855 -0.00185 C 0.10539 -0.01234 0.26771 -0.06481 0.40105 -0.06296 C 0.53438 -0.06111 0.68646 -0.02592 0.83855 0.00926 " pathEditMode="relative" rAng="0" ptsTypes="aaaA">
                                      <p:cBhvr>
                                        <p:cTn id="93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500" y="-2800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2037 C 0.05973 -0.03148 0.11962 -0.04259 0.1625 -0.04259 C 0.20539 -0.04259 0.22587 -0.04197 0.2573 -0.02037 C 0.28872 0.00124 0.32188 0.0392 0.35105 0.08704 C 0.38021 0.13488 0.40625 0.20062 0.4323 0.26667 " pathEditMode="relative" rAng="0" ptsTypes="aaaaA">
                                      <p:cBhvr>
                                        <p:cTn id="95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00" y="13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500"/>
                            </p:stCondLst>
                            <p:childTnLst>
                              <p:par>
                                <p:cTn id="9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5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5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000"/>
                            </p:stCondLst>
                            <p:childTnLst>
                              <p:par>
                                <p:cTn id="1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500"/>
                            </p:stCondLst>
                            <p:childTnLst>
                              <p:par>
                                <p:cTn id="14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C 0.18125 -0.01543 0.3625 -0.03056 0.46875 -0.02222 C 0.575 -0.01389 0.60191 -0.00278 0.6375 0.05 C 0.67309 0.10278 0.67761 0.19845 0.68229 0.29444 " pathEditMode="relative" ptsTypes="aaaA">
                                      <p:cBhvr>
                                        <p:cTn id="150" dur="2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34568E-6 C -0.01423 0.00432 -0.02829 0.00864 0.03855 -0.00185 C 0.10539 -0.01234 0.26771 -0.06481 0.40105 -0.06296 C 0.53438 -0.06111 0.68646 -0.02592 0.83855 0.00926 " pathEditMode="relative" rAng="0" ptsTypes="aaaA">
                                      <p:cBhvr>
                                        <p:cTn id="152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500" y="-2800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2037 C 0.05973 -0.03148 0.11962 -0.04259 0.1625 -0.04259 C 0.20539 -0.04259 0.22587 -0.04197 0.2573 -0.02037 C 0.28872 0.00124 0.32188 0.0392 0.35105 0.08704 C 0.38021 0.13488 0.40625 0.20062 0.4323 0.26667 " pathEditMode="relative" rAng="0" ptsTypes="aaaaA">
                                      <p:cBhvr>
                                        <p:cTn id="15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00" y="13200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6 C 0.04254 -0.0105 0.08542 -0.02099 0.10348 0.01851 C 0.12171 0.05802 0.11493 0.14753 0.10834 0.23703 " pathEditMode="relative" rAng="0" ptsTypes="aaA">
                                      <p:cBhvr>
                                        <p:cTn id="156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0" y="10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4500"/>
                            </p:stCondLst>
                            <p:childTnLst>
                              <p:par>
                                <p:cTn id="15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5500"/>
                            </p:stCondLst>
                            <p:childTnLst>
                              <p:par>
                                <p:cTn id="1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6500"/>
                            </p:stCondLst>
                            <p:childTnLst>
                              <p:par>
                                <p:cTn id="1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166" grpId="0" animBg="1"/>
      <p:bldP spid="170" grpId="0" animBg="1"/>
      <p:bldP spid="172" grpId="0" animBg="1"/>
      <p:bldP spid="173" grpId="0" animBg="1"/>
      <p:bldP spid="181" grpId="0" animBg="1"/>
      <p:bldP spid="194" grpId="0" animBg="1"/>
      <p:bldP spid="19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108371" y="169550"/>
            <a:ext cx="9035700" cy="54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Lab Prerequisites</a:t>
            </a:r>
            <a:endParaRPr dirty="0"/>
          </a:p>
        </p:txBody>
      </p:sp>
      <p:sp>
        <p:nvSpPr>
          <p:cNvPr id="144" name="Shape 144"/>
          <p:cNvSpPr txBox="1">
            <a:spLocks noGrp="1"/>
          </p:cNvSpPr>
          <p:nvPr>
            <p:ph type="body" idx="2"/>
          </p:nvPr>
        </p:nvSpPr>
        <p:spPr>
          <a:xfrm>
            <a:off x="108371" y="728595"/>
            <a:ext cx="8930579" cy="426673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latin typeface="Andale Mono"/>
                <a:cs typeface="Andale Mono"/>
              </a:rPr>
              <a:t>We will use the T-Mobile scripts.  Please be sure you are comfortable with the following.</a:t>
            </a:r>
          </a:p>
          <a:p>
            <a:pPr>
              <a:lnSpc>
                <a:spcPct val="120000"/>
              </a:lnSpc>
              <a:buNone/>
            </a:pPr>
            <a:endParaRPr lang="en-US" sz="1200" dirty="0" smtClean="0">
              <a:latin typeface="Andale Mono"/>
              <a:cs typeface="Andale Mono"/>
            </a:endParaRPr>
          </a:p>
          <a:p>
            <a:pPr marL="171450" indent="-171450">
              <a:lnSpc>
                <a:spcPct val="120000"/>
              </a:lnSpc>
            </a:pPr>
            <a:r>
              <a:rPr lang="en-US" sz="1200" dirty="0">
                <a:latin typeface="Andale Mono"/>
                <a:cs typeface="Andale Mono"/>
              </a:rPr>
              <a:t>Y</a:t>
            </a:r>
            <a:r>
              <a:rPr lang="en-US" sz="1200" dirty="0" smtClean="0">
                <a:latin typeface="Andale Mono"/>
                <a:cs typeface="Andale Mono"/>
              </a:rPr>
              <a:t>ou know the names or IP addresses of all the servers in your cluster and you have </a:t>
            </a:r>
            <a:r>
              <a:rPr lang="en-US" sz="1200" dirty="0" err="1" smtClean="0">
                <a:latin typeface="Andale Mono"/>
                <a:cs typeface="Andale Mono"/>
              </a:rPr>
              <a:t>ssh</a:t>
            </a:r>
            <a:r>
              <a:rPr lang="en-US" sz="1200" dirty="0" smtClean="0">
                <a:latin typeface="Andale Mono"/>
                <a:cs typeface="Andale Mono"/>
              </a:rPr>
              <a:t> access to each one</a:t>
            </a:r>
          </a:p>
          <a:p>
            <a:pPr marL="171450" indent="-171450">
              <a:lnSpc>
                <a:spcPct val="120000"/>
              </a:lnSpc>
            </a:pPr>
            <a:endParaRPr lang="en-US" sz="1200" dirty="0">
              <a:latin typeface="Andale Mono"/>
              <a:cs typeface="Andale Mono"/>
            </a:endParaRPr>
          </a:p>
          <a:p>
            <a:pPr marL="171450" indent="-171450">
              <a:lnSpc>
                <a:spcPct val="120000"/>
              </a:lnSpc>
            </a:pPr>
            <a:r>
              <a:rPr lang="en-US" sz="1200" dirty="0" smtClean="0">
                <a:latin typeface="Andale Mono"/>
                <a:cs typeface="Andale Mono"/>
              </a:rPr>
              <a:t>You can start and stop the individual data nodes and locators</a:t>
            </a:r>
          </a:p>
          <a:p>
            <a:pPr>
              <a:lnSpc>
                <a:spcPct val="120000"/>
              </a:lnSpc>
              <a:buNone/>
            </a:pPr>
            <a:endParaRPr lang="en-US" sz="1200" dirty="0" smtClean="0">
              <a:latin typeface="Andale Mono"/>
              <a:cs typeface="Andale Mono"/>
            </a:endParaRPr>
          </a:p>
          <a:p>
            <a:pPr marL="171450" indent="-171450">
              <a:lnSpc>
                <a:spcPct val="120000"/>
              </a:lnSpc>
            </a:pPr>
            <a:r>
              <a:rPr lang="en-US" sz="1200" dirty="0" smtClean="0">
                <a:latin typeface="Andale Mono"/>
                <a:cs typeface="Andale Mono"/>
              </a:rPr>
              <a:t>You can connect to the cluster.  Test this by connecting and running </a:t>
            </a:r>
            <a:r>
              <a:rPr lang="en-US" sz="1200" dirty="0" smtClean="0">
                <a:solidFill>
                  <a:srgbClr val="3366FF"/>
                </a:solidFill>
                <a:latin typeface="Andale Mono"/>
                <a:cs typeface="Andale Mono"/>
              </a:rPr>
              <a:t>list members</a:t>
            </a:r>
          </a:p>
          <a:p>
            <a:pPr marL="171450" indent="-171450">
              <a:lnSpc>
                <a:spcPct val="120000"/>
              </a:lnSpc>
            </a:pPr>
            <a:endParaRPr lang="en-US" sz="1200" dirty="0">
              <a:latin typeface="Andale Mono"/>
              <a:cs typeface="Andale Mono"/>
            </a:endParaRPr>
          </a:p>
          <a:p>
            <a:pPr marL="171450" indent="-171450">
              <a:lnSpc>
                <a:spcPct val="120000"/>
              </a:lnSpc>
            </a:pPr>
            <a:r>
              <a:rPr lang="en-US" sz="1200" dirty="0" smtClean="0">
                <a:latin typeface="Andale Mono"/>
                <a:cs typeface="Andale Mono"/>
              </a:rPr>
              <a:t>Your cluster had been configured with </a:t>
            </a:r>
            <a:r>
              <a:rPr lang="en-US" sz="1200" dirty="0" err="1" smtClean="0">
                <a:latin typeface="Andale Mono"/>
                <a:cs typeface="Andale Mono"/>
              </a:rPr>
              <a:t>pdx</a:t>
            </a:r>
            <a:r>
              <a:rPr lang="en-US" sz="1200" dirty="0" smtClean="0">
                <a:latin typeface="Andale Mono"/>
                <a:cs typeface="Andale Mono"/>
              </a:rPr>
              <a:t>-read-</a:t>
            </a:r>
            <a:r>
              <a:rPr lang="en-US" sz="1200" dirty="0" err="1" smtClean="0">
                <a:latin typeface="Andale Mono"/>
                <a:cs typeface="Andale Mono"/>
              </a:rPr>
              <a:t>seralized</a:t>
            </a:r>
            <a:r>
              <a:rPr lang="en-US" sz="1200" dirty="0" smtClean="0">
                <a:latin typeface="Andale Mono"/>
                <a:cs typeface="Andale Mono"/>
              </a:rPr>
              <a:t>=true.  To check this, connect to your cluster and run </a:t>
            </a:r>
            <a:r>
              <a:rPr lang="en-US" sz="1200" dirty="0" smtClean="0">
                <a:solidFill>
                  <a:srgbClr val="3366FF"/>
                </a:solidFill>
                <a:latin typeface="Andale Mono"/>
                <a:cs typeface="Andale Mono"/>
              </a:rPr>
              <a:t>describe </a:t>
            </a:r>
            <a:r>
              <a:rPr lang="en-US" sz="1200" dirty="0" err="1" smtClean="0">
                <a:solidFill>
                  <a:srgbClr val="3366FF"/>
                </a:solidFill>
                <a:latin typeface="Andale Mono"/>
                <a:cs typeface="Andale Mono"/>
              </a:rPr>
              <a:t>config</a:t>
            </a:r>
            <a:r>
              <a:rPr lang="en-US" sz="1200" dirty="0" smtClean="0">
                <a:solidFill>
                  <a:srgbClr val="3366FF"/>
                </a:solidFill>
                <a:latin typeface="Andale Mono"/>
                <a:cs typeface="Andale Mono"/>
              </a:rPr>
              <a:t> --member=</a:t>
            </a:r>
            <a:r>
              <a:rPr lang="en-US" sz="1200" i="1" dirty="0" smtClean="0">
                <a:solidFill>
                  <a:srgbClr val="3366FF"/>
                </a:solidFill>
                <a:latin typeface="Andale Mono"/>
                <a:cs typeface="Andale Mono"/>
              </a:rPr>
              <a:t>member-name</a:t>
            </a:r>
            <a:r>
              <a:rPr lang="en-US" sz="1200" i="1" dirty="0" smtClean="0">
                <a:latin typeface="Andale Mono"/>
                <a:cs typeface="Andale Mono"/>
              </a:rPr>
              <a:t>	.  </a:t>
            </a:r>
            <a:r>
              <a:rPr lang="en-US" sz="1200" dirty="0" smtClean="0">
                <a:latin typeface="Andale Mono"/>
                <a:cs typeface="Andale Mono"/>
              </a:rPr>
              <a:t>If you do not see any reference to </a:t>
            </a:r>
            <a:r>
              <a:rPr lang="en-US" sz="1200" dirty="0" err="1" smtClean="0">
                <a:latin typeface="Andale Mono"/>
                <a:cs typeface="Andale Mono"/>
              </a:rPr>
              <a:t>pdx</a:t>
            </a:r>
            <a:r>
              <a:rPr lang="en-US" sz="1200" dirty="0" smtClean="0">
                <a:latin typeface="Andale Mono"/>
                <a:cs typeface="Andale Mono"/>
              </a:rPr>
              <a:t>-read-serialized then it has not been set and you need to set it.</a:t>
            </a:r>
            <a:endParaRPr lang="en-US" sz="1200" i="1" dirty="0" smtClean="0">
              <a:latin typeface="Andale Mono"/>
              <a:cs typeface="Andale Mono"/>
            </a:endParaRPr>
          </a:p>
          <a:p>
            <a:pPr marL="171450" indent="-171450">
              <a:lnSpc>
                <a:spcPct val="120000"/>
              </a:lnSpc>
            </a:pPr>
            <a:endParaRPr lang="en-US" sz="1200" i="1" dirty="0">
              <a:latin typeface="Andale Mono"/>
              <a:cs typeface="Andale Mono"/>
            </a:endParaRPr>
          </a:p>
          <a:p>
            <a:pPr marL="171450" indent="-171450">
              <a:lnSpc>
                <a:spcPct val="120000"/>
              </a:lnSpc>
            </a:pPr>
            <a:r>
              <a:rPr lang="en-US" sz="1200" dirty="0" smtClean="0">
                <a:latin typeface="Andale Mono"/>
                <a:cs typeface="Andale Mono"/>
              </a:rPr>
              <a:t>The cluster is brand-new. No data has been written to the cluster.  </a:t>
            </a:r>
            <a:r>
              <a:rPr lang="en-US" sz="1200" dirty="0" smtClean="0">
                <a:solidFill>
                  <a:srgbClr val="FF0000"/>
                </a:solidFill>
                <a:latin typeface="Andale Mono"/>
                <a:cs typeface="Andale Mono"/>
              </a:rPr>
              <a:t>This is important! </a:t>
            </a:r>
            <a:r>
              <a:rPr lang="en-US" sz="1200" dirty="0" smtClean="0">
                <a:latin typeface="Andale Mono"/>
                <a:cs typeface="Andale Mono"/>
              </a:rPr>
              <a:t>If need be, re-install the cluster.</a:t>
            </a:r>
          </a:p>
          <a:p>
            <a:pPr marL="171450" indent="-171450">
              <a:lnSpc>
                <a:spcPct val="120000"/>
              </a:lnSpc>
            </a:pPr>
            <a:endParaRPr lang="en-US" sz="1200" dirty="0">
              <a:latin typeface="Andale Mono"/>
              <a:cs typeface="Andale Mono"/>
            </a:endParaRPr>
          </a:p>
          <a:p>
            <a:pPr marL="171450" indent="-171450">
              <a:lnSpc>
                <a:spcPct val="120000"/>
              </a:lnSpc>
            </a:pPr>
            <a:r>
              <a:rPr lang="en-US" sz="1200" dirty="0" smtClean="0">
                <a:latin typeface="Andale Mono"/>
                <a:cs typeface="Andale Mono"/>
              </a:rPr>
              <a:t>Pick one machine to be your admin box (e.g. locator1) and copy all of the lab materials onto that machine.  </a:t>
            </a:r>
            <a:r>
              <a:rPr lang="en-US" sz="1200" b="1" dirty="0" smtClean="0">
                <a:solidFill>
                  <a:srgbClr val="FF0000"/>
                </a:solidFill>
                <a:latin typeface="Andale Mono"/>
                <a:cs typeface="Andale Mono"/>
              </a:rPr>
              <a:t>Many of the instructions will assume you are on the admin box in the </a:t>
            </a:r>
            <a:r>
              <a:rPr lang="en-US" sz="1200" b="1" dirty="0" err="1" smtClean="0">
                <a:solidFill>
                  <a:srgbClr val="FF0000"/>
                </a:solidFill>
                <a:latin typeface="Andale Mono"/>
                <a:cs typeface="Andale Mono"/>
              </a:rPr>
              <a:t>tmobile</a:t>
            </a:r>
            <a:r>
              <a:rPr lang="en-US" sz="1200" b="1" dirty="0" smtClean="0">
                <a:solidFill>
                  <a:srgbClr val="FF0000"/>
                </a:solidFill>
                <a:latin typeface="Andale Mono"/>
                <a:cs typeface="Andale Mono"/>
              </a:rPr>
              <a:t>-ops-workshop directory</a:t>
            </a:r>
            <a:r>
              <a:rPr lang="en-US" sz="1200" b="1" dirty="0" smtClean="0">
                <a:solidFill>
                  <a:srgbClr val="660066"/>
                </a:solidFill>
                <a:latin typeface="Andale Mono"/>
                <a:cs typeface="Andale Mono"/>
              </a:rPr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2190" y="1415143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504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108371" y="169550"/>
            <a:ext cx="9035700" cy="54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Cluster Start Instructions</a:t>
            </a:r>
            <a:endParaRPr dirty="0"/>
          </a:p>
        </p:txBody>
      </p:sp>
      <p:sp>
        <p:nvSpPr>
          <p:cNvPr id="144" name="Shape 144"/>
          <p:cNvSpPr txBox="1">
            <a:spLocks noGrp="1"/>
          </p:cNvSpPr>
          <p:nvPr>
            <p:ph type="body" idx="2"/>
          </p:nvPr>
        </p:nvSpPr>
        <p:spPr>
          <a:xfrm>
            <a:off x="108371" y="728595"/>
            <a:ext cx="8930579" cy="426673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20000"/>
              </a:lnSpc>
              <a:buNone/>
            </a:pPr>
            <a:r>
              <a:rPr lang="en-US" sz="1200" b="1" dirty="0" smtClean="0">
                <a:solidFill>
                  <a:srgbClr val="660066"/>
                </a:solidFill>
                <a:latin typeface="Andale Mono"/>
                <a:cs typeface="Andale Mono"/>
              </a:rPr>
              <a:t>create a working directory in </a:t>
            </a:r>
            <a:r>
              <a:rPr lang="en-US" sz="1200" b="1" dirty="0" err="1" smtClean="0">
                <a:solidFill>
                  <a:srgbClr val="660066"/>
                </a:solidFill>
                <a:latin typeface="Andale Mono"/>
                <a:cs typeface="Andale Mono"/>
              </a:rPr>
              <a:t>gemfire</a:t>
            </a:r>
            <a:r>
              <a:rPr lang="en-US" sz="1200" b="1" dirty="0" smtClean="0">
                <a:solidFill>
                  <a:srgbClr val="660066"/>
                </a:solidFill>
                <a:latin typeface="Andale Mono"/>
                <a:cs typeface="Andale Mono"/>
              </a:rPr>
              <a:t> user home (e.g. </a:t>
            </a:r>
            <a:r>
              <a:rPr lang="en-US" sz="1200" b="1" dirty="0" err="1" smtClean="0">
                <a:solidFill>
                  <a:srgbClr val="660066"/>
                </a:solidFill>
                <a:latin typeface="Andale Mono"/>
                <a:cs typeface="Andale Mono"/>
              </a:rPr>
              <a:t>mkdir</a:t>
            </a:r>
            <a:r>
              <a:rPr lang="en-US" sz="1200" b="1" dirty="0" smtClean="0">
                <a:solidFill>
                  <a:srgbClr val="660066"/>
                </a:solidFill>
                <a:latin typeface="Andale Mono"/>
                <a:cs typeface="Andale Mono"/>
              </a:rPr>
              <a:t> locator1)</a:t>
            </a:r>
          </a:p>
          <a:p>
            <a:pPr>
              <a:lnSpc>
                <a:spcPct val="120000"/>
              </a:lnSpc>
              <a:buNone/>
            </a:pPr>
            <a:endParaRPr lang="en-US" sz="1200" b="1" dirty="0">
              <a:solidFill>
                <a:srgbClr val="660066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b="1" dirty="0" smtClean="0">
                <a:solidFill>
                  <a:srgbClr val="660066"/>
                </a:solidFill>
                <a:latin typeface="Andale Mono"/>
                <a:cs typeface="Andale Mono"/>
              </a:rPr>
              <a:t>put </a:t>
            </a:r>
            <a:r>
              <a:rPr lang="en-US" sz="1200" b="1" dirty="0" err="1" smtClean="0">
                <a:solidFill>
                  <a:srgbClr val="660066"/>
                </a:solidFill>
                <a:latin typeface="Andale Mono"/>
                <a:cs typeface="Andale Mono"/>
              </a:rPr>
              <a:t>gemfire.properties</a:t>
            </a:r>
            <a:r>
              <a:rPr lang="en-US" sz="1200" b="1" dirty="0" smtClean="0">
                <a:solidFill>
                  <a:srgbClr val="660066"/>
                </a:solidFill>
                <a:latin typeface="Andale Mono"/>
                <a:cs typeface="Andale Mono"/>
              </a:rPr>
              <a:t> from the email in the working directory</a:t>
            </a:r>
          </a:p>
          <a:p>
            <a:pPr>
              <a:lnSpc>
                <a:spcPct val="120000"/>
              </a:lnSpc>
              <a:buNone/>
            </a:pPr>
            <a:endParaRPr lang="en-US" sz="1200" b="1" dirty="0">
              <a:solidFill>
                <a:srgbClr val="660066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b="1" dirty="0" smtClean="0">
                <a:solidFill>
                  <a:srgbClr val="660066"/>
                </a:solidFill>
                <a:latin typeface="Andale Mono"/>
                <a:cs typeface="Andale Mono"/>
              </a:rPr>
              <a:t>for locators:</a:t>
            </a:r>
          </a:p>
          <a:p>
            <a:pPr>
              <a:lnSpc>
                <a:spcPct val="120000"/>
              </a:lnSpc>
              <a:buNone/>
            </a:pPr>
            <a:endParaRPr lang="en-US" sz="1200" b="1" dirty="0">
              <a:solidFill>
                <a:srgbClr val="660066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 err="1" smtClean="0"/>
              <a:t>gfs</a:t>
            </a:r>
            <a:r>
              <a:rPr lang="en-US" sz="1200" dirty="0" smtClean="0"/>
              <a:t> start </a:t>
            </a:r>
            <a:r>
              <a:rPr lang="en-US" sz="1200" dirty="0"/>
              <a:t>locator --</a:t>
            </a:r>
            <a:r>
              <a:rPr lang="en-US" sz="1200" dirty="0" err="1"/>
              <a:t>dir</a:t>
            </a:r>
            <a:r>
              <a:rPr lang="en-US" sz="1200" dirty="0"/>
              <a:t>=locator --name=locator1/2 --port=10334 --locators=locator1-</a:t>
            </a:r>
            <a:r>
              <a:rPr lang="en-US" sz="1200" dirty="0" smtClean="0"/>
              <a:t>ip-or-name[</a:t>
            </a:r>
            <a:r>
              <a:rPr lang="en-US" sz="1200" dirty="0"/>
              <a:t>10334],locator2-</a:t>
            </a:r>
            <a:r>
              <a:rPr lang="en-US" sz="1200" dirty="0" smtClean="0"/>
              <a:t>ip-or-name[</a:t>
            </a:r>
            <a:r>
              <a:rPr lang="en-US" sz="1200" dirty="0"/>
              <a:t>10334</a:t>
            </a:r>
            <a:r>
              <a:rPr lang="en-US" sz="1200" dirty="0" smtClean="0"/>
              <a:t>] </a:t>
            </a:r>
          </a:p>
          <a:p>
            <a:pPr>
              <a:lnSpc>
                <a:spcPct val="120000"/>
              </a:lnSpc>
              <a:buNone/>
            </a:pPr>
            <a:endParaRPr lang="en-US" sz="1200" b="1" dirty="0">
              <a:solidFill>
                <a:srgbClr val="660066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b="1" dirty="0" smtClean="0">
                <a:solidFill>
                  <a:srgbClr val="660066"/>
                </a:solidFill>
                <a:latin typeface="Andale Mono"/>
                <a:cs typeface="Andale Mono"/>
              </a:rPr>
              <a:t>for data nodes:</a:t>
            </a:r>
          </a:p>
          <a:p>
            <a:pPr>
              <a:lnSpc>
                <a:spcPct val="120000"/>
              </a:lnSpc>
              <a:buNone/>
            </a:pPr>
            <a:endParaRPr lang="en-US" sz="1200" b="1" dirty="0">
              <a:solidFill>
                <a:srgbClr val="660066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 err="1" smtClean="0"/>
              <a:t>gfsh</a:t>
            </a:r>
            <a:r>
              <a:rPr lang="en-US" sz="1200" dirty="0" smtClean="0"/>
              <a:t> start </a:t>
            </a:r>
            <a:r>
              <a:rPr lang="en-US" sz="1200" dirty="0"/>
              <a:t>server --</a:t>
            </a:r>
            <a:r>
              <a:rPr lang="en-US" sz="1200" dirty="0" err="1"/>
              <a:t>dir</a:t>
            </a:r>
            <a:r>
              <a:rPr lang="en-US" sz="1200" dirty="0"/>
              <a:t>=server --name=server1/2/3 --locators=locator1-ip-or-name[10334],locator2-ip-or-name[10334] </a:t>
            </a:r>
          </a:p>
          <a:p>
            <a:pPr>
              <a:lnSpc>
                <a:spcPct val="120000"/>
              </a:lnSpc>
              <a:buNone/>
            </a:pPr>
            <a:endParaRPr lang="en-US" sz="1200" b="1" dirty="0">
              <a:solidFill>
                <a:srgbClr val="660066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endParaRPr lang="en-US" sz="1200" b="1" dirty="0">
              <a:solidFill>
                <a:srgbClr val="660066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endParaRPr lang="en-US" sz="1200" b="1" dirty="0">
              <a:solidFill>
                <a:srgbClr val="660066"/>
              </a:solidFill>
              <a:latin typeface="Andale Mono"/>
              <a:cs typeface="Andale Mon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2190" y="1415143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767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108371" y="169550"/>
            <a:ext cx="9035700" cy="54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Lab 0: Set Up, Using </a:t>
            </a:r>
            <a:r>
              <a:rPr lang="en-US" dirty="0" err="1" smtClean="0"/>
              <a:t>gfsh</a:t>
            </a:r>
            <a:endParaRPr dirty="0"/>
          </a:p>
        </p:txBody>
      </p:sp>
      <p:sp>
        <p:nvSpPr>
          <p:cNvPr id="144" name="Shape 144"/>
          <p:cNvSpPr txBox="1">
            <a:spLocks noGrp="1"/>
          </p:cNvSpPr>
          <p:nvPr>
            <p:ph type="body" idx="2"/>
          </p:nvPr>
        </p:nvSpPr>
        <p:spPr>
          <a:xfrm>
            <a:off x="108371" y="728595"/>
            <a:ext cx="8930579" cy="426673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latin typeface="Andale Mono"/>
                <a:cs typeface="Andale Mono"/>
              </a:rPr>
              <a:t>We will start by creating a persistent region and loading some data. </a:t>
            </a:r>
            <a:r>
              <a:rPr lang="en-US" sz="1200" dirty="0" smtClean="0">
                <a:solidFill>
                  <a:srgbClr val="FF0000"/>
                </a:solidFill>
                <a:latin typeface="Andale Mono"/>
                <a:cs typeface="Andale Mono"/>
              </a:rPr>
              <a:t>The instructions assume you are on the admin box and the current directory is </a:t>
            </a:r>
            <a:r>
              <a:rPr lang="en-US" sz="1200" dirty="0" err="1" smtClean="0">
                <a:solidFill>
                  <a:srgbClr val="FF0000"/>
                </a:solidFill>
                <a:latin typeface="Andale Mono"/>
                <a:cs typeface="Andale Mono"/>
              </a:rPr>
              <a:t>tmobile</a:t>
            </a:r>
            <a:r>
              <a:rPr lang="en-US" sz="1200" dirty="0" smtClean="0">
                <a:solidFill>
                  <a:srgbClr val="FF0000"/>
                </a:solidFill>
                <a:latin typeface="Andale Mono"/>
                <a:cs typeface="Andale Mono"/>
              </a:rPr>
              <a:t>-ops-workshop.</a:t>
            </a:r>
            <a:endParaRPr lang="en-US" sz="1200" dirty="0">
              <a:solidFill>
                <a:srgbClr val="FF0000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endParaRPr lang="en-US" sz="1200" dirty="0">
              <a:latin typeface="Andale Mono"/>
              <a:cs typeface="Andale Mono"/>
            </a:endParaRPr>
          </a:p>
          <a:p>
            <a:pPr marL="228600" indent="-228600">
              <a:lnSpc>
                <a:spcPct val="120000"/>
              </a:lnSpc>
              <a:buAutoNum type="arabicPeriod"/>
            </a:pPr>
            <a:r>
              <a:rPr lang="en-US" sz="1200" dirty="0" smtClean="0">
                <a:latin typeface="Andale Mono"/>
                <a:cs typeface="Andale Mono"/>
              </a:rPr>
              <a:t>Start all cluster members</a:t>
            </a:r>
          </a:p>
          <a:p>
            <a:pPr marL="228600" indent="-228600">
              <a:lnSpc>
                <a:spcPct val="120000"/>
              </a:lnSpc>
              <a:buAutoNum type="arabicPeriod"/>
            </a:pPr>
            <a:endParaRPr lang="en-US" sz="1200" dirty="0"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latin typeface="Andale Mono"/>
                <a:cs typeface="Andale Mono"/>
              </a:rPr>
              <a:t>2. Edit </a:t>
            </a:r>
            <a:r>
              <a:rPr lang="en-US" sz="1200" i="1" dirty="0" err="1" smtClean="0">
                <a:latin typeface="Andale Mono"/>
                <a:cs typeface="Andale Mono"/>
              </a:rPr>
              <a:t>create_regions.gfsh</a:t>
            </a:r>
            <a:r>
              <a:rPr lang="en-US" sz="1200" i="1" dirty="0">
                <a:latin typeface="Andale Mono"/>
                <a:cs typeface="Andale Mono"/>
              </a:rPr>
              <a:t> </a:t>
            </a:r>
            <a:r>
              <a:rPr lang="en-US" sz="1200" i="1" dirty="0" smtClean="0">
                <a:latin typeface="Andale Mono"/>
                <a:cs typeface="Andale Mono"/>
              </a:rPr>
              <a:t>. </a:t>
            </a:r>
            <a:r>
              <a:rPr lang="en-US" sz="1200" dirty="0" smtClean="0">
                <a:latin typeface="Andale Mono"/>
                <a:cs typeface="Andale Mono"/>
              </a:rPr>
              <a:t>Review the file and optionally set the disk store directory to the desired location.</a:t>
            </a:r>
          </a:p>
          <a:p>
            <a:pPr>
              <a:lnSpc>
                <a:spcPct val="120000"/>
              </a:lnSpc>
              <a:buNone/>
            </a:pPr>
            <a:endParaRPr lang="en-US" sz="1200" dirty="0" smtClean="0"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latin typeface="Andale Mono"/>
                <a:cs typeface="Andale Mono"/>
              </a:rPr>
              <a:t>3. Run </a:t>
            </a:r>
            <a:r>
              <a:rPr lang="en-US" sz="1200" dirty="0" err="1" smtClean="0">
                <a:latin typeface="Andale Mono"/>
                <a:cs typeface="Andale Mono"/>
              </a:rPr>
              <a:t>gfsh</a:t>
            </a:r>
            <a:r>
              <a:rPr lang="en-US" sz="1200" dirty="0" smtClean="0">
                <a:latin typeface="Andale Mono"/>
                <a:cs typeface="Andale Mono"/>
              </a:rPr>
              <a:t> in batch mode: </a:t>
            </a:r>
          </a:p>
          <a:p>
            <a:pPr>
              <a:lnSpc>
                <a:spcPct val="120000"/>
              </a:lnSpc>
              <a:buNone/>
            </a:pPr>
            <a:endParaRPr lang="en-US" sz="1200" dirty="0" smtClean="0"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 err="1" smtClean="0">
                <a:solidFill>
                  <a:srgbClr val="3366FF"/>
                </a:solidFill>
                <a:latin typeface="Andale Mono"/>
                <a:cs typeface="Andale Mono"/>
              </a:rPr>
              <a:t>gfsh</a:t>
            </a:r>
            <a:r>
              <a:rPr lang="en-US" sz="1200" dirty="0" smtClean="0">
                <a:solidFill>
                  <a:srgbClr val="3366FF"/>
                </a:solidFill>
                <a:latin typeface="Andale Mono"/>
                <a:cs typeface="Andale Mono"/>
              </a:rPr>
              <a:t> -e “connect --locator=</a:t>
            </a:r>
            <a:r>
              <a:rPr lang="en-US" sz="1200" i="1" dirty="0" smtClean="0">
                <a:solidFill>
                  <a:srgbClr val="3366FF"/>
                </a:solidFill>
                <a:latin typeface="Andale Mono"/>
                <a:cs typeface="Andale Mono"/>
              </a:rPr>
              <a:t>hostname[port]</a:t>
            </a:r>
            <a:r>
              <a:rPr lang="en-US" sz="1200" dirty="0" smtClean="0">
                <a:solidFill>
                  <a:srgbClr val="3366FF"/>
                </a:solidFill>
                <a:latin typeface="Andale Mono"/>
                <a:cs typeface="Andale Mono"/>
              </a:rPr>
              <a:t> --user=</a:t>
            </a:r>
            <a:r>
              <a:rPr lang="en-US" sz="1200" i="1" dirty="0" err="1" smtClean="0">
                <a:solidFill>
                  <a:srgbClr val="3366FF"/>
                </a:solidFill>
                <a:latin typeface="Andale Mono"/>
                <a:cs typeface="Andale Mono"/>
              </a:rPr>
              <a:t>fred</a:t>
            </a:r>
            <a:r>
              <a:rPr lang="en-US" sz="1200" dirty="0" smtClean="0">
                <a:solidFill>
                  <a:srgbClr val="3366FF"/>
                </a:solidFill>
                <a:latin typeface="Andale Mono"/>
                <a:cs typeface="Andale Mono"/>
              </a:rPr>
              <a:t> --password=</a:t>
            </a:r>
            <a:r>
              <a:rPr lang="en-US" sz="1200" i="1" dirty="0" smtClean="0">
                <a:solidFill>
                  <a:srgbClr val="3366FF"/>
                </a:solidFill>
                <a:latin typeface="Andale Mono"/>
                <a:cs typeface="Andale Mono"/>
              </a:rPr>
              <a:t>pass</a:t>
            </a:r>
            <a:r>
              <a:rPr lang="en-US" sz="1200" dirty="0" smtClean="0">
                <a:solidFill>
                  <a:srgbClr val="3366FF"/>
                </a:solidFill>
                <a:latin typeface="Andale Mono"/>
                <a:cs typeface="Andale Mono"/>
              </a:rPr>
              <a:t>” -e “run --file=</a:t>
            </a:r>
            <a:r>
              <a:rPr lang="en-US" sz="1200" dirty="0" err="1" smtClean="0">
                <a:solidFill>
                  <a:srgbClr val="3366FF"/>
                </a:solidFill>
                <a:latin typeface="Andale Mono"/>
                <a:cs typeface="Andale Mono"/>
              </a:rPr>
              <a:t>create_regions.gfsh</a:t>
            </a:r>
            <a:r>
              <a:rPr lang="en-US" sz="1200" dirty="0" smtClean="0">
                <a:solidFill>
                  <a:srgbClr val="3366FF"/>
                </a:solidFill>
                <a:latin typeface="Andale Mono"/>
                <a:cs typeface="Andale Mono"/>
              </a:rPr>
              <a:t>”</a:t>
            </a: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rgbClr val="3366FF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chemeClr val="tx1"/>
                </a:solidFill>
                <a:latin typeface="Andale Mono"/>
                <a:cs typeface="Andale Mono"/>
              </a:rPr>
              <a:t>4</a:t>
            </a:r>
            <a:r>
              <a:rPr lang="en-US" sz="1200" dirty="0" smtClean="0">
                <a:solidFill>
                  <a:schemeClr val="tx1"/>
                </a:solidFill>
                <a:latin typeface="Andale Mono"/>
                <a:cs typeface="Andale Mono"/>
              </a:rPr>
              <a:t>. Now, run the loader program to load some people.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chemeClr val="tx1"/>
                </a:solidFill>
                <a:latin typeface="Andale Mono"/>
                <a:cs typeface="Andale Mono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Andale Mono"/>
                <a:cs typeface="Andale Mono"/>
              </a:rPr>
              <a:t>  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3366FF"/>
                </a:solidFill>
                <a:latin typeface="Andale Mono"/>
                <a:cs typeface="Andale Mono"/>
              </a:rPr>
              <a:t>python </a:t>
            </a:r>
            <a:r>
              <a:rPr lang="en-US" sz="1200" dirty="0" err="1" smtClean="0">
                <a:solidFill>
                  <a:srgbClr val="3366FF"/>
                </a:solidFill>
                <a:latin typeface="Andale Mono"/>
                <a:cs typeface="Andale Mono"/>
              </a:rPr>
              <a:t>peopleloader.py</a:t>
            </a:r>
            <a:r>
              <a:rPr lang="en-US" sz="1200" dirty="0" smtClean="0">
                <a:solidFill>
                  <a:srgbClr val="3366FF"/>
                </a:solidFill>
                <a:latin typeface="Andale Mono"/>
                <a:cs typeface="Andale Mono"/>
              </a:rPr>
              <a:t> --locator=</a:t>
            </a:r>
            <a:r>
              <a:rPr lang="en-US" sz="1200" i="1" dirty="0" smtClean="0">
                <a:solidFill>
                  <a:srgbClr val="3366FF"/>
                </a:solidFill>
                <a:latin typeface="Andale Mono"/>
                <a:cs typeface="Andale Mono"/>
              </a:rPr>
              <a:t>hostname[port]</a:t>
            </a:r>
            <a:r>
              <a:rPr lang="en-US" sz="1200" dirty="0" smtClean="0">
                <a:solidFill>
                  <a:srgbClr val="3366FF"/>
                </a:solidFill>
                <a:latin typeface="Andale Mono"/>
                <a:cs typeface="Andale Mono"/>
              </a:rPr>
              <a:t> --username=</a:t>
            </a:r>
            <a:r>
              <a:rPr lang="en-US" sz="1200" i="1" dirty="0" err="1" smtClean="0">
                <a:solidFill>
                  <a:srgbClr val="3366FF"/>
                </a:solidFill>
                <a:latin typeface="Andale Mono"/>
                <a:cs typeface="Andale Mono"/>
              </a:rPr>
              <a:t>auser</a:t>
            </a:r>
            <a:r>
              <a:rPr lang="en-US" sz="1200" dirty="0" smtClean="0">
                <a:solidFill>
                  <a:srgbClr val="3366FF"/>
                </a:solidFill>
                <a:latin typeface="Andale Mono"/>
                <a:cs typeface="Andale Mono"/>
              </a:rPr>
              <a:t> --password=</a:t>
            </a:r>
            <a:r>
              <a:rPr lang="en-US" sz="1200" i="1" dirty="0" smtClean="0">
                <a:solidFill>
                  <a:srgbClr val="3366FF"/>
                </a:solidFill>
                <a:latin typeface="Andale Mono"/>
                <a:cs typeface="Andale Mono"/>
              </a:rPr>
              <a:t>pass </a:t>
            </a:r>
          </a:p>
          <a:p>
            <a:pPr>
              <a:lnSpc>
                <a:spcPct val="120000"/>
              </a:lnSpc>
              <a:buNone/>
            </a:pPr>
            <a:r>
              <a:rPr lang="en-US" sz="1200" i="1" dirty="0">
                <a:solidFill>
                  <a:srgbClr val="3366FF"/>
                </a:solidFill>
                <a:latin typeface="Andale Mono"/>
                <a:cs typeface="Andale Mono"/>
              </a:rPr>
              <a:t> </a:t>
            </a:r>
            <a:r>
              <a:rPr lang="en-US" sz="1200" i="1" dirty="0" smtClean="0">
                <a:solidFill>
                  <a:srgbClr val="3366FF"/>
                </a:solidFill>
                <a:latin typeface="Andale Mono"/>
                <a:cs typeface="Andale Mono"/>
              </a:rPr>
              <a:t> </a:t>
            </a:r>
            <a:r>
              <a:rPr lang="en-US" sz="1200" dirty="0" smtClean="0">
                <a:solidFill>
                  <a:srgbClr val="3366FF"/>
                </a:solidFill>
                <a:latin typeface="Andale Mono"/>
                <a:cs typeface="Andale Mono"/>
              </a:rPr>
              <a:t>--region=Person --count=100000 --threads=10</a:t>
            </a:r>
            <a:endParaRPr lang="en-US" sz="1200" dirty="0">
              <a:solidFill>
                <a:srgbClr val="3366FF"/>
              </a:solidFill>
              <a:latin typeface="Andale Mono"/>
              <a:cs typeface="Andale Mon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2190" y="1415143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87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108371" y="169550"/>
            <a:ext cx="9035700" cy="54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Lab 0: Set Up, Using </a:t>
            </a:r>
            <a:r>
              <a:rPr lang="en-US" dirty="0" err="1" smtClean="0"/>
              <a:t>gfsh</a:t>
            </a:r>
            <a:r>
              <a:rPr lang="en-US" dirty="0" smtClean="0"/>
              <a:t> - continued</a:t>
            </a:r>
            <a:endParaRPr dirty="0"/>
          </a:p>
        </p:txBody>
      </p:sp>
      <p:sp>
        <p:nvSpPr>
          <p:cNvPr id="144" name="Shape 144"/>
          <p:cNvSpPr txBox="1">
            <a:spLocks noGrp="1"/>
          </p:cNvSpPr>
          <p:nvPr>
            <p:ph type="body" idx="2"/>
          </p:nvPr>
        </p:nvSpPr>
        <p:spPr>
          <a:xfrm>
            <a:off x="108371" y="728595"/>
            <a:ext cx="8930579" cy="426673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latin typeface="Andale Mono"/>
                <a:cs typeface="Andale Mono"/>
              </a:rPr>
              <a:t>Now connect using </a:t>
            </a:r>
            <a:r>
              <a:rPr lang="en-US" sz="1200" dirty="0" err="1" smtClean="0">
                <a:latin typeface="Andale Mono"/>
                <a:cs typeface="Andale Mono"/>
              </a:rPr>
              <a:t>gfsh</a:t>
            </a:r>
            <a:r>
              <a:rPr lang="en-US" sz="1200" dirty="0" smtClean="0">
                <a:latin typeface="Andale Mono"/>
                <a:cs typeface="Andale Mono"/>
              </a:rPr>
              <a:t> and perform some inspection.</a:t>
            </a: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rgbClr val="3366FF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 err="1">
                <a:solidFill>
                  <a:srgbClr val="3366FF"/>
                </a:solidFill>
                <a:latin typeface="Andale Mono"/>
                <a:cs typeface="Andale Mono"/>
              </a:rPr>
              <a:t>gfsh</a:t>
            </a:r>
            <a:r>
              <a:rPr lang="en-US" sz="1200" dirty="0">
                <a:solidFill>
                  <a:srgbClr val="3366FF"/>
                </a:solidFill>
                <a:latin typeface="Andale Mono"/>
                <a:cs typeface="Andale Mono"/>
              </a:rPr>
              <a:t>&gt;connect --locator=</a:t>
            </a:r>
            <a:r>
              <a:rPr lang="en-US" sz="1200" i="1" dirty="0" err="1">
                <a:solidFill>
                  <a:srgbClr val="3366FF"/>
                </a:solidFill>
                <a:latin typeface="Andale Mono"/>
                <a:cs typeface="Andale Mono"/>
              </a:rPr>
              <a:t>localhost</a:t>
            </a:r>
            <a:r>
              <a:rPr lang="en-US" sz="1200" i="1" dirty="0">
                <a:solidFill>
                  <a:srgbClr val="3366FF"/>
                </a:solidFill>
                <a:latin typeface="Andale Mono"/>
                <a:cs typeface="Andale Mono"/>
              </a:rPr>
              <a:t>[10000] </a:t>
            </a:r>
            <a:r>
              <a:rPr lang="en-US" sz="1200" dirty="0">
                <a:solidFill>
                  <a:srgbClr val="3366FF"/>
                </a:solidFill>
                <a:latin typeface="Andale Mono"/>
                <a:cs typeface="Andale Mono"/>
              </a:rPr>
              <a:t>--user=</a:t>
            </a:r>
            <a:r>
              <a:rPr lang="en-US" sz="1200" i="1" dirty="0">
                <a:solidFill>
                  <a:srgbClr val="3366FF"/>
                </a:solidFill>
                <a:latin typeface="Andale Mono"/>
                <a:cs typeface="Andale Mono"/>
              </a:rPr>
              <a:t>admin</a:t>
            </a:r>
            <a:r>
              <a:rPr lang="en-US" sz="1200" dirty="0">
                <a:solidFill>
                  <a:srgbClr val="3366FF"/>
                </a:solidFill>
                <a:latin typeface="Andale Mono"/>
                <a:cs typeface="Andale Mono"/>
              </a:rPr>
              <a:t> --password=</a:t>
            </a:r>
            <a:r>
              <a:rPr lang="en-US" sz="1200" i="1" dirty="0">
                <a:solidFill>
                  <a:srgbClr val="3366FF"/>
                </a:solidFill>
                <a:latin typeface="Andale Mono"/>
                <a:cs typeface="Andale Mono"/>
              </a:rPr>
              <a:t>adm1n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3366FF"/>
                </a:solidFill>
                <a:latin typeface="Andale Mono"/>
                <a:cs typeface="Andale Mono"/>
              </a:rPr>
              <a:t>Connecting to Locator at [host=</a:t>
            </a:r>
            <a:r>
              <a:rPr lang="en-US" sz="1200" dirty="0" err="1">
                <a:solidFill>
                  <a:srgbClr val="3366FF"/>
                </a:solidFill>
                <a:latin typeface="Andale Mono"/>
                <a:cs typeface="Andale Mono"/>
              </a:rPr>
              <a:t>localhost</a:t>
            </a:r>
            <a:r>
              <a:rPr lang="en-US" sz="1200" dirty="0">
                <a:solidFill>
                  <a:srgbClr val="3366FF"/>
                </a:solidFill>
                <a:latin typeface="Andale Mono"/>
                <a:cs typeface="Andale Mono"/>
              </a:rPr>
              <a:t>, port=10000] ..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3366FF"/>
                </a:solidFill>
                <a:latin typeface="Andale Mono"/>
                <a:cs typeface="Andale Mono"/>
              </a:rPr>
              <a:t>Connecting to Manager at [host=192.168.1.123, port=10099] ..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3366FF"/>
                </a:solidFill>
                <a:latin typeface="Andale Mono"/>
                <a:cs typeface="Andale Mono"/>
              </a:rPr>
              <a:t>Successfully connected to: [host=192.168.1.123, port=10099]</a:t>
            </a: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rgbClr val="3366FF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3366FF"/>
                </a:solidFill>
                <a:latin typeface="Andale Mono"/>
                <a:cs typeface="Andale Mono"/>
              </a:rPr>
              <a:t>Cluster-1 </a:t>
            </a:r>
            <a:r>
              <a:rPr lang="en-US" sz="1200" dirty="0" err="1">
                <a:solidFill>
                  <a:srgbClr val="3366FF"/>
                </a:solidFill>
                <a:latin typeface="Andale Mono"/>
                <a:cs typeface="Andale Mono"/>
              </a:rPr>
              <a:t>gfsh</a:t>
            </a:r>
            <a:r>
              <a:rPr lang="en-US" sz="1200" dirty="0">
                <a:solidFill>
                  <a:srgbClr val="3366FF"/>
                </a:solidFill>
                <a:latin typeface="Andale Mono"/>
                <a:cs typeface="Andale Mono"/>
              </a:rPr>
              <a:t>&gt;list members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3366FF"/>
                </a:solidFill>
                <a:latin typeface="Andale Mono"/>
                <a:cs typeface="Andale Mono"/>
              </a:rPr>
              <a:t>  Name    | Id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3366FF"/>
                </a:solidFill>
                <a:latin typeface="Andale Mono"/>
                <a:cs typeface="Andale Mono"/>
              </a:rPr>
              <a:t>--------- | -------------------------------------------------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3366FF"/>
                </a:solidFill>
                <a:latin typeface="Andale Mono"/>
                <a:cs typeface="Andale Mono"/>
              </a:rPr>
              <a:t>locator2  | 192.168.1.123(locator2:3881:locator)&lt;</a:t>
            </a:r>
            <a:r>
              <a:rPr lang="en-US" sz="1200" dirty="0" err="1">
                <a:solidFill>
                  <a:srgbClr val="3366FF"/>
                </a:solidFill>
                <a:latin typeface="Andale Mono"/>
                <a:cs typeface="Andale Mono"/>
              </a:rPr>
              <a:t>ec</a:t>
            </a:r>
            <a:r>
              <a:rPr lang="en-US" sz="1200" dirty="0">
                <a:solidFill>
                  <a:srgbClr val="3366FF"/>
                </a:solidFill>
                <a:latin typeface="Andale Mono"/>
                <a:cs typeface="Andale Mono"/>
              </a:rPr>
              <a:t>&gt;&lt;v0&gt;:1024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3366FF"/>
                </a:solidFill>
                <a:latin typeface="Andale Mono"/>
                <a:cs typeface="Andale Mono"/>
              </a:rPr>
              <a:t>locator1  | 192.168.1.123(locator1:3905:locator)&lt;</a:t>
            </a:r>
            <a:r>
              <a:rPr lang="en-US" sz="1200" dirty="0" err="1">
                <a:solidFill>
                  <a:srgbClr val="3366FF"/>
                </a:solidFill>
                <a:latin typeface="Andale Mono"/>
                <a:cs typeface="Andale Mono"/>
              </a:rPr>
              <a:t>ec</a:t>
            </a:r>
            <a:r>
              <a:rPr lang="en-US" sz="1200" dirty="0">
                <a:solidFill>
                  <a:srgbClr val="3366FF"/>
                </a:solidFill>
                <a:latin typeface="Andale Mono"/>
                <a:cs typeface="Andale Mono"/>
              </a:rPr>
              <a:t>&gt;&lt;v1&gt;:1025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3366FF"/>
                </a:solidFill>
                <a:latin typeface="Andale Mono"/>
                <a:cs typeface="Andale Mono"/>
              </a:rPr>
              <a:t>datanode3 | 192.168.1.123(datanode3:3948)&lt;v2&gt;:10901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3366FF"/>
                </a:solidFill>
                <a:latin typeface="Andale Mono"/>
                <a:cs typeface="Andale Mono"/>
              </a:rPr>
              <a:t>datanode1 | 192.168.1.123(datanode1:3949)&lt;v2&gt;:10902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3366FF"/>
                </a:solidFill>
                <a:latin typeface="Andale Mono"/>
                <a:cs typeface="Andale Mono"/>
              </a:rPr>
              <a:t>datanode2 | 192.168.1.123(datanode2:3950)&lt;v2&gt;:10903</a:t>
            </a: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rgbClr val="3366FF"/>
              </a:solidFill>
              <a:latin typeface="Andale Mono"/>
              <a:cs typeface="Andale Mon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2190" y="1415143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464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108371" y="169550"/>
            <a:ext cx="9035700" cy="54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Lab 0: Set Up, Using </a:t>
            </a:r>
            <a:r>
              <a:rPr lang="en-US" dirty="0" err="1" smtClean="0"/>
              <a:t>gfsh</a:t>
            </a:r>
            <a:r>
              <a:rPr lang="en-US" dirty="0" smtClean="0"/>
              <a:t> - continued</a:t>
            </a:r>
            <a:endParaRPr dirty="0"/>
          </a:p>
        </p:txBody>
      </p:sp>
      <p:sp>
        <p:nvSpPr>
          <p:cNvPr id="144" name="Shape 144"/>
          <p:cNvSpPr txBox="1">
            <a:spLocks noGrp="1"/>
          </p:cNvSpPr>
          <p:nvPr>
            <p:ph type="body" idx="2"/>
          </p:nvPr>
        </p:nvSpPr>
        <p:spPr>
          <a:xfrm>
            <a:off x="108371" y="728595"/>
            <a:ext cx="8930579" cy="426673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3366FF"/>
                </a:solidFill>
                <a:latin typeface="Andale Mono"/>
                <a:cs typeface="Andale Mono"/>
              </a:rPr>
              <a:t>Cluster-1 </a:t>
            </a:r>
            <a:r>
              <a:rPr lang="en-US" sz="1200" dirty="0" err="1">
                <a:solidFill>
                  <a:srgbClr val="3366FF"/>
                </a:solidFill>
                <a:latin typeface="Andale Mono"/>
                <a:cs typeface="Andale Mono"/>
              </a:rPr>
              <a:t>gfsh</a:t>
            </a:r>
            <a:r>
              <a:rPr lang="en-US" sz="1200" dirty="0">
                <a:solidFill>
                  <a:srgbClr val="3366FF"/>
                </a:solidFill>
                <a:latin typeface="Andale Mono"/>
                <a:cs typeface="Andale Mono"/>
              </a:rPr>
              <a:t>&gt;describe region --name=Person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3366FF"/>
                </a:solidFill>
                <a:latin typeface="Andale Mono"/>
                <a:cs typeface="Andale Mono"/>
              </a:rPr>
              <a:t>..........................................................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3366FF"/>
                </a:solidFill>
                <a:latin typeface="Andale Mono"/>
                <a:cs typeface="Andale Mono"/>
              </a:rPr>
              <a:t>Name            : Person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3366FF"/>
                </a:solidFill>
                <a:latin typeface="Andale Mono"/>
                <a:cs typeface="Andale Mono"/>
              </a:rPr>
              <a:t>Data Policy     : persistent partition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3366FF"/>
                </a:solidFill>
                <a:latin typeface="Andale Mono"/>
                <a:cs typeface="Andale Mono"/>
              </a:rPr>
              <a:t>Hosting Members : datanode1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3366FF"/>
                </a:solidFill>
                <a:latin typeface="Andale Mono"/>
                <a:cs typeface="Andale Mono"/>
              </a:rPr>
              <a:t>                  datanode2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3366FF"/>
                </a:solidFill>
                <a:latin typeface="Andale Mono"/>
                <a:cs typeface="Andale Mono"/>
              </a:rPr>
              <a:t>                  datanode3</a:t>
            </a: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rgbClr val="3366FF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3366FF"/>
                </a:solidFill>
                <a:latin typeface="Andale Mono"/>
                <a:cs typeface="Andale Mono"/>
              </a:rPr>
              <a:t>Non-Default Attributes Shared By Hosting Members</a:t>
            </a: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rgbClr val="3366FF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3366FF"/>
                </a:solidFill>
                <a:latin typeface="Andale Mono"/>
                <a:cs typeface="Andale Mono"/>
              </a:rPr>
              <a:t>  Type    |          Name          | Value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3366FF"/>
                </a:solidFill>
                <a:latin typeface="Andale Mono"/>
                <a:cs typeface="Andale Mono"/>
              </a:rPr>
              <a:t>--------- | ---------------------- | --------------------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3366FF"/>
                </a:solidFill>
                <a:latin typeface="Andale Mono"/>
                <a:cs typeface="Andale Mono"/>
              </a:rPr>
              <a:t>Region    | data-policy            | PERSISTENT_PARTITION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3366FF"/>
                </a:solidFill>
                <a:latin typeface="Andale Mono"/>
                <a:cs typeface="Andale Mono"/>
              </a:rPr>
              <a:t>          | disk-store-name        | person-disk-store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3366FF"/>
                </a:solidFill>
                <a:latin typeface="Andale Mono"/>
                <a:cs typeface="Andale Mono"/>
              </a:rPr>
              <a:t>          | size                   | </a:t>
            </a:r>
            <a:r>
              <a:rPr lang="en-US" sz="1200" dirty="0" smtClean="0">
                <a:solidFill>
                  <a:srgbClr val="3366FF"/>
                </a:solidFill>
                <a:latin typeface="Andale Mono"/>
                <a:cs typeface="Andale Mono"/>
              </a:rPr>
              <a:t>100000                 &lt;&lt;&lt; Entry Count (not incl. copies)</a:t>
            </a:r>
            <a:endParaRPr lang="en-US" sz="1200" dirty="0">
              <a:solidFill>
                <a:srgbClr val="3366FF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3366FF"/>
                </a:solidFill>
                <a:latin typeface="Andale Mono"/>
                <a:cs typeface="Andale Mono"/>
              </a:rPr>
              <a:t>Partition | redundant-copies       | </a:t>
            </a:r>
            <a:r>
              <a:rPr lang="en-US" sz="1200" dirty="0" smtClean="0">
                <a:solidFill>
                  <a:srgbClr val="3366FF"/>
                </a:solidFill>
                <a:latin typeface="Andale Mono"/>
                <a:cs typeface="Andale Mono"/>
              </a:rPr>
              <a:t>2                      &lt;&lt;&lt; total copies = 3</a:t>
            </a:r>
            <a:endParaRPr lang="en-US" sz="1200" dirty="0">
              <a:solidFill>
                <a:srgbClr val="3366FF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3366FF"/>
                </a:solidFill>
                <a:latin typeface="Andale Mono"/>
                <a:cs typeface="Andale Mono"/>
              </a:rPr>
              <a:t>          | startup-recovery-delay | 300000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3366FF"/>
                </a:solidFill>
                <a:latin typeface="Andale Mono"/>
                <a:cs typeface="Andale Mono"/>
              </a:rPr>
              <a:t>          | recovery-delay         | 300000</a:t>
            </a: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rgbClr val="3366FF"/>
              </a:solidFill>
              <a:latin typeface="Andale Mono"/>
              <a:cs typeface="Andale Mon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2190" y="1415143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750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108371" y="169550"/>
            <a:ext cx="9035700" cy="54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Lab 0: Set Up, Using </a:t>
            </a:r>
            <a:r>
              <a:rPr lang="en-US" dirty="0" err="1" smtClean="0"/>
              <a:t>gfsh</a:t>
            </a:r>
            <a:r>
              <a:rPr lang="en-US" dirty="0" smtClean="0"/>
              <a:t> - continued</a:t>
            </a:r>
            <a:endParaRPr dirty="0"/>
          </a:p>
        </p:txBody>
      </p:sp>
      <p:sp>
        <p:nvSpPr>
          <p:cNvPr id="144" name="Shape 144"/>
          <p:cNvSpPr txBox="1">
            <a:spLocks noGrp="1"/>
          </p:cNvSpPr>
          <p:nvPr>
            <p:ph type="body" idx="2"/>
          </p:nvPr>
        </p:nvSpPr>
        <p:spPr>
          <a:xfrm>
            <a:off x="108371" y="728595"/>
            <a:ext cx="8930579" cy="426673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3366FF"/>
                </a:solidFill>
                <a:latin typeface="Andale Mono"/>
                <a:cs typeface="Andale Mono"/>
              </a:rPr>
              <a:t>Cluster-1 </a:t>
            </a:r>
            <a:r>
              <a:rPr lang="en-US" sz="1200" dirty="0" err="1">
                <a:solidFill>
                  <a:srgbClr val="3366FF"/>
                </a:solidFill>
                <a:latin typeface="Andale Mono"/>
                <a:cs typeface="Andale Mono"/>
              </a:rPr>
              <a:t>gfsh</a:t>
            </a:r>
            <a:r>
              <a:rPr lang="en-US" sz="1200" dirty="0">
                <a:solidFill>
                  <a:srgbClr val="3366FF"/>
                </a:solidFill>
                <a:latin typeface="Andale Mono"/>
                <a:cs typeface="Andale Mono"/>
              </a:rPr>
              <a:t>&gt;show metrics --region=Person</a:t>
            </a: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rgbClr val="3366FF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3366FF"/>
                </a:solidFill>
                <a:latin typeface="Andale Mono"/>
                <a:cs typeface="Andale Mono"/>
              </a:rPr>
              <a:t>Cluster-wide Region Metrics</a:t>
            </a: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rgbClr val="3366FF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3366FF"/>
                </a:solidFill>
                <a:latin typeface="Andale Mono"/>
                <a:cs typeface="Andale Mono"/>
              </a:rPr>
              <a:t>Category  |            Metric            | Value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3366FF"/>
                </a:solidFill>
                <a:latin typeface="Andale Mono"/>
                <a:cs typeface="Andale Mono"/>
              </a:rPr>
              <a:t>--------- | ---------------------------- | -----</a:t>
            </a:r>
            <a:r>
              <a:rPr lang="en-US" sz="1200" dirty="0" smtClean="0">
                <a:solidFill>
                  <a:srgbClr val="3366FF"/>
                </a:solidFill>
                <a:latin typeface="Andale Mono"/>
                <a:cs typeface="Andale Mono"/>
              </a:rPr>
              <a:t>-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3366FF"/>
                </a:solidFill>
                <a:latin typeface="Andale Mono"/>
                <a:cs typeface="Andale Mono"/>
              </a:rPr>
              <a:t>....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3366FF"/>
                </a:solidFill>
                <a:latin typeface="Andale Mono"/>
                <a:cs typeface="Andale Mono"/>
              </a:rPr>
              <a:t>	| </a:t>
            </a:r>
            <a:r>
              <a:rPr lang="en-US" sz="1200" dirty="0" err="1">
                <a:solidFill>
                  <a:srgbClr val="3366FF"/>
                </a:solidFill>
                <a:latin typeface="Andale Mono"/>
                <a:cs typeface="Andale Mono"/>
              </a:rPr>
              <a:t>bucketCount</a:t>
            </a:r>
            <a:r>
              <a:rPr lang="en-US" sz="1200" dirty="0">
                <a:solidFill>
                  <a:srgbClr val="3366FF"/>
                </a:solidFill>
                <a:latin typeface="Andale Mono"/>
                <a:cs typeface="Andale Mono"/>
              </a:rPr>
              <a:t>                  | </a:t>
            </a:r>
            <a:r>
              <a:rPr lang="en-US" sz="1200" dirty="0" smtClean="0">
                <a:solidFill>
                  <a:srgbClr val="3366FF"/>
                </a:solidFill>
                <a:latin typeface="Andale Mono"/>
                <a:cs typeface="Andale Mono"/>
              </a:rPr>
              <a:t>226        &lt;&lt; 2 x 113</a:t>
            </a:r>
            <a:endParaRPr lang="en-US" sz="1200" dirty="0">
              <a:solidFill>
                <a:srgbClr val="3366FF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3366FF"/>
                </a:solidFill>
                <a:latin typeface="Andale Mono"/>
                <a:cs typeface="Andale Mono"/>
              </a:rPr>
              <a:t>          | </a:t>
            </a:r>
            <a:r>
              <a:rPr lang="en-US" sz="1200" dirty="0" err="1">
                <a:solidFill>
                  <a:srgbClr val="3366FF"/>
                </a:solidFill>
                <a:latin typeface="Andale Mono"/>
                <a:cs typeface="Andale Mono"/>
              </a:rPr>
              <a:t>primaryBucketCount</a:t>
            </a:r>
            <a:r>
              <a:rPr lang="en-US" sz="1200" dirty="0">
                <a:solidFill>
                  <a:srgbClr val="3366FF"/>
                </a:solidFill>
                <a:latin typeface="Andale Mono"/>
                <a:cs typeface="Andale Mono"/>
              </a:rPr>
              <a:t>           | 113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3366FF"/>
                </a:solidFill>
                <a:latin typeface="Andale Mono"/>
                <a:cs typeface="Andale Mono"/>
              </a:rPr>
              <a:t>          | </a:t>
            </a:r>
            <a:r>
              <a:rPr lang="en-US" sz="1200" dirty="0" err="1">
                <a:solidFill>
                  <a:srgbClr val="3366FF"/>
                </a:solidFill>
                <a:latin typeface="Andale Mono"/>
                <a:cs typeface="Andale Mono"/>
              </a:rPr>
              <a:t>numBucketsWithoutRedundancy</a:t>
            </a:r>
            <a:r>
              <a:rPr lang="en-US" sz="1200" dirty="0">
                <a:solidFill>
                  <a:srgbClr val="3366FF"/>
                </a:solidFill>
                <a:latin typeface="Andale Mono"/>
                <a:cs typeface="Andale Mono"/>
              </a:rPr>
              <a:t>  | </a:t>
            </a:r>
            <a:r>
              <a:rPr lang="en-US" sz="1200" dirty="0" smtClean="0">
                <a:solidFill>
                  <a:srgbClr val="3366FF"/>
                </a:solidFill>
                <a:latin typeface="Andale Mono"/>
                <a:cs typeface="Andale Mono"/>
              </a:rPr>
              <a:t>0          &lt;&lt; All data for region if fully redundant</a:t>
            </a:r>
            <a:endParaRPr lang="en-US" sz="1200" dirty="0">
              <a:solidFill>
                <a:srgbClr val="3366FF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3366FF"/>
                </a:solidFill>
                <a:latin typeface="Andale Mono"/>
                <a:cs typeface="Andale Mono"/>
              </a:rPr>
              <a:t>          | </a:t>
            </a:r>
            <a:r>
              <a:rPr lang="en-US" sz="1200" dirty="0" err="1">
                <a:solidFill>
                  <a:srgbClr val="3366FF"/>
                </a:solidFill>
                <a:latin typeface="Andale Mono"/>
                <a:cs typeface="Andale Mono"/>
              </a:rPr>
              <a:t>totalBucketSize</a:t>
            </a:r>
            <a:r>
              <a:rPr lang="en-US" sz="1200" dirty="0">
                <a:solidFill>
                  <a:srgbClr val="3366FF"/>
                </a:solidFill>
                <a:latin typeface="Andale Mono"/>
                <a:cs typeface="Andale Mono"/>
              </a:rPr>
              <a:t>              | 2</a:t>
            </a:r>
            <a:r>
              <a:rPr lang="en-US" sz="1200" dirty="0" smtClean="0">
                <a:solidFill>
                  <a:srgbClr val="3366FF"/>
                </a:solidFill>
                <a:latin typeface="Andale Mono"/>
                <a:cs typeface="Andale Mono"/>
              </a:rPr>
              <a:t>00000     &lt;&lt; Total entries incl. copies</a:t>
            </a:r>
            <a:endParaRPr lang="en-US" sz="1200" dirty="0">
              <a:solidFill>
                <a:srgbClr val="3366FF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3366FF"/>
                </a:solidFill>
                <a:latin typeface="Andale Mono"/>
                <a:cs typeface="Andale Mono"/>
              </a:rPr>
              <a:t>          | </a:t>
            </a:r>
            <a:r>
              <a:rPr lang="en-US" sz="1200" dirty="0" err="1">
                <a:solidFill>
                  <a:srgbClr val="3366FF"/>
                </a:solidFill>
                <a:latin typeface="Andale Mono"/>
                <a:cs typeface="Andale Mono"/>
              </a:rPr>
              <a:t>averageBucketSize</a:t>
            </a:r>
            <a:r>
              <a:rPr lang="en-US" sz="1200" dirty="0">
                <a:solidFill>
                  <a:srgbClr val="3366FF"/>
                </a:solidFill>
                <a:latin typeface="Andale Mono"/>
                <a:cs typeface="Andale Mono"/>
              </a:rPr>
              <a:t>            | 294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 err="1">
                <a:solidFill>
                  <a:srgbClr val="3366FF"/>
                </a:solidFill>
                <a:latin typeface="Andale Mono"/>
                <a:cs typeface="Andale Mono"/>
              </a:rPr>
              <a:t>diskstore</a:t>
            </a:r>
            <a:r>
              <a:rPr lang="en-US" sz="1200" dirty="0">
                <a:solidFill>
                  <a:srgbClr val="3366FF"/>
                </a:solidFill>
                <a:latin typeface="Andale Mono"/>
                <a:cs typeface="Andale Mono"/>
              </a:rPr>
              <a:t> | </a:t>
            </a:r>
            <a:r>
              <a:rPr lang="en-US" sz="1200" dirty="0" err="1">
                <a:solidFill>
                  <a:srgbClr val="3366FF"/>
                </a:solidFill>
                <a:latin typeface="Andale Mono"/>
                <a:cs typeface="Andale Mono"/>
              </a:rPr>
              <a:t>totalEntriesOnlyOnDisk</a:t>
            </a:r>
            <a:r>
              <a:rPr lang="en-US" sz="1200" dirty="0">
                <a:solidFill>
                  <a:srgbClr val="3366FF"/>
                </a:solidFill>
                <a:latin typeface="Andale Mono"/>
                <a:cs typeface="Andale Mono"/>
              </a:rPr>
              <a:t>       | </a:t>
            </a:r>
            <a:r>
              <a:rPr lang="en-US" sz="1200" dirty="0" smtClean="0">
                <a:solidFill>
                  <a:srgbClr val="3366FF"/>
                </a:solidFill>
                <a:latin typeface="Andale Mono"/>
                <a:cs typeface="Andale Mono"/>
              </a:rPr>
              <a:t>0          &lt;&lt; No overflow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3366FF"/>
                </a:solidFill>
                <a:latin typeface="Andale Mono"/>
                <a:cs typeface="Andale Mono"/>
              </a:rPr>
              <a:t>...</a:t>
            </a: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rgbClr val="3366FF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rgbClr val="3366FF"/>
              </a:solidFill>
              <a:latin typeface="Andale Mono"/>
              <a:cs typeface="Andale Mon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2190" y="1415143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176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108371" y="169550"/>
            <a:ext cx="9035700" cy="54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Lab 0: Set Up, Using </a:t>
            </a:r>
            <a:r>
              <a:rPr lang="en-US" dirty="0" err="1" smtClean="0"/>
              <a:t>gfsh</a:t>
            </a:r>
            <a:r>
              <a:rPr lang="en-US" dirty="0" smtClean="0"/>
              <a:t> - continued</a:t>
            </a:r>
            <a:endParaRPr dirty="0"/>
          </a:p>
        </p:txBody>
      </p:sp>
      <p:sp>
        <p:nvSpPr>
          <p:cNvPr id="144" name="Shape 144"/>
          <p:cNvSpPr txBox="1">
            <a:spLocks noGrp="1"/>
          </p:cNvSpPr>
          <p:nvPr>
            <p:ph type="body" idx="2"/>
          </p:nvPr>
        </p:nvSpPr>
        <p:spPr>
          <a:xfrm>
            <a:off x="108371" y="728595"/>
            <a:ext cx="8930579" cy="426673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800000"/>
                </a:solidFill>
                <a:latin typeface="Andale Mono"/>
                <a:cs typeface="Andale Mono"/>
              </a:rPr>
              <a:t>Other useful </a:t>
            </a:r>
            <a:r>
              <a:rPr lang="en-US" sz="1200" dirty="0" err="1" smtClean="0">
                <a:solidFill>
                  <a:srgbClr val="800000"/>
                </a:solidFill>
                <a:latin typeface="Andale Mono"/>
                <a:cs typeface="Andale Mono"/>
              </a:rPr>
              <a:t>gfsh</a:t>
            </a:r>
            <a:r>
              <a:rPr lang="en-US" sz="1200" dirty="0" smtClean="0">
                <a:solidFill>
                  <a:srgbClr val="800000"/>
                </a:solidFill>
                <a:latin typeface="Andale Mono"/>
                <a:cs typeface="Andale Mono"/>
              </a:rPr>
              <a:t> commands you can try out:</a:t>
            </a: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rgbClr val="800000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3366FF"/>
                </a:solidFill>
                <a:latin typeface="Andale Mono"/>
                <a:cs typeface="Andale Mono"/>
              </a:rPr>
              <a:t>list </a:t>
            </a:r>
            <a:r>
              <a:rPr lang="en-US" sz="1200" dirty="0">
                <a:solidFill>
                  <a:srgbClr val="3366FF"/>
                </a:solidFill>
                <a:latin typeface="Andale Mono"/>
                <a:cs typeface="Andale Mono"/>
              </a:rPr>
              <a:t>regions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3366FF"/>
                </a:solidFill>
                <a:latin typeface="Andale Mono"/>
                <a:cs typeface="Andale Mono"/>
              </a:rPr>
              <a:t>describe </a:t>
            </a:r>
            <a:r>
              <a:rPr lang="en-US" sz="1200" dirty="0">
                <a:solidFill>
                  <a:srgbClr val="3366FF"/>
                </a:solidFill>
                <a:latin typeface="Andale Mono"/>
                <a:cs typeface="Andale Mono"/>
              </a:rPr>
              <a:t>member --name</a:t>
            </a:r>
            <a:r>
              <a:rPr lang="en-US" sz="1200" dirty="0" smtClean="0">
                <a:solidFill>
                  <a:srgbClr val="3366FF"/>
                </a:solidFill>
                <a:latin typeface="Andale Mono"/>
                <a:cs typeface="Andale Mono"/>
              </a:rPr>
              <a:t>=</a:t>
            </a:r>
            <a:r>
              <a:rPr lang="en-US" sz="1200" i="1" dirty="0" smtClean="0">
                <a:solidFill>
                  <a:srgbClr val="3366FF"/>
                </a:solidFill>
                <a:latin typeface="Andale Mono"/>
                <a:cs typeface="Andale Mono"/>
              </a:rPr>
              <a:t>datanode1</a:t>
            </a:r>
            <a:endParaRPr lang="en-US" sz="1200" i="1" dirty="0">
              <a:solidFill>
                <a:srgbClr val="3366FF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3366FF"/>
                </a:solidFill>
                <a:latin typeface="Andale Mono"/>
                <a:cs typeface="Andale Mono"/>
              </a:rPr>
              <a:t>show </a:t>
            </a:r>
            <a:r>
              <a:rPr lang="en-US" sz="1200" dirty="0">
                <a:solidFill>
                  <a:srgbClr val="3366FF"/>
                </a:solidFill>
                <a:latin typeface="Andale Mono"/>
                <a:cs typeface="Andale Mono"/>
              </a:rPr>
              <a:t>metrics --member</a:t>
            </a:r>
            <a:r>
              <a:rPr lang="en-US" sz="1200" dirty="0" smtClean="0">
                <a:solidFill>
                  <a:srgbClr val="3366FF"/>
                </a:solidFill>
                <a:latin typeface="Andale Mono"/>
                <a:cs typeface="Andale Mono"/>
              </a:rPr>
              <a:t>=</a:t>
            </a:r>
            <a:r>
              <a:rPr lang="en-US" sz="1200" i="1" dirty="0" smtClean="0">
                <a:solidFill>
                  <a:srgbClr val="3366FF"/>
                </a:solidFill>
                <a:latin typeface="Andale Mono"/>
                <a:cs typeface="Andale Mono"/>
              </a:rPr>
              <a:t>datanode1</a:t>
            </a:r>
            <a:endParaRPr lang="en-US" sz="1200" i="1" dirty="0">
              <a:solidFill>
                <a:srgbClr val="3366FF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3366FF"/>
                </a:solidFill>
                <a:latin typeface="Andale Mono"/>
                <a:cs typeface="Andale Mono"/>
              </a:rPr>
              <a:t>show </a:t>
            </a:r>
            <a:r>
              <a:rPr lang="en-US" sz="1200" dirty="0">
                <a:solidFill>
                  <a:srgbClr val="3366FF"/>
                </a:solidFill>
                <a:latin typeface="Andale Mono"/>
                <a:cs typeface="Andale Mono"/>
              </a:rPr>
              <a:t>log --member</a:t>
            </a:r>
            <a:r>
              <a:rPr lang="en-US" sz="1200" dirty="0" smtClean="0">
                <a:solidFill>
                  <a:srgbClr val="3366FF"/>
                </a:solidFill>
                <a:latin typeface="Andale Mono"/>
                <a:cs typeface="Andale Mono"/>
              </a:rPr>
              <a:t>=</a:t>
            </a:r>
            <a:r>
              <a:rPr lang="en-US" sz="1200" i="1" dirty="0" smtClean="0">
                <a:solidFill>
                  <a:srgbClr val="3366FF"/>
                </a:solidFill>
                <a:latin typeface="Andale Mono"/>
                <a:cs typeface="Andale Mono"/>
              </a:rPr>
              <a:t>datanode1</a:t>
            </a:r>
            <a:endParaRPr lang="en-US" sz="1200" dirty="0">
              <a:solidFill>
                <a:srgbClr val="3366FF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3366FF"/>
                </a:solidFill>
                <a:latin typeface="Andale Mono"/>
                <a:cs typeface="Andale Mono"/>
              </a:rPr>
              <a:t>query --query="select * from /Person where </a:t>
            </a:r>
            <a:r>
              <a:rPr lang="en-US" sz="1200" dirty="0" err="1">
                <a:solidFill>
                  <a:srgbClr val="3366FF"/>
                </a:solidFill>
                <a:latin typeface="Andale Mono"/>
                <a:cs typeface="Andale Mono"/>
              </a:rPr>
              <a:t>address.state</a:t>
            </a:r>
            <a:r>
              <a:rPr lang="en-US" sz="1200" dirty="0">
                <a:solidFill>
                  <a:srgbClr val="3366FF"/>
                </a:solidFill>
                <a:latin typeface="Andale Mono"/>
                <a:cs typeface="Andale Mono"/>
              </a:rPr>
              <a:t> = 'TX</a:t>
            </a:r>
            <a:r>
              <a:rPr lang="en-US" sz="1200" dirty="0" smtClean="0">
                <a:solidFill>
                  <a:srgbClr val="3366FF"/>
                </a:solidFill>
                <a:latin typeface="Andale Mono"/>
                <a:cs typeface="Andale Mono"/>
              </a:rPr>
              <a:t>'”</a:t>
            </a:r>
          </a:p>
          <a:p>
            <a:pPr>
              <a:lnSpc>
                <a:spcPct val="120000"/>
              </a:lnSpc>
              <a:buNone/>
            </a:pPr>
            <a:endParaRPr lang="en-US" sz="1200" dirty="0" smtClean="0">
              <a:solidFill>
                <a:srgbClr val="800000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800000"/>
                </a:solidFill>
                <a:latin typeface="Andale Mono"/>
                <a:cs typeface="Andale Mono"/>
              </a:rPr>
              <a:t>When you are done experimenting, stop the cluster for the next lab</a:t>
            </a: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rgbClr val="800000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3366FF"/>
                </a:solidFill>
                <a:latin typeface="Andale Mono"/>
                <a:cs typeface="Andale Mono"/>
              </a:rPr>
              <a:t>shutdown --include-locators=true</a:t>
            </a: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rgbClr val="3366FF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FF0000"/>
                </a:solidFill>
                <a:latin typeface="Andale Mono"/>
                <a:cs typeface="Andale Mono"/>
              </a:rPr>
              <a:t>Best Practice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FF0000"/>
                </a:solidFill>
                <a:latin typeface="Andale Mono"/>
                <a:cs typeface="Andale Mono"/>
              </a:rPr>
              <a:t>When shutting down the whole cluster, use the shutdown command.  Do not stop one member at a time. Do not use kill.  This can lead to data loss.</a:t>
            </a:r>
            <a:endParaRPr lang="en-US" sz="1200" dirty="0">
              <a:solidFill>
                <a:srgbClr val="FF0000"/>
              </a:solidFill>
              <a:latin typeface="Andale Mono"/>
              <a:cs typeface="Andale Mon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2190" y="1415143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687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108371" y="169550"/>
            <a:ext cx="9035700" cy="54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Lab 1: Proper Startup Procedure w\ Disk Stores</a:t>
            </a:r>
            <a:endParaRPr dirty="0"/>
          </a:p>
        </p:txBody>
      </p:sp>
      <p:sp>
        <p:nvSpPr>
          <p:cNvPr id="144" name="Shape 144"/>
          <p:cNvSpPr txBox="1">
            <a:spLocks noGrp="1"/>
          </p:cNvSpPr>
          <p:nvPr>
            <p:ph type="body" idx="2"/>
          </p:nvPr>
        </p:nvSpPr>
        <p:spPr>
          <a:xfrm>
            <a:off x="108371" y="728595"/>
            <a:ext cx="8930579" cy="426673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800000"/>
                </a:solidFill>
                <a:latin typeface="Andale Mono"/>
                <a:cs typeface="Andale Mono"/>
              </a:rPr>
              <a:t>Start one locator then without waiting for the first one to finish coming up, start the second locator.</a:t>
            </a: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rgbClr val="800000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FF0000"/>
                </a:solidFill>
                <a:latin typeface="Andale Mono"/>
                <a:cs typeface="Andale Mono"/>
              </a:rPr>
              <a:t>There is a known issue with GemFire 9.1.0 that can cause the locators to each form their own cluster if they are started in close succession.  It is not a problem when performing a manual start but can be a problem for automated startups.  The workaround is to wait at least 5 seconds after launching the first locator to launch the second.  The issue is fixed in GemFire 9.1.1</a:t>
            </a: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rgbClr val="FF0000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800000"/>
                </a:solidFill>
                <a:latin typeface="Andale Mono"/>
                <a:cs typeface="Andale Mono"/>
              </a:rPr>
              <a:t>First we are going to use an improper startup procedure to demonstrate a very important behavior of disk stores.</a:t>
            </a: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rgbClr val="800000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800000"/>
                </a:solidFill>
                <a:latin typeface="Andale Mono"/>
                <a:cs typeface="Andale Mono"/>
              </a:rPr>
              <a:t>Start one data node. There is a very good chance this will hang. Connect to your cluster with </a:t>
            </a:r>
            <a:r>
              <a:rPr lang="en-US" sz="1200" dirty="0" err="1" smtClean="0">
                <a:solidFill>
                  <a:srgbClr val="800000"/>
                </a:solidFill>
                <a:latin typeface="Andale Mono"/>
                <a:cs typeface="Andale Mono"/>
              </a:rPr>
              <a:t>gfsh</a:t>
            </a:r>
            <a:r>
              <a:rPr lang="en-US" sz="1200" dirty="0" smtClean="0">
                <a:solidFill>
                  <a:srgbClr val="800000"/>
                </a:solidFill>
                <a:latin typeface="Andale Mono"/>
                <a:cs typeface="Andale Mono"/>
              </a:rPr>
              <a:t> and run the following command:</a:t>
            </a: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rgbClr val="800000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3366FF"/>
                </a:solidFill>
                <a:latin typeface="Andale Mono"/>
                <a:cs typeface="Andale Mono"/>
              </a:rPr>
              <a:t>show missing-disk-stores</a:t>
            </a: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rgbClr val="3366FF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800000"/>
                </a:solidFill>
                <a:latin typeface="Andale Mono"/>
                <a:cs typeface="Andale Mono"/>
              </a:rPr>
              <a:t>This is expected.  We will discuss why this happens.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2190" y="1415143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693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108371" y="169550"/>
            <a:ext cx="9035700" cy="54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Lab 1: Proper Startup Procedure w\ Disk Stores</a:t>
            </a:r>
            <a:endParaRPr dirty="0"/>
          </a:p>
        </p:txBody>
      </p:sp>
      <p:sp>
        <p:nvSpPr>
          <p:cNvPr id="144" name="Shape 144"/>
          <p:cNvSpPr txBox="1">
            <a:spLocks noGrp="1"/>
          </p:cNvSpPr>
          <p:nvPr>
            <p:ph type="body" idx="2"/>
          </p:nvPr>
        </p:nvSpPr>
        <p:spPr>
          <a:xfrm>
            <a:off x="108371" y="728595"/>
            <a:ext cx="8930579" cy="426673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chemeClr val="tx1"/>
                </a:solidFill>
                <a:latin typeface="Andale Mono"/>
                <a:cs typeface="Andale Mono"/>
              </a:rPr>
              <a:t>Resolve the issue by starting the other 2 data nodes.  </a:t>
            </a: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rgbClr val="800000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FF6600"/>
                </a:solidFill>
                <a:latin typeface="Andale Mono"/>
                <a:cs typeface="Andale Mono"/>
              </a:rPr>
              <a:t>Best Practices</a:t>
            </a:r>
          </a:p>
          <a:p>
            <a:pPr>
              <a:lnSpc>
                <a:spcPct val="120000"/>
              </a:lnSpc>
              <a:buNone/>
            </a:pPr>
            <a:endParaRPr lang="en-US" sz="1200" dirty="0" smtClean="0">
              <a:solidFill>
                <a:srgbClr val="FF6600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FF6600"/>
                </a:solidFill>
                <a:latin typeface="Andale Mono"/>
                <a:cs typeface="Andale Mono"/>
              </a:rPr>
              <a:t>Start your data nodes in parallel.  Revoking disk stores during startup is rarely the right thing to do.  </a:t>
            </a:r>
            <a:endParaRPr lang="en-US" sz="1200" dirty="0">
              <a:solidFill>
                <a:srgbClr val="FF6600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endParaRPr lang="en-US" sz="1200" dirty="0" smtClean="0">
              <a:solidFill>
                <a:schemeClr val="tx1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chemeClr val="tx1"/>
                </a:solidFill>
                <a:latin typeface="Andale Mono"/>
                <a:cs typeface="Andale Mono"/>
              </a:rPr>
              <a:t>Once all of your data nodes are started, use </a:t>
            </a:r>
            <a:r>
              <a:rPr lang="en-US" sz="1200" dirty="0" err="1" smtClean="0">
                <a:solidFill>
                  <a:schemeClr val="tx1"/>
                </a:solidFill>
                <a:latin typeface="Andale Mono"/>
                <a:cs typeface="Andale Mono"/>
              </a:rPr>
              <a:t>gfsh</a:t>
            </a:r>
            <a:r>
              <a:rPr lang="en-US" sz="1200" dirty="0" smtClean="0">
                <a:solidFill>
                  <a:schemeClr val="tx1"/>
                </a:solidFill>
                <a:latin typeface="Andale Mono"/>
                <a:cs typeface="Andale Mono"/>
              </a:rPr>
              <a:t> to show that there are no missing disk stores.</a:t>
            </a: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chemeClr val="tx1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endParaRPr lang="en-US" sz="1200" dirty="0" smtClean="0">
              <a:solidFill>
                <a:srgbClr val="FF6600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rgbClr val="FF6600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endParaRPr lang="en-US" sz="1200" dirty="0" smtClean="0">
              <a:solidFill>
                <a:srgbClr val="FF6600"/>
              </a:solidFill>
              <a:latin typeface="Andale Mono"/>
              <a:cs typeface="Andale Mon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2190" y="1415143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552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108371" y="169550"/>
            <a:ext cx="9035700" cy="54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Lab 1: Proper Startup Procedure w\ Disk Stores</a:t>
            </a:r>
            <a:endParaRPr dirty="0"/>
          </a:p>
        </p:txBody>
      </p:sp>
      <p:sp>
        <p:nvSpPr>
          <p:cNvPr id="144" name="Shape 144"/>
          <p:cNvSpPr txBox="1">
            <a:spLocks noGrp="1"/>
          </p:cNvSpPr>
          <p:nvPr>
            <p:ph type="body" idx="2"/>
          </p:nvPr>
        </p:nvSpPr>
        <p:spPr>
          <a:xfrm>
            <a:off x="108371" y="728595"/>
            <a:ext cx="8930579" cy="426673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chemeClr val="tx1"/>
                </a:solidFill>
                <a:latin typeface="Andale Mono"/>
                <a:cs typeface="Andale Mono"/>
              </a:rPr>
              <a:t>During locator startup, you may see a message like the following.</a:t>
            </a: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rgbClr val="800000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Cluster configuration service is waiting for other locators with newer shared configuration data.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This locator might have stale cluster configuration data.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Following locators contain potentially newer cluster configuration data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Host : /192.168.1.123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Directory : /Users/</a:t>
            </a:r>
            <a:r>
              <a:rPr lang="en-US" sz="1200" dirty="0" err="1">
                <a:solidFill>
                  <a:srgbClr val="0000FF"/>
                </a:solidFill>
                <a:latin typeface="Andale Mono"/>
                <a:cs typeface="Andale Mono"/>
              </a:rPr>
              <a:t>rmay</a:t>
            </a: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/</a:t>
            </a:r>
            <a:r>
              <a:rPr lang="en-US" sz="1200" dirty="0" err="1">
                <a:solidFill>
                  <a:srgbClr val="0000FF"/>
                </a:solidFill>
                <a:latin typeface="Andale Mono"/>
                <a:cs typeface="Andale Mono"/>
              </a:rPr>
              <a:t>GoogleDrive</a:t>
            </a: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/projects/</a:t>
            </a:r>
            <a:r>
              <a:rPr lang="en-US" sz="1200" dirty="0" err="1">
                <a:solidFill>
                  <a:srgbClr val="0000FF"/>
                </a:solidFill>
                <a:latin typeface="Andale Mono"/>
                <a:cs typeface="Andale Mono"/>
              </a:rPr>
              <a:t>tmobile</a:t>
            </a: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-ops-workshop/</a:t>
            </a:r>
            <a:r>
              <a:rPr lang="en-US" sz="1200" dirty="0" err="1">
                <a:solidFill>
                  <a:srgbClr val="0000FF"/>
                </a:solidFill>
                <a:latin typeface="Andale Mono"/>
                <a:cs typeface="Andale Mono"/>
              </a:rPr>
              <a:t>localenv</a:t>
            </a: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/locator2/ConfigDiskDir_locator2 </a:t>
            </a: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rgbClr val="FF6600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FF6600"/>
                </a:solidFill>
                <a:latin typeface="Andale Mono"/>
                <a:cs typeface="Andale Mono"/>
              </a:rPr>
              <a:t>Best Practice</a:t>
            </a:r>
          </a:p>
          <a:p>
            <a:pPr>
              <a:lnSpc>
                <a:spcPct val="120000"/>
              </a:lnSpc>
              <a:buNone/>
            </a:pPr>
            <a:endParaRPr lang="en-US" sz="1200" dirty="0" smtClean="0">
              <a:solidFill>
                <a:srgbClr val="FF6600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FF6600"/>
                </a:solidFill>
                <a:latin typeface="Andale Mono"/>
                <a:cs typeface="Andale Mono"/>
              </a:rPr>
              <a:t>As </a:t>
            </a:r>
            <a:r>
              <a:rPr lang="en-US" sz="1200" dirty="0">
                <a:solidFill>
                  <a:srgbClr val="FF6600"/>
                </a:solidFill>
                <a:latin typeface="Andale Mono"/>
                <a:cs typeface="Andale Mono"/>
              </a:rPr>
              <a:t>of GemFire 9.x, the locators </a:t>
            </a:r>
            <a:r>
              <a:rPr lang="en-US" sz="1200" dirty="0" smtClean="0">
                <a:solidFill>
                  <a:srgbClr val="FF6600"/>
                </a:solidFill>
                <a:latin typeface="Andale Mono"/>
                <a:cs typeface="Andale Mono"/>
              </a:rPr>
              <a:t>also require parallel startup  </a:t>
            </a:r>
            <a:r>
              <a:rPr lang="en-US" sz="1200" dirty="0">
                <a:solidFill>
                  <a:srgbClr val="FF6600"/>
                </a:solidFill>
                <a:latin typeface="Andale Mono"/>
                <a:cs typeface="Andale Mono"/>
              </a:rPr>
              <a:t>because the cluster configuration is contained in disk stores in the locator working directory.</a:t>
            </a: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rgbClr val="FF6600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rgbClr val="FF6600"/>
              </a:solidFill>
              <a:latin typeface="Andale Mono"/>
              <a:cs typeface="Andale Mon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2190" y="1415143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245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8301" y="326788"/>
            <a:ext cx="9035699" cy="542100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8301" y="1164492"/>
            <a:ext cx="89268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/>
              <a:buChar char="o"/>
            </a:pPr>
            <a:r>
              <a:rPr lang="en-US" dirty="0" smtClean="0">
                <a:solidFill>
                  <a:schemeClr val="accent5"/>
                </a:solidFill>
              </a:rPr>
              <a:t>Start a cluster</a:t>
            </a:r>
          </a:p>
          <a:p>
            <a:pPr marL="285750" indent="-285750">
              <a:buFont typeface="Courier New"/>
              <a:buChar char="o"/>
            </a:pPr>
            <a:r>
              <a:rPr lang="en-US" dirty="0" smtClean="0">
                <a:solidFill>
                  <a:schemeClr val="accent5"/>
                </a:solidFill>
              </a:rPr>
              <a:t>Observe the locator log, </a:t>
            </a:r>
            <a:r>
              <a:rPr lang="en-US" dirty="0" err="1" smtClean="0">
                <a:solidFill>
                  <a:schemeClr val="accent5"/>
                </a:solidFill>
              </a:rPr>
              <a:t>grep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smtClean="0">
                <a:solidFill>
                  <a:schemeClr val="accent5"/>
                </a:solidFill>
              </a:rPr>
              <a:t>for "View" to isolate membership related messages.</a:t>
            </a:r>
          </a:p>
          <a:p>
            <a:pPr>
              <a:spcAft>
                <a:spcPts val="1200"/>
              </a:spcAft>
            </a:pPr>
            <a:endParaRPr lang="en-US" dirty="0" smtClean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7212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108371" y="169550"/>
            <a:ext cx="9035700" cy="54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Lab 2: Rolling Bounce</a:t>
            </a:r>
            <a:endParaRPr dirty="0"/>
          </a:p>
        </p:txBody>
      </p:sp>
      <p:sp>
        <p:nvSpPr>
          <p:cNvPr id="144" name="Shape 144"/>
          <p:cNvSpPr txBox="1">
            <a:spLocks noGrp="1"/>
          </p:cNvSpPr>
          <p:nvPr>
            <p:ph type="body" idx="2"/>
          </p:nvPr>
        </p:nvSpPr>
        <p:spPr>
          <a:xfrm>
            <a:off x="108371" y="728595"/>
            <a:ext cx="8930579" cy="426673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chemeClr val="tx1"/>
                </a:solidFill>
                <a:latin typeface="Andale Mono"/>
                <a:cs typeface="Andale Mono"/>
              </a:rPr>
              <a:t>Settings that are applied on the java command line or that come out of “</a:t>
            </a:r>
            <a:r>
              <a:rPr lang="en-US" sz="1200" dirty="0" err="1" smtClean="0">
                <a:solidFill>
                  <a:schemeClr val="tx1"/>
                </a:solidFill>
                <a:latin typeface="Andale Mono"/>
                <a:cs typeface="Andale Mono"/>
              </a:rPr>
              <a:t>gemfire.properties</a:t>
            </a:r>
            <a:r>
              <a:rPr lang="en-US" sz="1200" dirty="0" smtClean="0">
                <a:solidFill>
                  <a:schemeClr val="tx1"/>
                </a:solidFill>
                <a:latin typeface="Andale Mono"/>
                <a:cs typeface="Andale Mono"/>
              </a:rPr>
              <a:t>” or “</a:t>
            </a:r>
            <a:r>
              <a:rPr lang="en-US" sz="1200" dirty="0" err="1" smtClean="0">
                <a:solidFill>
                  <a:schemeClr val="tx1"/>
                </a:solidFill>
                <a:latin typeface="Andale Mono"/>
                <a:cs typeface="Andale Mono"/>
              </a:rPr>
              <a:t>gfsecurity.properties</a:t>
            </a:r>
            <a:r>
              <a:rPr lang="en-US" sz="1200" dirty="0" smtClean="0">
                <a:solidFill>
                  <a:schemeClr val="tx1"/>
                </a:solidFill>
                <a:latin typeface="Andale Mono"/>
                <a:cs typeface="Andale Mono"/>
              </a:rPr>
              <a:t>” cannot be modified at runtime but many can be applied with a rolling bounce which requires no down time.</a:t>
            </a: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chemeClr val="tx1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FF0000"/>
                </a:solidFill>
                <a:latin typeface="Andale Mono"/>
                <a:cs typeface="Andale Mono"/>
              </a:rPr>
              <a:t>However, it is important to follow certain procedures to avoid data loss.</a:t>
            </a:r>
            <a:endParaRPr lang="en-US" sz="1200" dirty="0">
              <a:solidFill>
                <a:srgbClr val="FF0000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rgbClr val="800000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chemeClr val="tx1"/>
                </a:solidFill>
                <a:latin typeface="Andale Mono"/>
                <a:cs typeface="Andale Mono"/>
              </a:rPr>
              <a:t>In this lab we will explore redundancy recovery and how it relates to the rolling bounce.</a:t>
            </a: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chemeClr val="tx1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chemeClr val="tx1"/>
                </a:solidFill>
                <a:latin typeface="Andale Mono"/>
                <a:cs typeface="Andale Mono"/>
              </a:rPr>
              <a:t>All partitioned regions have 2 settings:</a:t>
            </a: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chemeClr val="tx1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chemeClr val="tx1"/>
                </a:solidFill>
                <a:latin typeface="Andale Mono"/>
                <a:cs typeface="Andale Mono"/>
              </a:rPr>
              <a:t>--recovery-delay: 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chemeClr val="tx1"/>
                </a:solidFill>
                <a:latin typeface="Andale Mono"/>
                <a:cs typeface="Andale Mono"/>
              </a:rPr>
              <a:t>	controls how long the cluster waits after a failure before replacing the lost copies</a:t>
            </a:r>
          </a:p>
          <a:p>
            <a:pPr>
              <a:lnSpc>
                <a:spcPct val="120000"/>
              </a:lnSpc>
              <a:buNone/>
            </a:pPr>
            <a:endParaRPr lang="en-US" sz="1200" dirty="0" smtClean="0">
              <a:solidFill>
                <a:schemeClr val="tx1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chemeClr val="tx1"/>
                </a:solidFill>
                <a:latin typeface="Andale Mono"/>
                <a:cs typeface="Andale Mono"/>
              </a:rPr>
              <a:t>--startup-recovery-delay: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chemeClr val="tx1"/>
                </a:solidFill>
                <a:latin typeface="Andale Mono"/>
                <a:cs typeface="Andale Mono"/>
              </a:rPr>
              <a:t>	</a:t>
            </a:r>
            <a:r>
              <a:rPr lang="en-US" sz="1200" dirty="0" smtClean="0">
                <a:solidFill>
                  <a:schemeClr val="tx1"/>
                </a:solidFill>
                <a:latin typeface="Andale Mono"/>
                <a:cs typeface="Andale Mono"/>
              </a:rPr>
              <a:t>controls how long after starting a new member to replace missing replicas (if any)</a:t>
            </a:r>
            <a:endParaRPr lang="en-US" sz="1200" dirty="0">
              <a:solidFill>
                <a:schemeClr val="tx1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rgbClr val="FF6600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000000"/>
                </a:solidFill>
                <a:latin typeface="Andale Mono"/>
                <a:cs typeface="Andale Mono"/>
              </a:rPr>
              <a:t>Its important to realize that you may have regions with differing recovery properties in one cluster. We will discuss some of the tradeoffs in class.</a:t>
            </a:r>
            <a:endParaRPr lang="en-US" sz="120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2190" y="1415143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103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108371" y="169550"/>
            <a:ext cx="9035700" cy="54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Lab 2: Rolling Bounce</a:t>
            </a:r>
            <a:endParaRPr dirty="0"/>
          </a:p>
        </p:txBody>
      </p:sp>
      <p:sp>
        <p:nvSpPr>
          <p:cNvPr id="144" name="Shape 144"/>
          <p:cNvSpPr txBox="1">
            <a:spLocks noGrp="1"/>
          </p:cNvSpPr>
          <p:nvPr>
            <p:ph type="body" idx="2"/>
          </p:nvPr>
        </p:nvSpPr>
        <p:spPr>
          <a:xfrm>
            <a:off x="108371" y="728595"/>
            <a:ext cx="8930579" cy="426673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000000"/>
                </a:solidFill>
                <a:latin typeface="Andale Mono"/>
                <a:cs typeface="Andale Mono"/>
              </a:rPr>
              <a:t>stop data node #3</a:t>
            </a: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000000"/>
                </a:solidFill>
                <a:latin typeface="Andale Mono"/>
                <a:cs typeface="Andale Mono"/>
              </a:rPr>
              <a:t>run the </a:t>
            </a:r>
            <a:r>
              <a:rPr lang="en-US" sz="1200" dirty="0" err="1" smtClean="0">
                <a:solidFill>
                  <a:srgbClr val="000000"/>
                </a:solidFill>
                <a:latin typeface="Andale Mono"/>
                <a:cs typeface="Andale Mono"/>
              </a:rPr>
              <a:t>gfsh</a:t>
            </a:r>
            <a:r>
              <a:rPr lang="en-US" sz="1200" dirty="0" smtClean="0">
                <a:solidFill>
                  <a:srgbClr val="000000"/>
                </a:solidFill>
                <a:latin typeface="Andale Mono"/>
                <a:cs typeface="Andale Mono"/>
              </a:rPr>
              <a:t> show metrics command:</a:t>
            </a:r>
          </a:p>
          <a:p>
            <a:pPr>
              <a:lnSpc>
                <a:spcPct val="120000"/>
              </a:lnSpc>
              <a:buNone/>
            </a:pPr>
            <a:endParaRPr lang="en-US" sz="120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Cluster-1 </a:t>
            </a:r>
            <a:r>
              <a:rPr lang="en-US" sz="1200" dirty="0" err="1">
                <a:solidFill>
                  <a:srgbClr val="0000FF"/>
                </a:solidFill>
                <a:latin typeface="Andale Mono"/>
                <a:cs typeface="Andale Mono"/>
              </a:rPr>
              <a:t>gfsh</a:t>
            </a: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&gt;show metrics --region=Person</a:t>
            </a: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rgbClr val="0000FF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Cluster-wide Region Metrics</a:t>
            </a: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rgbClr val="0000FF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Category  |            Metric            | Value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--------- | ---------------------------- | ------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cluster   | member count                 | 2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          | region entry count           | </a:t>
            </a:r>
            <a:r>
              <a:rPr lang="en-US" sz="1200" dirty="0" smtClean="0">
                <a:solidFill>
                  <a:srgbClr val="0000FF"/>
                </a:solidFill>
                <a:latin typeface="Andale Mono"/>
                <a:cs typeface="Andale Mono"/>
              </a:rPr>
              <a:t>100000  &lt;&lt; still have the correct number of entries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0000FF"/>
                </a:solidFill>
                <a:latin typeface="Andale Mono"/>
                <a:cs typeface="Andale Mono"/>
              </a:rPr>
              <a:t>--- SNIP ---</a:t>
            </a:r>
            <a:endParaRPr lang="en-US" sz="1200" dirty="0">
              <a:solidFill>
                <a:srgbClr val="0000FF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0000FF"/>
                </a:solidFill>
                <a:latin typeface="Andale Mono"/>
                <a:cs typeface="Andale Mono"/>
              </a:rPr>
              <a:t>	| </a:t>
            </a:r>
            <a:r>
              <a:rPr lang="en-US" sz="1200" dirty="0" err="1">
                <a:solidFill>
                  <a:srgbClr val="0000FF"/>
                </a:solidFill>
                <a:latin typeface="Andale Mono"/>
                <a:cs typeface="Andale Mono"/>
              </a:rPr>
              <a:t>bucketCount</a:t>
            </a: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                  | 152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          | </a:t>
            </a:r>
            <a:r>
              <a:rPr lang="en-US" sz="1200" dirty="0" err="1">
                <a:solidFill>
                  <a:srgbClr val="0000FF"/>
                </a:solidFill>
                <a:latin typeface="Andale Mono"/>
                <a:cs typeface="Andale Mono"/>
              </a:rPr>
              <a:t>primaryBucketCount</a:t>
            </a: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           | 113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          | </a:t>
            </a:r>
            <a:r>
              <a:rPr lang="en-US" sz="1200" dirty="0" err="1">
                <a:solidFill>
                  <a:srgbClr val="0000FF"/>
                </a:solidFill>
                <a:latin typeface="Andale Mono"/>
                <a:cs typeface="Andale Mono"/>
              </a:rPr>
              <a:t>numBucketsWithoutRedundancy</a:t>
            </a: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  | </a:t>
            </a:r>
            <a:r>
              <a:rPr lang="en-US" sz="1200" dirty="0" smtClean="0">
                <a:solidFill>
                  <a:srgbClr val="0000FF"/>
                </a:solidFill>
                <a:latin typeface="Andale Mono"/>
                <a:cs typeface="Andale Mono"/>
              </a:rPr>
              <a:t>74      &lt;&lt; caution!</a:t>
            </a:r>
            <a:endParaRPr lang="en-US" sz="1200" dirty="0">
              <a:solidFill>
                <a:srgbClr val="0000FF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endParaRPr lang="en-US" sz="1200" dirty="0" smtClean="0">
              <a:solidFill>
                <a:srgbClr val="FF6600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FF6600"/>
                </a:solidFill>
                <a:latin typeface="Andale Mono"/>
                <a:cs typeface="Andale Mono"/>
              </a:rPr>
              <a:t>If you stop anything else you could lose data.</a:t>
            </a: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rgbClr val="0000FF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rgbClr val="0000FF"/>
              </a:solidFill>
              <a:latin typeface="Andale Mono"/>
              <a:cs typeface="Andale Mon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2190" y="1415143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682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108371" y="169550"/>
            <a:ext cx="9035700" cy="54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Lab 2: Rolling Bounce</a:t>
            </a:r>
            <a:endParaRPr dirty="0"/>
          </a:p>
        </p:txBody>
      </p:sp>
      <p:sp>
        <p:nvSpPr>
          <p:cNvPr id="144" name="Shape 144"/>
          <p:cNvSpPr txBox="1">
            <a:spLocks noGrp="1"/>
          </p:cNvSpPr>
          <p:nvPr>
            <p:ph type="body" idx="2"/>
          </p:nvPr>
        </p:nvSpPr>
        <p:spPr>
          <a:xfrm>
            <a:off x="108371" y="728595"/>
            <a:ext cx="8930579" cy="426673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show missing-disk-stores</a:t>
            </a:r>
          </a:p>
          <a:p>
            <a:pPr>
              <a:lnSpc>
                <a:spcPct val="120000"/>
              </a:lnSpc>
              <a:buNone/>
            </a:pPr>
            <a:endParaRPr lang="en-US" sz="120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000000"/>
                </a:solidFill>
                <a:latin typeface="Andale Mono"/>
                <a:cs typeface="Andale Mono"/>
              </a:rPr>
              <a:t>also note there are  missing disk stores - this is expected</a:t>
            </a:r>
          </a:p>
          <a:p>
            <a:pPr>
              <a:lnSpc>
                <a:spcPct val="120000"/>
              </a:lnSpc>
              <a:buNone/>
            </a:pPr>
            <a:endParaRPr lang="en-US" sz="120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000000"/>
                </a:solidFill>
                <a:latin typeface="Andale Mono"/>
                <a:cs typeface="Andale Mono"/>
              </a:rPr>
              <a:t>start datanode3 again.</a:t>
            </a: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000000"/>
                </a:solidFill>
                <a:latin typeface="Andale Mono"/>
                <a:cs typeface="Andale Mono"/>
              </a:rPr>
              <a:t>Your next step is so stop data node 2 but before you do, </a:t>
            </a:r>
            <a:r>
              <a:rPr lang="en-US" sz="1200" dirty="0" smtClean="0">
                <a:solidFill>
                  <a:srgbClr val="FF6600"/>
                </a:solidFill>
                <a:latin typeface="Andale Mono"/>
                <a:cs typeface="Andale Mono"/>
              </a:rPr>
              <a:t>make sure redundancy is fully recovered </a:t>
            </a:r>
            <a:r>
              <a:rPr lang="en-US" sz="1200" dirty="0" smtClean="0">
                <a:solidFill>
                  <a:srgbClr val="000000"/>
                </a:solidFill>
                <a:latin typeface="Andale Mono"/>
                <a:cs typeface="Andale Mono"/>
              </a:rPr>
              <a:t>using </a:t>
            </a:r>
            <a:r>
              <a:rPr lang="en-US" sz="1200" dirty="0" smtClean="0">
                <a:solidFill>
                  <a:srgbClr val="0000FF"/>
                </a:solidFill>
                <a:latin typeface="Andale Mono"/>
                <a:cs typeface="Andale Mono"/>
              </a:rPr>
              <a:t>show metrics.</a:t>
            </a:r>
          </a:p>
          <a:p>
            <a:pPr>
              <a:lnSpc>
                <a:spcPct val="120000"/>
              </a:lnSpc>
              <a:buNone/>
            </a:pPr>
            <a:endParaRPr lang="en-US" sz="1200" dirty="0" smtClean="0">
              <a:solidFill>
                <a:srgbClr val="0000FF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FF6600"/>
                </a:solidFill>
                <a:latin typeface="Andale Mono"/>
                <a:cs typeface="Andale Mono"/>
              </a:rPr>
              <a:t>Best Practice</a:t>
            </a:r>
          </a:p>
          <a:p>
            <a:pPr>
              <a:lnSpc>
                <a:spcPct val="120000"/>
              </a:lnSpc>
              <a:buNone/>
            </a:pPr>
            <a:endParaRPr lang="en-US" sz="1200" dirty="0" smtClean="0">
              <a:solidFill>
                <a:srgbClr val="FF6600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FF6600"/>
                </a:solidFill>
                <a:latin typeface="Andale Mono"/>
                <a:cs typeface="Andale Mono"/>
              </a:rPr>
              <a:t>Before stopping any data node, make sure redundancy is not compromised.</a:t>
            </a:r>
          </a:p>
          <a:p>
            <a:pPr>
              <a:lnSpc>
                <a:spcPct val="120000"/>
              </a:lnSpc>
              <a:buNone/>
            </a:pPr>
            <a:endParaRPr lang="en-US" sz="1200" dirty="0" smtClean="0">
              <a:solidFill>
                <a:srgbClr val="FF6600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chemeClr val="tx1"/>
                </a:solidFill>
                <a:latin typeface="Andale Mono"/>
                <a:cs typeface="Andale Mono"/>
              </a:rPr>
              <a:t>Repeat the process for datanode2 and datanode3.  </a:t>
            </a: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chemeClr val="tx1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chemeClr val="tx1"/>
                </a:solidFill>
                <a:latin typeface="Andale Mono"/>
                <a:cs typeface="Andale Mono"/>
              </a:rPr>
              <a:t>When you are done, issue a rebalance to spread out the primaries.  </a:t>
            </a: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chemeClr val="tx1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0000FF"/>
                </a:solidFill>
                <a:latin typeface="Andale Mono"/>
                <a:cs typeface="Andale Mono"/>
              </a:rPr>
              <a:t>rebalance</a:t>
            </a:r>
            <a:endParaRPr lang="en-US" sz="1200" dirty="0">
              <a:solidFill>
                <a:srgbClr val="0000FF"/>
              </a:solidFill>
              <a:latin typeface="Andale Mono"/>
              <a:cs typeface="Andale Mon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2190" y="1415143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09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108371" y="169550"/>
            <a:ext cx="9035700" cy="54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Lab 2: Rolling Bounce</a:t>
            </a:r>
            <a:endParaRPr dirty="0"/>
          </a:p>
        </p:txBody>
      </p:sp>
      <p:sp>
        <p:nvSpPr>
          <p:cNvPr id="144" name="Shape 144"/>
          <p:cNvSpPr txBox="1">
            <a:spLocks noGrp="1"/>
          </p:cNvSpPr>
          <p:nvPr>
            <p:ph type="body" idx="2"/>
          </p:nvPr>
        </p:nvSpPr>
        <p:spPr>
          <a:xfrm>
            <a:off x="108371" y="728595"/>
            <a:ext cx="8930579" cy="426673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000000"/>
                </a:solidFill>
                <a:latin typeface="Andale Mono"/>
                <a:cs typeface="Andale Mono"/>
              </a:rPr>
              <a:t>Although checking redundancy for the one or two largest regions is probably ok, it is best to check all regions. In the lab materials, a useful utility has been included to do just this.</a:t>
            </a: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python </a:t>
            </a:r>
            <a:r>
              <a:rPr lang="en-US" sz="12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gemtools</a:t>
            </a: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/</a:t>
            </a:r>
            <a:r>
              <a:rPr lang="en-US" sz="1200" dirty="0" err="1">
                <a:solidFill>
                  <a:srgbClr val="0000FF"/>
                </a:solidFill>
                <a:latin typeface="Andale Mono"/>
                <a:cs typeface="Andale Mono"/>
              </a:rPr>
              <a:t>checkred.py</a:t>
            </a: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  --</a:t>
            </a:r>
            <a:r>
              <a:rPr lang="en-US" sz="1200" dirty="0" err="1">
                <a:solidFill>
                  <a:srgbClr val="0000FF"/>
                </a:solidFill>
                <a:latin typeface="Andale Mono"/>
                <a:cs typeface="Andale Mono"/>
              </a:rPr>
              <a:t>jmx</a:t>
            </a: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-manager-host</a:t>
            </a:r>
            <a:r>
              <a:rPr lang="en-US" sz="1200" dirty="0" smtClean="0">
                <a:solidFill>
                  <a:srgbClr val="0000FF"/>
                </a:solidFill>
                <a:latin typeface="Andale Mono"/>
                <a:cs typeface="Andale Mono"/>
              </a:rPr>
              <a:t>=</a:t>
            </a:r>
            <a:r>
              <a:rPr lang="en-US" sz="1200" i="1" dirty="0" smtClean="0">
                <a:solidFill>
                  <a:srgbClr val="0000FF"/>
                </a:solidFill>
                <a:latin typeface="Andale Mono"/>
                <a:cs typeface="Andale Mono"/>
              </a:rPr>
              <a:t>hostname</a:t>
            </a:r>
            <a:r>
              <a:rPr lang="en-US" sz="1200" dirty="0" smtClean="0">
                <a:solidFill>
                  <a:srgbClr val="0000FF"/>
                </a:solidFill>
                <a:latin typeface="Andale Mono"/>
                <a:cs typeface="Andale Mono"/>
              </a:rPr>
              <a:t>-</a:t>
            </a: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-</a:t>
            </a:r>
            <a:r>
              <a:rPr lang="en-US" sz="1200" dirty="0" err="1">
                <a:solidFill>
                  <a:srgbClr val="0000FF"/>
                </a:solidFill>
                <a:latin typeface="Andale Mono"/>
                <a:cs typeface="Andale Mono"/>
              </a:rPr>
              <a:t>jmx</a:t>
            </a: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-manager-port=</a:t>
            </a:r>
            <a:r>
              <a:rPr lang="en-US" sz="1200" i="1" dirty="0">
                <a:solidFill>
                  <a:srgbClr val="0000FF"/>
                </a:solidFill>
                <a:latin typeface="Andale Mono"/>
                <a:cs typeface="Andale Mono"/>
              </a:rPr>
              <a:t>10099</a:t>
            </a: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 --</a:t>
            </a:r>
            <a:r>
              <a:rPr lang="en-US" sz="1200" dirty="0" err="1">
                <a:solidFill>
                  <a:srgbClr val="0000FF"/>
                </a:solidFill>
                <a:latin typeface="Andale Mono"/>
                <a:cs typeface="Andale Mono"/>
              </a:rPr>
              <a:t>jmx</a:t>
            </a: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-username=</a:t>
            </a:r>
            <a:r>
              <a:rPr lang="en-US" sz="1200" i="1" dirty="0">
                <a:solidFill>
                  <a:srgbClr val="0000FF"/>
                </a:solidFill>
                <a:latin typeface="Andale Mono"/>
                <a:cs typeface="Andale Mono"/>
              </a:rPr>
              <a:t>admin</a:t>
            </a: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 --</a:t>
            </a:r>
            <a:r>
              <a:rPr lang="en-US" sz="1200" dirty="0" err="1">
                <a:solidFill>
                  <a:srgbClr val="0000FF"/>
                </a:solidFill>
                <a:latin typeface="Andale Mono"/>
                <a:cs typeface="Andale Mono"/>
              </a:rPr>
              <a:t>jmx</a:t>
            </a: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-password=</a:t>
            </a:r>
            <a:r>
              <a:rPr lang="en-US" sz="1200" i="1" dirty="0">
                <a:solidFill>
                  <a:srgbClr val="0000FF"/>
                </a:solidFill>
                <a:latin typeface="Andale Mono"/>
                <a:cs typeface="Andale Mono"/>
              </a:rPr>
              <a:t>adm1n</a:t>
            </a: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 --verbose</a:t>
            </a:r>
          </a:p>
          <a:p>
            <a:pPr>
              <a:lnSpc>
                <a:spcPct val="120000"/>
              </a:lnSpc>
              <a:buNone/>
            </a:pPr>
            <a:endParaRPr lang="en-US" sz="1200" dirty="0" smtClean="0">
              <a:solidFill>
                <a:srgbClr val="0000FF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GemFire</a:t>
            </a:r>
            <a:r>
              <a:rPr lang="en-US" sz="1200" dirty="0" err="1">
                <a:solidFill>
                  <a:srgbClr val="0000FF"/>
                </a:solidFill>
                <a:latin typeface="Andale Mono"/>
                <a:cs typeface="Andale Mono"/>
              </a:rPr>
              <a:t>:service</a:t>
            </a: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=</a:t>
            </a:r>
            <a:r>
              <a:rPr lang="en-US" sz="1200" dirty="0" err="1">
                <a:solidFill>
                  <a:srgbClr val="0000FF"/>
                </a:solidFill>
                <a:latin typeface="Andale Mono"/>
                <a:cs typeface="Andale Mono"/>
              </a:rPr>
              <a:t>Region,name</a:t>
            </a: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=/</a:t>
            </a:r>
            <a:r>
              <a:rPr lang="en-US" sz="1200" dirty="0" err="1">
                <a:solidFill>
                  <a:srgbClr val="0000FF"/>
                </a:solidFill>
                <a:latin typeface="Andale Mono"/>
                <a:cs typeface="Andale Mono"/>
              </a:rPr>
              <a:t>Person,type</a:t>
            </a: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=Distributed /Person : 0 buckets without redundancy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all partitioned regions have </a:t>
            </a:r>
            <a:r>
              <a:rPr lang="en-US" sz="1200" dirty="0" smtClean="0">
                <a:solidFill>
                  <a:srgbClr val="0000FF"/>
                </a:solidFill>
                <a:latin typeface="Andale Mono"/>
                <a:cs typeface="Andale Mono"/>
              </a:rPr>
              <a:t>redundancy</a:t>
            </a: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rgbClr val="0000FF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000000"/>
                </a:solidFill>
                <a:latin typeface="Andale Mono"/>
                <a:cs typeface="Andale Mono"/>
              </a:rPr>
              <a:t>The source for this is included with the lab materials and </a:t>
            </a:r>
            <a:r>
              <a:rPr lang="en-US" sz="1200" dirty="0">
                <a:solidFill>
                  <a:srgbClr val="000000"/>
                </a:solidFill>
                <a:latin typeface="Andale Mono"/>
                <a:cs typeface="Andale Mono"/>
              </a:rPr>
              <a:t>also included here: </a:t>
            </a:r>
            <a:endParaRPr lang="en-US" sz="120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000000"/>
                </a:solidFill>
                <a:latin typeface="Andale Mono"/>
                <a:cs typeface="Andale Mono"/>
              </a:rPr>
              <a:t>https</a:t>
            </a:r>
            <a:r>
              <a:rPr lang="en-US" sz="1200" dirty="0">
                <a:solidFill>
                  <a:srgbClr val="000000"/>
                </a:solidFill>
                <a:latin typeface="Andale Mono"/>
                <a:cs typeface="Andale Mono"/>
              </a:rPr>
              <a:t>://</a:t>
            </a:r>
            <a:r>
              <a:rPr lang="en-US" sz="1200" dirty="0" err="1">
                <a:solidFill>
                  <a:srgbClr val="000000"/>
                </a:solidFill>
                <a:latin typeface="Andale Mono"/>
                <a:cs typeface="Andale Mono"/>
              </a:rPr>
              <a:t>github.com</a:t>
            </a:r>
            <a:r>
              <a:rPr lang="en-US" sz="1200" dirty="0">
                <a:solidFill>
                  <a:srgbClr val="000000"/>
                </a:solidFill>
                <a:latin typeface="Andale Mono"/>
                <a:cs typeface="Andale Mono"/>
              </a:rPr>
              <a:t>/Pivotal-Data-Engineering/</a:t>
            </a:r>
            <a:r>
              <a:rPr lang="en-US" sz="1200" dirty="0" err="1">
                <a:solidFill>
                  <a:srgbClr val="000000"/>
                </a:solidFill>
                <a:latin typeface="Andale Mono"/>
                <a:cs typeface="Andale Mono"/>
              </a:rPr>
              <a:t>gemfire</a:t>
            </a:r>
            <a:r>
              <a:rPr lang="en-US" sz="1200" dirty="0">
                <a:solidFill>
                  <a:srgbClr val="000000"/>
                </a:solidFill>
                <a:latin typeface="Andale Mono"/>
                <a:cs typeface="Andale Mono"/>
              </a:rPr>
              <a:t>-toolkit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2190" y="1415143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70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108371" y="169550"/>
            <a:ext cx="9035700" cy="54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Lab 3: Shrink</a:t>
            </a:r>
            <a:endParaRPr dirty="0"/>
          </a:p>
        </p:txBody>
      </p:sp>
      <p:sp>
        <p:nvSpPr>
          <p:cNvPr id="144" name="Shape 144"/>
          <p:cNvSpPr txBox="1">
            <a:spLocks noGrp="1"/>
          </p:cNvSpPr>
          <p:nvPr>
            <p:ph type="body" idx="2"/>
          </p:nvPr>
        </p:nvSpPr>
        <p:spPr>
          <a:xfrm>
            <a:off x="108371" y="728595"/>
            <a:ext cx="8930579" cy="426673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000000"/>
                </a:solidFill>
                <a:latin typeface="Andale Mono"/>
                <a:cs typeface="Andale Mono"/>
              </a:rPr>
              <a:t>Now we will “permanently” shrink the cluster from 3 to 2 data nodes.  </a:t>
            </a: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000000"/>
                </a:solidFill>
                <a:latin typeface="Andale Mono"/>
                <a:cs typeface="Andale Mono"/>
              </a:rPr>
              <a:t>Stop data node 3</a:t>
            </a: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000000"/>
                </a:solidFill>
                <a:latin typeface="Andale Mono"/>
                <a:cs typeface="Andale Mono"/>
              </a:rPr>
              <a:t>Connect with </a:t>
            </a:r>
            <a:r>
              <a:rPr lang="en-US" sz="1200" dirty="0" err="1" smtClean="0">
                <a:solidFill>
                  <a:srgbClr val="000000"/>
                </a:solidFill>
                <a:latin typeface="Andale Mono"/>
                <a:cs typeface="Andale Mono"/>
              </a:rPr>
              <a:t>gfsh</a:t>
            </a:r>
            <a:r>
              <a:rPr lang="en-US" sz="1200" dirty="0" smtClean="0">
                <a:solidFill>
                  <a:srgbClr val="000000"/>
                </a:solidFill>
                <a:latin typeface="Andale Mono"/>
                <a:cs typeface="Andale Mono"/>
              </a:rPr>
              <a:t> and check redundancy.  Also observe that there are missing disk stores.</a:t>
            </a:r>
          </a:p>
          <a:p>
            <a:pPr>
              <a:lnSpc>
                <a:spcPct val="120000"/>
              </a:lnSpc>
              <a:buNone/>
            </a:pPr>
            <a:endParaRPr lang="en-US" sz="120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0000FF"/>
                </a:solidFill>
                <a:latin typeface="Andale Mono"/>
                <a:cs typeface="Andale Mono"/>
              </a:rPr>
              <a:t>show missing disk stores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0000FF"/>
                </a:solidFill>
                <a:latin typeface="Andale Mono"/>
                <a:cs typeface="Andale Mono"/>
              </a:rPr>
              <a:t>...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0000FF"/>
                </a:solidFill>
                <a:latin typeface="Andale Mono"/>
                <a:cs typeface="Andale Mono"/>
              </a:rPr>
              <a:t>show metrics --region=Person 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0000FF"/>
                </a:solidFill>
                <a:latin typeface="Andale Mono"/>
                <a:cs typeface="Andale Mono"/>
              </a:rPr>
              <a:t>...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python ../</a:t>
            </a:r>
            <a:r>
              <a:rPr lang="en-US" sz="1200" dirty="0" err="1">
                <a:solidFill>
                  <a:srgbClr val="0000FF"/>
                </a:solidFill>
                <a:latin typeface="Andale Mono"/>
                <a:cs typeface="Andale Mono"/>
              </a:rPr>
              <a:t>gemtools</a:t>
            </a: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/</a:t>
            </a:r>
            <a:r>
              <a:rPr lang="en-US" sz="1200" dirty="0" err="1">
                <a:solidFill>
                  <a:srgbClr val="0000FF"/>
                </a:solidFill>
                <a:latin typeface="Andale Mono"/>
                <a:cs typeface="Andale Mono"/>
              </a:rPr>
              <a:t>checkred.py</a:t>
            </a: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 --</a:t>
            </a:r>
            <a:r>
              <a:rPr lang="en-US" sz="1200" dirty="0" err="1">
                <a:solidFill>
                  <a:srgbClr val="0000FF"/>
                </a:solidFill>
                <a:latin typeface="Andale Mono"/>
                <a:cs typeface="Andale Mono"/>
              </a:rPr>
              <a:t>jmx</a:t>
            </a: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-manager-host=</a:t>
            </a:r>
            <a:r>
              <a:rPr lang="en-US" sz="1200" dirty="0" err="1">
                <a:solidFill>
                  <a:srgbClr val="0000FF"/>
                </a:solidFill>
                <a:latin typeface="Andale Mono"/>
                <a:cs typeface="Andale Mono"/>
              </a:rPr>
              <a:t>localhost</a:t>
            </a: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 --</a:t>
            </a:r>
            <a:r>
              <a:rPr lang="en-US" sz="1200" dirty="0" err="1">
                <a:solidFill>
                  <a:srgbClr val="0000FF"/>
                </a:solidFill>
                <a:latin typeface="Andale Mono"/>
                <a:cs typeface="Andale Mono"/>
              </a:rPr>
              <a:t>jmx</a:t>
            </a: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-manager-port=10099 --</a:t>
            </a:r>
            <a:r>
              <a:rPr lang="en-US" sz="1200" dirty="0" err="1">
                <a:solidFill>
                  <a:srgbClr val="0000FF"/>
                </a:solidFill>
                <a:latin typeface="Andale Mono"/>
                <a:cs typeface="Andale Mono"/>
              </a:rPr>
              <a:t>jmx</a:t>
            </a: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-username=admin --</a:t>
            </a:r>
            <a:r>
              <a:rPr lang="en-US" sz="1200" dirty="0" err="1">
                <a:solidFill>
                  <a:srgbClr val="0000FF"/>
                </a:solidFill>
                <a:latin typeface="Andale Mono"/>
                <a:cs typeface="Andale Mono"/>
              </a:rPr>
              <a:t>jmx</a:t>
            </a: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-password=adm1n --verbose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 err="1">
                <a:solidFill>
                  <a:srgbClr val="0000FF"/>
                </a:solidFill>
                <a:latin typeface="Andale Mono"/>
                <a:cs typeface="Andale Mono"/>
              </a:rPr>
              <a:t>GemFire:service</a:t>
            </a: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=</a:t>
            </a:r>
            <a:r>
              <a:rPr lang="en-US" sz="1200" dirty="0" err="1">
                <a:solidFill>
                  <a:srgbClr val="0000FF"/>
                </a:solidFill>
                <a:latin typeface="Andale Mono"/>
                <a:cs typeface="Andale Mono"/>
              </a:rPr>
              <a:t>Region,name</a:t>
            </a: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=/</a:t>
            </a:r>
            <a:r>
              <a:rPr lang="en-US" sz="1200" dirty="0" err="1">
                <a:solidFill>
                  <a:srgbClr val="0000FF"/>
                </a:solidFill>
                <a:latin typeface="Andale Mono"/>
                <a:cs typeface="Andale Mono"/>
              </a:rPr>
              <a:t>Person,type</a:t>
            </a: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=Distributed /Person : 75 buckets without </a:t>
            </a:r>
            <a:r>
              <a:rPr lang="en-US" sz="1200" dirty="0" smtClean="0">
                <a:solidFill>
                  <a:srgbClr val="0000FF"/>
                </a:solidFill>
                <a:latin typeface="Andale Mono"/>
                <a:cs typeface="Andale Mono"/>
              </a:rPr>
              <a:t>redundancy</a:t>
            </a: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rgbClr val="0000FF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000000"/>
                </a:solidFill>
                <a:latin typeface="Andale Mono"/>
                <a:cs typeface="Andale Mono"/>
              </a:rPr>
              <a:t>Issue a rebalance to recover redundancy.</a:t>
            </a: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0000FF"/>
                </a:solidFill>
                <a:latin typeface="Andale Mono"/>
                <a:cs typeface="Andale Mono"/>
              </a:rPr>
              <a:t>rebalance</a:t>
            </a:r>
          </a:p>
          <a:p>
            <a:pPr>
              <a:lnSpc>
                <a:spcPct val="120000"/>
              </a:lnSpc>
              <a:buNone/>
            </a:pPr>
            <a:endParaRPr lang="en-US" sz="120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endParaRPr lang="en-US" sz="120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endParaRPr lang="en-US" sz="1200" dirty="0" smtClean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2190" y="1415143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832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108371" y="169550"/>
            <a:ext cx="9035700" cy="54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Lab 3: Shrink</a:t>
            </a:r>
            <a:endParaRPr dirty="0"/>
          </a:p>
        </p:txBody>
      </p:sp>
      <p:sp>
        <p:nvSpPr>
          <p:cNvPr id="144" name="Shape 144"/>
          <p:cNvSpPr txBox="1">
            <a:spLocks noGrp="1"/>
          </p:cNvSpPr>
          <p:nvPr>
            <p:ph type="body" idx="2"/>
          </p:nvPr>
        </p:nvSpPr>
        <p:spPr>
          <a:xfrm>
            <a:off x="108371" y="728595"/>
            <a:ext cx="8930579" cy="426673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000000"/>
                </a:solidFill>
                <a:latin typeface="Andale Mono"/>
                <a:cs typeface="Andale Mono"/>
              </a:rPr>
              <a:t>Since we are permanently shrinking the cluster, we will not be needing those missing disk stores we can go ahead and revoke them.</a:t>
            </a: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0000FF"/>
                </a:solidFill>
                <a:latin typeface="Andale Mono"/>
                <a:cs typeface="Andale Mono"/>
              </a:rPr>
              <a:t>show missing-disk-stores</a:t>
            </a:r>
          </a:p>
          <a:p>
            <a:pPr>
              <a:lnSpc>
                <a:spcPct val="120000"/>
              </a:lnSpc>
              <a:buNone/>
            </a:pPr>
            <a:endParaRPr lang="en-US" sz="1200" dirty="0" smtClean="0">
              <a:solidFill>
                <a:srgbClr val="0000FF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0000FF"/>
                </a:solidFill>
                <a:latin typeface="Andale Mono"/>
                <a:cs typeface="Andale Mono"/>
              </a:rPr>
              <a:t>Missing </a:t>
            </a: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Disk Stores</a:t>
            </a: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rgbClr val="0000FF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           Disk Store ID             |      Host      | Directory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------------------------------------ </a:t>
            </a:r>
            <a:r>
              <a:rPr lang="en-US" sz="1200" dirty="0" smtClean="0">
                <a:solidFill>
                  <a:srgbClr val="0000FF"/>
                </a:solidFill>
                <a:latin typeface="Andale Mono"/>
                <a:cs typeface="Andale Mono"/>
              </a:rPr>
              <a:t>| -------------- |-</a:t>
            </a: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---------------------</a:t>
            </a:r>
            <a:r>
              <a:rPr lang="en-US" sz="1200" dirty="0" smtClean="0">
                <a:solidFill>
                  <a:srgbClr val="0000FF"/>
                </a:solidFill>
                <a:latin typeface="Andale Mono"/>
                <a:cs typeface="Andale Mono"/>
              </a:rPr>
              <a:t>-</a:t>
            </a:r>
            <a:endParaRPr lang="en-US" sz="1200" dirty="0">
              <a:solidFill>
                <a:srgbClr val="0000FF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c72d3d72-825d-4475-910e-326794e1b892 | /192.168.1.123 | </a:t>
            </a:r>
            <a:r>
              <a:rPr lang="en-US" sz="1200" dirty="0" smtClean="0">
                <a:solidFill>
                  <a:srgbClr val="0000FF"/>
                </a:solidFill>
                <a:latin typeface="Andale Mono"/>
                <a:cs typeface="Andale Mono"/>
              </a:rPr>
              <a:t>SNIP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0000FF"/>
                </a:solidFill>
                <a:latin typeface="Andale Mono"/>
                <a:cs typeface="Andale Mono"/>
              </a:rPr>
              <a:t>c72d3d72</a:t>
            </a: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-825d-4475-910e-326794e1b892 | /192.168.1.123 | </a:t>
            </a:r>
            <a:r>
              <a:rPr lang="en-US" sz="1200" dirty="0" smtClean="0">
                <a:solidFill>
                  <a:srgbClr val="0000FF"/>
                </a:solidFill>
                <a:latin typeface="Andale Mono"/>
                <a:cs typeface="Andale Mono"/>
              </a:rPr>
              <a:t>SNIP</a:t>
            </a:r>
            <a:endParaRPr lang="en-US" sz="1200" dirty="0">
              <a:solidFill>
                <a:srgbClr val="0000FF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rgbClr val="0000FF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0000FF"/>
                </a:solidFill>
                <a:latin typeface="Andale Mono"/>
                <a:cs typeface="Andale Mono"/>
              </a:rPr>
              <a:t>SNIP </a:t>
            </a:r>
          </a:p>
          <a:p>
            <a:pPr>
              <a:lnSpc>
                <a:spcPct val="120000"/>
              </a:lnSpc>
              <a:buNone/>
            </a:pPr>
            <a:endParaRPr lang="en-US" sz="1200" dirty="0" smtClean="0">
              <a:solidFill>
                <a:srgbClr val="0000FF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0000FF"/>
                </a:solidFill>
                <a:latin typeface="Andale Mono"/>
                <a:cs typeface="Andale Mono"/>
              </a:rPr>
              <a:t>Cluster</a:t>
            </a: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-1 </a:t>
            </a:r>
            <a:r>
              <a:rPr lang="en-US" sz="1200" dirty="0" err="1">
                <a:solidFill>
                  <a:srgbClr val="0000FF"/>
                </a:solidFill>
                <a:latin typeface="Andale Mono"/>
                <a:cs typeface="Andale Mono"/>
              </a:rPr>
              <a:t>gfsh</a:t>
            </a: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&gt;revoke missing-disk-store --id=c72d3d72-825d-4475-910e-326794e1b892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Missing disk store successfully revoked</a:t>
            </a:r>
          </a:p>
          <a:p>
            <a:pPr>
              <a:lnSpc>
                <a:spcPct val="120000"/>
              </a:lnSpc>
              <a:buNone/>
            </a:pPr>
            <a:endParaRPr lang="en-US" sz="1200" dirty="0" smtClean="0">
              <a:solidFill>
                <a:srgbClr val="0000FF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endParaRPr lang="en-US" sz="120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endParaRPr lang="en-US" sz="1200" dirty="0" smtClean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2190" y="1415143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09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108371" y="169550"/>
            <a:ext cx="9035700" cy="54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Lab 3: Shrink</a:t>
            </a:r>
            <a:endParaRPr dirty="0"/>
          </a:p>
        </p:txBody>
      </p:sp>
      <p:sp>
        <p:nvSpPr>
          <p:cNvPr id="144" name="Shape 144"/>
          <p:cNvSpPr txBox="1">
            <a:spLocks noGrp="1"/>
          </p:cNvSpPr>
          <p:nvPr>
            <p:ph type="body" idx="2"/>
          </p:nvPr>
        </p:nvSpPr>
        <p:spPr>
          <a:xfrm>
            <a:off x="108371" y="728595"/>
            <a:ext cx="8930579" cy="426673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000000"/>
                </a:solidFill>
                <a:latin typeface="Andale Mono"/>
                <a:cs typeface="Andale Mono"/>
              </a:rPr>
              <a:t>We now have a healthy 2 node cluster.  We can repeat the process to shrink further.  </a:t>
            </a: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FF0000"/>
                </a:solidFill>
                <a:latin typeface="Andale Mono"/>
                <a:cs typeface="Andale Mono"/>
              </a:rPr>
              <a:t>Note: if you shrink to less than redundant-copies + 1 nodes, you will not be able to maintain full redundancy.</a:t>
            </a: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000000"/>
                </a:solidFill>
                <a:latin typeface="Andale Mono"/>
                <a:cs typeface="Andale Mono"/>
              </a:rPr>
              <a:t>Extra Credit: try to start </a:t>
            </a:r>
            <a:r>
              <a:rPr lang="en-US" sz="1200" dirty="0" err="1" smtClean="0">
                <a:solidFill>
                  <a:srgbClr val="000000"/>
                </a:solidFill>
                <a:latin typeface="Andale Mono"/>
                <a:cs typeface="Andale Mono"/>
              </a:rPr>
              <a:t>datanode</a:t>
            </a:r>
            <a:r>
              <a:rPr lang="en-US" sz="1200" dirty="0" smtClean="0">
                <a:solidFill>
                  <a:srgbClr val="000000"/>
                </a:solidFill>
                <a:latin typeface="Andale Mono"/>
                <a:cs typeface="Andale Mono"/>
              </a:rPr>
              <a:t> 3.  You will see an exception like the following:</a:t>
            </a: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rgbClr val="0000FF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chemeClr val="tx1"/>
                </a:solidFill>
                <a:latin typeface="Andale Mono"/>
                <a:cs typeface="Andale Mono"/>
              </a:rPr>
              <a:t>Exception in thread "main" org.apache.geode.cache.persistence.RevokedPersistentDataException: The persistent member id c72d3d72-825d-4475-910e-326794e1b892 has been revoked in this distributed system. You cannot recover from disk files which have been revoked</a:t>
            </a:r>
            <a:r>
              <a:rPr lang="en-US" sz="1200" dirty="0" smtClean="0">
                <a:solidFill>
                  <a:schemeClr val="tx1"/>
                </a:solidFill>
                <a:latin typeface="Andale Mono"/>
                <a:cs typeface="Andale Mono"/>
              </a:rPr>
              <a:t>.</a:t>
            </a: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chemeClr val="tx1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FF0000"/>
                </a:solidFill>
                <a:latin typeface="Andale Mono"/>
                <a:cs typeface="Andale Mono"/>
              </a:rPr>
              <a:t>If you try to start a data node that “owns” revoked disk stores, it will fail.</a:t>
            </a:r>
            <a:endParaRPr lang="en-US" sz="1200" dirty="0">
              <a:solidFill>
                <a:srgbClr val="FF0000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chemeClr val="tx1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0000FF"/>
                </a:solidFill>
                <a:latin typeface="Andale Mono"/>
                <a:cs typeface="Andale Mono"/>
              </a:rPr>
              <a:t>Clear out the disk store directory for data node 3 so we can continue.</a:t>
            </a: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endParaRPr lang="en-US" sz="1200" dirty="0" smtClean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2190" y="1415143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6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108371" y="169550"/>
            <a:ext cx="9035700" cy="54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Lab </a:t>
            </a:r>
            <a:r>
              <a:rPr lang="en-US" dirty="0"/>
              <a:t>4</a:t>
            </a:r>
            <a:r>
              <a:rPr lang="en-US" dirty="0" smtClean="0"/>
              <a:t>: Grow</a:t>
            </a:r>
            <a:endParaRPr dirty="0"/>
          </a:p>
        </p:txBody>
      </p:sp>
      <p:sp>
        <p:nvSpPr>
          <p:cNvPr id="144" name="Shape 144"/>
          <p:cNvSpPr txBox="1">
            <a:spLocks noGrp="1"/>
          </p:cNvSpPr>
          <p:nvPr>
            <p:ph type="body" idx="2"/>
          </p:nvPr>
        </p:nvSpPr>
        <p:spPr>
          <a:xfrm>
            <a:off x="108371" y="728595"/>
            <a:ext cx="8930579" cy="426673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000000"/>
                </a:solidFill>
                <a:latin typeface="Andale Mono"/>
                <a:cs typeface="Andale Mono"/>
              </a:rPr>
              <a:t>We now have a healthy 2 node cluster.  Now we will grow to 3 nodes.  Be sure you have cleaned out the disk stores for data node 3 before starting.</a:t>
            </a: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000000"/>
                </a:solidFill>
                <a:latin typeface="Andale Mono"/>
                <a:cs typeface="Andale Mono"/>
              </a:rPr>
              <a:t>start data node 3</a:t>
            </a: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000000"/>
                </a:solidFill>
                <a:latin typeface="Andale Mono"/>
                <a:cs typeface="Andale Mono"/>
              </a:rPr>
              <a:t>Note that the data does not automatically “spread out”:</a:t>
            </a: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Cluster-1 </a:t>
            </a:r>
            <a:r>
              <a:rPr lang="en-US" sz="1200" dirty="0" err="1">
                <a:solidFill>
                  <a:srgbClr val="0000FF"/>
                </a:solidFill>
                <a:latin typeface="Andale Mono"/>
                <a:cs typeface="Andale Mono"/>
              </a:rPr>
              <a:t>gfsh</a:t>
            </a: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&gt;show metrics  --member=datanode3 --categories=region</a:t>
            </a: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rgbClr val="0000FF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Member Metrics</a:t>
            </a: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rgbClr val="0000FF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Category |            Metric            | Value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-------- | ---------------------------- | -------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region   | </a:t>
            </a:r>
            <a:r>
              <a:rPr lang="en-US" sz="1200" dirty="0" err="1">
                <a:solidFill>
                  <a:srgbClr val="0000FF"/>
                </a:solidFill>
                <a:latin typeface="Andale Mono"/>
                <a:cs typeface="Andale Mono"/>
              </a:rPr>
              <a:t>totalRegionCount</a:t>
            </a: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             | </a:t>
            </a:r>
            <a:r>
              <a:rPr lang="en-US" sz="1200" dirty="0" smtClean="0">
                <a:solidFill>
                  <a:srgbClr val="0000FF"/>
                </a:solidFill>
                <a:latin typeface="Andale Mono"/>
                <a:cs typeface="Andale Mono"/>
              </a:rPr>
              <a:t>1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Andale Mono"/>
                <a:cs typeface="Andale Mono"/>
              </a:rPr>
              <a:t>        SNIP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Andale Mono"/>
                <a:cs typeface="Andale Mono"/>
              </a:rPr>
              <a:t>        | </a:t>
            </a:r>
            <a:r>
              <a:rPr lang="en-US" sz="1200" dirty="0" err="1">
                <a:solidFill>
                  <a:srgbClr val="0000FF"/>
                </a:solidFill>
                <a:latin typeface="Andale Mono"/>
                <a:cs typeface="Andale Mono"/>
              </a:rPr>
              <a:t>totalRegionEntryCount</a:t>
            </a: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        | </a:t>
            </a:r>
            <a:r>
              <a:rPr lang="en-US" sz="1200" dirty="0" smtClean="0">
                <a:solidFill>
                  <a:srgbClr val="0000FF"/>
                </a:solidFill>
                <a:latin typeface="Andale Mono"/>
                <a:cs typeface="Andale Mono"/>
              </a:rPr>
              <a:t>2    &lt;&lt; its basically empty</a:t>
            </a:r>
            <a:endParaRPr lang="en-US" sz="1200" dirty="0">
              <a:solidFill>
                <a:srgbClr val="0000FF"/>
              </a:solidFill>
              <a:latin typeface="Andale Mono"/>
              <a:cs typeface="Andale Mon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2190" y="1415143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025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108371" y="169550"/>
            <a:ext cx="9035700" cy="54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Lab </a:t>
            </a:r>
            <a:r>
              <a:rPr lang="en-US" dirty="0"/>
              <a:t>4</a:t>
            </a:r>
            <a:r>
              <a:rPr lang="en-US" dirty="0" smtClean="0"/>
              <a:t>: Grow</a:t>
            </a:r>
            <a:endParaRPr dirty="0"/>
          </a:p>
        </p:txBody>
      </p:sp>
      <p:sp>
        <p:nvSpPr>
          <p:cNvPr id="144" name="Shape 144"/>
          <p:cNvSpPr txBox="1">
            <a:spLocks noGrp="1"/>
          </p:cNvSpPr>
          <p:nvPr>
            <p:ph type="body" idx="2"/>
          </p:nvPr>
        </p:nvSpPr>
        <p:spPr>
          <a:xfrm>
            <a:off x="108371" y="728595"/>
            <a:ext cx="8930579" cy="426673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000000"/>
                </a:solidFill>
                <a:latin typeface="Andale Mono"/>
                <a:cs typeface="Andale Mono"/>
              </a:rPr>
              <a:t>If you were adding more than one member, you would start the other members now.</a:t>
            </a: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000000"/>
                </a:solidFill>
                <a:latin typeface="Andale Mono"/>
                <a:cs typeface="Andale Mono"/>
              </a:rPr>
              <a:t>Once you have started all the members, perform a rebalance to spread out the data.</a:t>
            </a: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0000FF"/>
                </a:solidFill>
                <a:latin typeface="Andale Mono"/>
                <a:cs typeface="Andale Mono"/>
              </a:rPr>
              <a:t>rebalance</a:t>
            </a: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000000"/>
                </a:solidFill>
                <a:latin typeface="Andale Mono"/>
                <a:cs typeface="Andale Mono"/>
              </a:rPr>
              <a:t>Once more, verify you are at full redundancy and there are no missing disk stores.</a:t>
            </a: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python ../</a:t>
            </a:r>
            <a:r>
              <a:rPr lang="en-US" sz="1200" dirty="0" err="1">
                <a:solidFill>
                  <a:srgbClr val="0000FF"/>
                </a:solidFill>
                <a:latin typeface="Andale Mono"/>
                <a:cs typeface="Andale Mono"/>
              </a:rPr>
              <a:t>gemtools</a:t>
            </a: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/</a:t>
            </a:r>
            <a:r>
              <a:rPr lang="en-US" sz="1200" dirty="0" err="1">
                <a:solidFill>
                  <a:srgbClr val="0000FF"/>
                </a:solidFill>
                <a:latin typeface="Andale Mono"/>
                <a:cs typeface="Andale Mono"/>
              </a:rPr>
              <a:t>checkred.py</a:t>
            </a: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 --</a:t>
            </a:r>
            <a:r>
              <a:rPr lang="en-US" sz="1200" dirty="0" err="1">
                <a:solidFill>
                  <a:srgbClr val="0000FF"/>
                </a:solidFill>
                <a:latin typeface="Andale Mono"/>
                <a:cs typeface="Andale Mono"/>
              </a:rPr>
              <a:t>jmx</a:t>
            </a: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-manager-host=</a:t>
            </a:r>
            <a:r>
              <a:rPr lang="en-US" sz="1200" dirty="0" err="1">
                <a:solidFill>
                  <a:srgbClr val="0000FF"/>
                </a:solidFill>
                <a:latin typeface="Andale Mono"/>
                <a:cs typeface="Andale Mono"/>
              </a:rPr>
              <a:t>localhost</a:t>
            </a: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 --</a:t>
            </a:r>
            <a:r>
              <a:rPr lang="en-US" sz="1200" dirty="0" err="1">
                <a:solidFill>
                  <a:srgbClr val="0000FF"/>
                </a:solidFill>
                <a:latin typeface="Andale Mono"/>
                <a:cs typeface="Andale Mono"/>
              </a:rPr>
              <a:t>jmx</a:t>
            </a: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-manager-port=10099 --</a:t>
            </a:r>
            <a:r>
              <a:rPr lang="en-US" sz="1200" dirty="0" err="1">
                <a:solidFill>
                  <a:srgbClr val="0000FF"/>
                </a:solidFill>
                <a:latin typeface="Andale Mono"/>
                <a:cs typeface="Andale Mono"/>
              </a:rPr>
              <a:t>jmx</a:t>
            </a: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-username=admin --</a:t>
            </a:r>
            <a:r>
              <a:rPr lang="en-US" sz="1200" dirty="0" err="1">
                <a:solidFill>
                  <a:srgbClr val="0000FF"/>
                </a:solidFill>
                <a:latin typeface="Andale Mono"/>
                <a:cs typeface="Andale Mono"/>
              </a:rPr>
              <a:t>jmx</a:t>
            </a: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-password=adm1n --verbose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 err="1">
                <a:solidFill>
                  <a:srgbClr val="0000FF"/>
                </a:solidFill>
                <a:latin typeface="Andale Mono"/>
                <a:cs typeface="Andale Mono"/>
              </a:rPr>
              <a:t>GemFire:service</a:t>
            </a: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=</a:t>
            </a:r>
            <a:r>
              <a:rPr lang="en-US" sz="1200" dirty="0" err="1">
                <a:solidFill>
                  <a:srgbClr val="0000FF"/>
                </a:solidFill>
                <a:latin typeface="Andale Mono"/>
                <a:cs typeface="Andale Mono"/>
              </a:rPr>
              <a:t>Region,name</a:t>
            </a: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=/</a:t>
            </a:r>
            <a:r>
              <a:rPr lang="en-US" sz="1200" dirty="0" err="1">
                <a:solidFill>
                  <a:srgbClr val="0000FF"/>
                </a:solidFill>
                <a:latin typeface="Andale Mono"/>
                <a:cs typeface="Andale Mono"/>
              </a:rPr>
              <a:t>Person,type</a:t>
            </a: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=Distributed /Person : 0 buckets without redundancy</a:t>
            </a:r>
          </a:p>
          <a:p>
            <a:pPr>
              <a:lnSpc>
                <a:spcPct val="120000"/>
              </a:lnSpc>
              <a:buNone/>
            </a:pPr>
            <a:r>
              <a:rPr lang="en-US" sz="1200" dirty="0">
                <a:solidFill>
                  <a:srgbClr val="0000FF"/>
                </a:solidFill>
                <a:latin typeface="Andale Mono"/>
                <a:cs typeface="Andale Mono"/>
              </a:rPr>
              <a:t>all partitioned regions have </a:t>
            </a:r>
            <a:r>
              <a:rPr lang="en-US" sz="1200" dirty="0" smtClean="0">
                <a:solidFill>
                  <a:srgbClr val="0000FF"/>
                </a:solidFill>
                <a:latin typeface="Andale Mono"/>
                <a:cs typeface="Andale Mono"/>
              </a:rPr>
              <a:t>redundancy</a:t>
            </a: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rgbClr val="0000FF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0000FF"/>
                </a:solidFill>
                <a:latin typeface="Andale Mono"/>
                <a:cs typeface="Andale Mono"/>
              </a:rPr>
              <a:t>show missing-disks-stores</a:t>
            </a:r>
          </a:p>
          <a:p>
            <a:pPr>
              <a:lnSpc>
                <a:spcPct val="120000"/>
              </a:lnSpc>
              <a:buNone/>
            </a:pPr>
            <a:endParaRPr lang="en-US" sz="1200" dirty="0">
              <a:solidFill>
                <a:srgbClr val="0000FF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dirty="0" smtClean="0">
                <a:solidFill>
                  <a:srgbClr val="000000"/>
                </a:solidFill>
                <a:latin typeface="Andale Mono"/>
                <a:cs typeface="Andale Mono"/>
              </a:rPr>
              <a:t>Congratulations.  You now have a healthy 3 node cluster.</a:t>
            </a:r>
            <a:endParaRPr lang="en-US" sz="120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2190" y="1415143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353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108371" y="169550"/>
            <a:ext cx="9035700" cy="54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Recap of Best Practices for Starting and Stopping</a:t>
            </a:r>
            <a:endParaRPr dirty="0"/>
          </a:p>
        </p:txBody>
      </p:sp>
      <p:sp>
        <p:nvSpPr>
          <p:cNvPr id="144" name="Shape 144"/>
          <p:cNvSpPr txBox="1">
            <a:spLocks noGrp="1"/>
          </p:cNvSpPr>
          <p:nvPr>
            <p:ph type="body" idx="2"/>
          </p:nvPr>
        </p:nvSpPr>
        <p:spPr>
          <a:xfrm>
            <a:off x="108371" y="1149361"/>
            <a:ext cx="8930579" cy="374467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lnSpc>
                <a:spcPct val="130000"/>
              </a:lnSpc>
            </a:pPr>
            <a:r>
              <a:rPr lang="en-US" sz="1800" dirty="0"/>
              <a:t>s</a:t>
            </a:r>
            <a:r>
              <a:rPr lang="en-US" sz="1800" dirty="0" smtClean="0"/>
              <a:t>tart </a:t>
            </a:r>
            <a:r>
              <a:rPr lang="en-US" sz="1800" dirty="0"/>
              <a:t>cache servers concurrently, not </a:t>
            </a:r>
            <a:r>
              <a:rPr lang="en-US" sz="1800" dirty="0" smtClean="0"/>
              <a:t>sequentially</a:t>
            </a:r>
            <a:endParaRPr lang="en-US" sz="1800" dirty="0"/>
          </a:p>
          <a:p>
            <a:pPr marL="285750" indent="-285750">
              <a:lnSpc>
                <a:spcPct val="130000"/>
              </a:lnSpc>
            </a:pPr>
            <a:r>
              <a:rPr lang="en-US" sz="1800" dirty="0" smtClean="0"/>
              <a:t>do </a:t>
            </a:r>
            <a:r>
              <a:rPr lang="en-US" sz="1800" dirty="0"/>
              <a:t>not stop a cache server if any buckets lack </a:t>
            </a:r>
            <a:r>
              <a:rPr lang="en-US" sz="1800" dirty="0" smtClean="0"/>
              <a:t>redundancy</a:t>
            </a:r>
            <a:endParaRPr lang="en-US" sz="1800" dirty="0"/>
          </a:p>
          <a:p>
            <a:pPr marL="285750" indent="-285750">
              <a:lnSpc>
                <a:spcPct val="130000"/>
              </a:lnSpc>
            </a:pPr>
            <a:r>
              <a:rPr lang="en-US" sz="1800" dirty="0" smtClean="0"/>
              <a:t>restart </a:t>
            </a:r>
            <a:r>
              <a:rPr lang="en-US" sz="1800" dirty="0"/>
              <a:t>as rolling bounce, wait for redundancy as </a:t>
            </a:r>
            <a:r>
              <a:rPr lang="en-US" sz="1800" dirty="0" smtClean="0"/>
              <a:t>needed</a:t>
            </a:r>
            <a:endParaRPr lang="en-US" sz="1800" dirty="0"/>
          </a:p>
          <a:p>
            <a:pPr marL="285750" indent="-285750">
              <a:lnSpc>
                <a:spcPct val="130000"/>
              </a:lnSpc>
            </a:pPr>
            <a:r>
              <a:rPr lang="en-US" sz="1800" dirty="0" smtClean="0"/>
              <a:t>use </a:t>
            </a:r>
            <a:r>
              <a:rPr lang="en-US" sz="1800" dirty="0"/>
              <a:t>“</a:t>
            </a:r>
            <a:r>
              <a:rPr lang="en-US" sz="1800" dirty="0" err="1"/>
              <a:t>gfsh</a:t>
            </a:r>
            <a:r>
              <a:rPr lang="en-US" sz="1800" dirty="0"/>
              <a:t> shutdown” to stop the whole cluster (not one by one</a:t>
            </a:r>
            <a:r>
              <a:rPr lang="en-US" sz="1800" dirty="0" smtClean="0"/>
              <a:t>)</a:t>
            </a:r>
          </a:p>
          <a:p>
            <a:pPr marL="285750" indent="-285750">
              <a:lnSpc>
                <a:spcPct val="130000"/>
              </a:lnSpc>
            </a:pPr>
            <a:r>
              <a:rPr lang="en-US" sz="1800" dirty="0" smtClean="0"/>
              <a:t>redundancy may not be restored after a failure (depends on settings)</a:t>
            </a:r>
          </a:p>
          <a:p>
            <a:pPr marL="285750" indent="-285750">
              <a:lnSpc>
                <a:spcPct val="130000"/>
              </a:lnSpc>
            </a:pPr>
            <a:r>
              <a:rPr lang="en-US" sz="1800" dirty="0" smtClean="0"/>
              <a:t>data will not automatically spread to new machines (use rebalance)</a:t>
            </a:r>
            <a:endParaRPr lang="en-US" sz="1800" dirty="0"/>
          </a:p>
          <a:p>
            <a:pPr>
              <a:lnSpc>
                <a:spcPct val="120000"/>
              </a:lnSpc>
              <a:buNone/>
            </a:pPr>
            <a:endParaRPr lang="en-US" sz="1800" dirty="0" smtClean="0">
              <a:latin typeface="+mn-lt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2582551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Clients and Locators</a:t>
            </a:r>
            <a:endParaRPr lang="en-US" dirty="0"/>
          </a:p>
        </p:txBody>
      </p:sp>
      <p:grpSp>
        <p:nvGrpSpPr>
          <p:cNvPr id="2" name="Group 101"/>
          <p:cNvGrpSpPr/>
          <p:nvPr/>
        </p:nvGrpSpPr>
        <p:grpSpPr>
          <a:xfrm>
            <a:off x="929489" y="3268267"/>
            <a:ext cx="2179424" cy="1234679"/>
            <a:chOff x="929489" y="3268267"/>
            <a:chExt cx="2179424" cy="1234679"/>
          </a:xfrm>
        </p:grpSpPr>
        <p:sp>
          <p:nvSpPr>
            <p:cNvPr id="54" name="Rectangle 4"/>
            <p:cNvSpPr>
              <a:spLocks noChangeArrowheads="1"/>
            </p:cNvSpPr>
            <p:nvPr/>
          </p:nvSpPr>
          <p:spPr bwMode="auto">
            <a:xfrm>
              <a:off x="929489" y="3268267"/>
              <a:ext cx="2155060" cy="1234679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3160" name="Text Box 24"/>
            <p:cNvSpPr txBox="1">
              <a:spLocks noChangeArrowheads="1"/>
            </p:cNvSpPr>
            <p:nvPr/>
          </p:nvSpPr>
          <p:spPr bwMode="auto">
            <a:xfrm>
              <a:off x="2565174" y="4271965"/>
              <a:ext cx="543739" cy="23083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171450" indent="-171450" algn="l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900" b="1" dirty="0" smtClean="0">
                  <a:solidFill>
                    <a:schemeClr val="tx1"/>
                  </a:solidFill>
                </a:rPr>
                <a:t>Server</a:t>
              </a:r>
              <a:endParaRPr lang="en-US" sz="9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102"/>
          <p:cNvGrpSpPr/>
          <p:nvPr/>
        </p:nvGrpSpPr>
        <p:grpSpPr>
          <a:xfrm>
            <a:off x="3491714" y="3268267"/>
            <a:ext cx="2179424" cy="1234679"/>
            <a:chOff x="3491714" y="3268267"/>
            <a:chExt cx="2179424" cy="1234679"/>
          </a:xfrm>
        </p:grpSpPr>
        <p:sp>
          <p:nvSpPr>
            <p:cNvPr id="58" name="Rectangle 4"/>
            <p:cNvSpPr>
              <a:spLocks noChangeArrowheads="1"/>
            </p:cNvSpPr>
            <p:nvPr/>
          </p:nvSpPr>
          <p:spPr bwMode="auto">
            <a:xfrm>
              <a:off x="3491714" y="3268267"/>
              <a:ext cx="2155060" cy="1234679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Text Box 24"/>
            <p:cNvSpPr txBox="1">
              <a:spLocks noChangeArrowheads="1"/>
            </p:cNvSpPr>
            <p:nvPr/>
          </p:nvSpPr>
          <p:spPr bwMode="auto">
            <a:xfrm>
              <a:off x="5127399" y="4271965"/>
              <a:ext cx="543739" cy="23083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171450" indent="-171450" algn="l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900" b="1" dirty="0" smtClean="0">
                  <a:solidFill>
                    <a:schemeClr val="tx1"/>
                  </a:solidFill>
                </a:rPr>
                <a:t>Server</a:t>
              </a:r>
              <a:endParaRPr lang="en-US" sz="9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oup 103"/>
          <p:cNvGrpSpPr/>
          <p:nvPr/>
        </p:nvGrpSpPr>
        <p:grpSpPr>
          <a:xfrm>
            <a:off x="6053939" y="3268267"/>
            <a:ext cx="2179424" cy="1234679"/>
            <a:chOff x="6053939" y="3268267"/>
            <a:chExt cx="2179424" cy="1234679"/>
          </a:xfrm>
        </p:grpSpPr>
        <p:sp>
          <p:nvSpPr>
            <p:cNvPr id="68" name="Rectangle 4"/>
            <p:cNvSpPr>
              <a:spLocks noChangeArrowheads="1"/>
            </p:cNvSpPr>
            <p:nvPr/>
          </p:nvSpPr>
          <p:spPr bwMode="auto">
            <a:xfrm>
              <a:off x="6053939" y="3268267"/>
              <a:ext cx="2155060" cy="1234679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Text Box 24"/>
            <p:cNvSpPr txBox="1">
              <a:spLocks noChangeArrowheads="1"/>
            </p:cNvSpPr>
            <p:nvPr/>
          </p:nvSpPr>
          <p:spPr bwMode="auto">
            <a:xfrm>
              <a:off x="7689624" y="4271965"/>
              <a:ext cx="543739" cy="23083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171450" indent="-171450" algn="l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900" b="1" dirty="0" smtClean="0">
                  <a:solidFill>
                    <a:schemeClr val="tx1"/>
                  </a:solidFill>
                </a:rPr>
                <a:t>Server</a:t>
              </a:r>
              <a:endParaRPr lang="en-US" sz="9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92"/>
          <p:cNvGrpSpPr/>
          <p:nvPr/>
        </p:nvGrpSpPr>
        <p:grpSpPr>
          <a:xfrm>
            <a:off x="3026569" y="3581399"/>
            <a:ext cx="554831" cy="907258"/>
            <a:chOff x="3026569" y="3581399"/>
            <a:chExt cx="554831" cy="907258"/>
          </a:xfrm>
        </p:grpSpPr>
        <p:sp>
          <p:nvSpPr>
            <p:cNvPr id="80" name="Moon 79"/>
            <p:cNvSpPr/>
            <p:nvPr/>
          </p:nvSpPr>
          <p:spPr bwMode="auto">
            <a:xfrm rot="5400000">
              <a:off x="3133725" y="4025883"/>
              <a:ext cx="304800" cy="482600"/>
            </a:xfrm>
            <a:prstGeom prst="moon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81" name="Moon 80"/>
            <p:cNvSpPr/>
            <p:nvPr/>
          </p:nvSpPr>
          <p:spPr bwMode="auto">
            <a:xfrm rot="16200000" flipV="1">
              <a:off x="3133725" y="3509176"/>
              <a:ext cx="304800" cy="482600"/>
            </a:xfrm>
            <a:prstGeom prst="moon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 bwMode="auto">
            <a:xfrm>
              <a:off x="3047506" y="3779044"/>
              <a:ext cx="469194" cy="459582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85" name="Rectangle 84"/>
            <p:cNvSpPr/>
            <p:nvPr/>
          </p:nvSpPr>
          <p:spPr bwMode="auto">
            <a:xfrm>
              <a:off x="3026569" y="3581399"/>
              <a:ext cx="52387" cy="907257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86" name="Rectangle 85"/>
            <p:cNvSpPr/>
            <p:nvPr/>
          </p:nvSpPr>
          <p:spPr bwMode="auto">
            <a:xfrm>
              <a:off x="3495675" y="3581399"/>
              <a:ext cx="85725" cy="907258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87" name="Rectangle 86"/>
            <p:cNvSpPr/>
            <p:nvPr/>
          </p:nvSpPr>
          <p:spPr bwMode="auto">
            <a:xfrm>
              <a:off x="3064669" y="3731420"/>
              <a:ext cx="45719" cy="5715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 bwMode="auto">
            <a:xfrm>
              <a:off x="3459956" y="3707606"/>
              <a:ext cx="61913" cy="607219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6" name="Group 93"/>
          <p:cNvGrpSpPr/>
          <p:nvPr/>
        </p:nvGrpSpPr>
        <p:grpSpPr>
          <a:xfrm>
            <a:off x="5588794" y="3581399"/>
            <a:ext cx="554831" cy="907258"/>
            <a:chOff x="3026569" y="3581399"/>
            <a:chExt cx="554831" cy="907258"/>
          </a:xfrm>
        </p:grpSpPr>
        <p:sp>
          <p:nvSpPr>
            <p:cNvPr id="95" name="Moon 94"/>
            <p:cNvSpPr/>
            <p:nvPr/>
          </p:nvSpPr>
          <p:spPr bwMode="auto">
            <a:xfrm rot="5400000">
              <a:off x="3133725" y="4025883"/>
              <a:ext cx="304800" cy="482600"/>
            </a:xfrm>
            <a:prstGeom prst="moon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96" name="Moon 95"/>
            <p:cNvSpPr/>
            <p:nvPr/>
          </p:nvSpPr>
          <p:spPr bwMode="auto">
            <a:xfrm rot="16200000" flipV="1">
              <a:off x="3133725" y="3509176"/>
              <a:ext cx="304800" cy="482600"/>
            </a:xfrm>
            <a:prstGeom prst="moon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97" name="Rectangle 96"/>
            <p:cNvSpPr/>
            <p:nvPr/>
          </p:nvSpPr>
          <p:spPr bwMode="auto">
            <a:xfrm>
              <a:off x="3047506" y="3779044"/>
              <a:ext cx="469194" cy="459582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98" name="Rectangle 97"/>
            <p:cNvSpPr/>
            <p:nvPr/>
          </p:nvSpPr>
          <p:spPr bwMode="auto">
            <a:xfrm>
              <a:off x="3026569" y="3581399"/>
              <a:ext cx="52387" cy="907257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99" name="Rectangle 98"/>
            <p:cNvSpPr/>
            <p:nvPr/>
          </p:nvSpPr>
          <p:spPr bwMode="auto">
            <a:xfrm>
              <a:off x="3495675" y="3581399"/>
              <a:ext cx="85725" cy="907258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 bwMode="auto">
            <a:xfrm>
              <a:off x="3064669" y="3731420"/>
              <a:ext cx="45719" cy="5715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01" name="Rectangle 100"/>
            <p:cNvSpPr/>
            <p:nvPr/>
          </p:nvSpPr>
          <p:spPr bwMode="auto">
            <a:xfrm>
              <a:off x="3459956" y="3707606"/>
              <a:ext cx="61913" cy="607219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14" name="Group 186"/>
          <p:cNvGrpSpPr/>
          <p:nvPr/>
        </p:nvGrpSpPr>
        <p:grpSpPr>
          <a:xfrm>
            <a:off x="7978130" y="1878806"/>
            <a:ext cx="730101" cy="601385"/>
            <a:chOff x="7978130" y="1878806"/>
            <a:chExt cx="730101" cy="601385"/>
          </a:xfrm>
        </p:grpSpPr>
        <p:grpSp>
          <p:nvGrpSpPr>
            <p:cNvPr id="15" name="Group 78"/>
            <p:cNvGrpSpPr/>
            <p:nvPr/>
          </p:nvGrpSpPr>
          <p:grpSpPr>
            <a:xfrm>
              <a:off x="8141495" y="1878806"/>
              <a:ext cx="566736" cy="428626"/>
              <a:chOff x="8167689" y="2755106"/>
              <a:chExt cx="566736" cy="428626"/>
            </a:xfrm>
          </p:grpSpPr>
          <p:pic>
            <p:nvPicPr>
              <p:cNvPr id="83" name="Picture 35" descr="USB1_1_Mini_4_Port_Hub"/>
              <p:cNvPicPr>
                <a:picLocks noChangeAspect="1" noChangeArrowheads="1"/>
              </p:cNvPicPr>
              <p:nvPr/>
            </p:nvPicPr>
            <p:blipFill>
              <a:blip r:embed="rId3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258176" y="2755106"/>
                <a:ext cx="476249" cy="428626"/>
              </a:xfrm>
              <a:prstGeom prst="rect">
                <a:avLst/>
              </a:prstGeom>
              <a:noFill/>
            </p:spPr>
          </p:pic>
          <p:pic>
            <p:nvPicPr>
              <p:cNvPr id="84" name="Picture 36" descr="BD21298_"/>
              <p:cNvPicPr>
                <a:picLocks noChangeAspect="1" noChangeArrowheads="1"/>
              </p:cNvPicPr>
              <p:nvPr/>
            </p:nvPicPr>
            <p:blipFill>
              <a:blip r:embed="rId4" cstate="email"/>
              <a:srcRect/>
              <a:stretch>
                <a:fillRect/>
              </a:stretch>
            </p:blipFill>
            <p:spPr bwMode="auto">
              <a:xfrm>
                <a:off x="8167689" y="2898775"/>
                <a:ext cx="123825" cy="130175"/>
              </a:xfrm>
              <a:prstGeom prst="rect">
                <a:avLst/>
              </a:prstGeom>
              <a:noFill/>
            </p:spPr>
          </p:pic>
        </p:grpSp>
        <p:sp>
          <p:nvSpPr>
            <p:cNvPr id="154" name="TextBox 153"/>
            <p:cNvSpPr txBox="1"/>
            <p:nvPr/>
          </p:nvSpPr>
          <p:spPr>
            <a:xfrm>
              <a:off x="8242145" y="2295525"/>
              <a:ext cx="46358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dirty="0" err="1" smtClean="0">
                  <a:solidFill>
                    <a:srgbClr val="333333"/>
                  </a:solidFill>
                  <a:latin typeface="+mn-lt"/>
                  <a:ea typeface="+mn-ea"/>
                </a:rPr>
                <a:t>ServerB</a:t>
              </a:r>
              <a:endParaRPr lang="en-US" sz="600" dirty="0" smtClean="0">
                <a:solidFill>
                  <a:srgbClr val="333333"/>
                </a:solidFill>
                <a:latin typeface="+mn-lt"/>
                <a:ea typeface="+mn-ea"/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7978130" y="1885950"/>
              <a:ext cx="40107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dirty="0" smtClean="0">
                  <a:solidFill>
                    <a:srgbClr val="333333"/>
                  </a:solidFill>
                  <a:latin typeface="+mn-lt"/>
                  <a:ea typeface="+mn-ea"/>
                </a:rPr>
                <a:t>40404</a:t>
              </a:r>
            </a:p>
          </p:txBody>
        </p:sp>
      </p:grpSp>
      <p:grpSp>
        <p:nvGrpSpPr>
          <p:cNvPr id="16" name="Group 183"/>
          <p:cNvGrpSpPr/>
          <p:nvPr/>
        </p:nvGrpSpPr>
        <p:grpSpPr>
          <a:xfrm>
            <a:off x="450695" y="1878806"/>
            <a:ext cx="727607" cy="601385"/>
            <a:chOff x="450695" y="1878806"/>
            <a:chExt cx="727607" cy="601385"/>
          </a:xfrm>
        </p:grpSpPr>
        <p:grpSp>
          <p:nvGrpSpPr>
            <p:cNvPr id="17" name="Group 88"/>
            <p:cNvGrpSpPr/>
            <p:nvPr/>
          </p:nvGrpSpPr>
          <p:grpSpPr>
            <a:xfrm flipH="1">
              <a:off x="454820" y="1878806"/>
              <a:ext cx="566736" cy="428626"/>
              <a:chOff x="8167689" y="2755106"/>
              <a:chExt cx="566736" cy="428626"/>
            </a:xfrm>
          </p:grpSpPr>
          <p:pic>
            <p:nvPicPr>
              <p:cNvPr id="90" name="Picture 35" descr="USB1_1_Mini_4_Port_Hub"/>
              <p:cNvPicPr>
                <a:picLocks noChangeAspect="1" noChangeArrowheads="1"/>
              </p:cNvPicPr>
              <p:nvPr/>
            </p:nvPicPr>
            <p:blipFill>
              <a:blip r:embed="rId3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258176" y="2755106"/>
                <a:ext cx="476249" cy="428626"/>
              </a:xfrm>
              <a:prstGeom prst="rect">
                <a:avLst/>
              </a:prstGeom>
              <a:noFill/>
            </p:spPr>
          </p:pic>
          <p:pic>
            <p:nvPicPr>
              <p:cNvPr id="91" name="Picture 36" descr="BD21298_"/>
              <p:cNvPicPr>
                <a:picLocks noChangeAspect="1" noChangeArrowheads="1"/>
              </p:cNvPicPr>
              <p:nvPr/>
            </p:nvPicPr>
            <p:blipFill>
              <a:blip r:embed="rId4" cstate="email"/>
              <a:srcRect/>
              <a:stretch>
                <a:fillRect/>
              </a:stretch>
            </p:blipFill>
            <p:spPr bwMode="auto">
              <a:xfrm>
                <a:off x="8167689" y="2898775"/>
                <a:ext cx="123825" cy="130175"/>
              </a:xfrm>
              <a:prstGeom prst="rect">
                <a:avLst/>
              </a:prstGeom>
              <a:noFill/>
            </p:spPr>
          </p:pic>
        </p:grpSp>
        <p:sp>
          <p:nvSpPr>
            <p:cNvPr id="163" name="TextBox 162"/>
            <p:cNvSpPr txBox="1"/>
            <p:nvPr/>
          </p:nvSpPr>
          <p:spPr>
            <a:xfrm>
              <a:off x="450695" y="2295525"/>
              <a:ext cx="46358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dirty="0" err="1" smtClean="0">
                  <a:solidFill>
                    <a:srgbClr val="333333"/>
                  </a:solidFill>
                  <a:latin typeface="+mn-lt"/>
                  <a:ea typeface="+mn-ea"/>
                </a:rPr>
                <a:t>ServerA</a:t>
              </a:r>
              <a:endParaRPr lang="en-US" sz="600" dirty="0" smtClean="0">
                <a:solidFill>
                  <a:srgbClr val="333333"/>
                </a:solidFill>
                <a:latin typeface="+mn-lt"/>
                <a:ea typeface="+mn-ea"/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777230" y="1885950"/>
              <a:ext cx="40107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dirty="0" smtClean="0">
                  <a:solidFill>
                    <a:srgbClr val="333333"/>
                  </a:solidFill>
                  <a:latin typeface="+mn-lt"/>
                  <a:ea typeface="+mn-ea"/>
                </a:rPr>
                <a:t>40404</a:t>
              </a:r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1413382" y="592932"/>
            <a:ext cx="2185988" cy="1246585"/>
            <a:chOff x="1413382" y="592932"/>
            <a:chExt cx="2185988" cy="1246585"/>
          </a:xfrm>
        </p:grpSpPr>
        <p:grpSp>
          <p:nvGrpSpPr>
            <p:cNvPr id="108" name="Group 67"/>
            <p:cNvGrpSpPr/>
            <p:nvPr/>
          </p:nvGrpSpPr>
          <p:grpSpPr>
            <a:xfrm>
              <a:off x="1413382" y="592932"/>
              <a:ext cx="2185988" cy="1246585"/>
              <a:chOff x="3467100" y="1393032"/>
              <a:chExt cx="2185988" cy="1246585"/>
            </a:xfrm>
          </p:grpSpPr>
          <p:sp>
            <p:nvSpPr>
              <p:cNvPr id="110" name="Rectangle 4"/>
              <p:cNvSpPr>
                <a:spLocks noChangeArrowheads="1"/>
              </p:cNvSpPr>
              <p:nvPr/>
            </p:nvSpPr>
            <p:spPr bwMode="auto">
              <a:xfrm>
                <a:off x="3467100" y="1404938"/>
                <a:ext cx="2156236" cy="1234679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" name="Text Box 5"/>
              <p:cNvSpPr txBox="1">
                <a:spLocks noChangeArrowheads="1"/>
              </p:cNvSpPr>
              <p:nvPr/>
            </p:nvSpPr>
            <p:spPr bwMode="auto">
              <a:xfrm>
                <a:off x="4851350" y="1393032"/>
                <a:ext cx="801738" cy="23098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marL="171450" indent="-171450" algn="l">
                  <a:tabLst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r>
                  <a:rPr lang="en-US" sz="900" b="1" dirty="0">
                    <a:solidFill>
                      <a:schemeClr val="tx1"/>
                    </a:solidFill>
                  </a:rPr>
                  <a:t>Application</a:t>
                </a:r>
              </a:p>
            </p:txBody>
          </p:sp>
        </p:grpSp>
        <p:pic>
          <p:nvPicPr>
            <p:cNvPr id="109" name="Picture 108" descr="order managment app.jpg"/>
            <p:cNvPicPr>
              <a:picLocks noChangeAspect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>
            <a:xfrm>
              <a:off x="1800225" y="708355"/>
              <a:ext cx="771525" cy="448932"/>
            </a:xfrm>
            <a:prstGeom prst="rect">
              <a:avLst/>
            </a:prstGeom>
          </p:spPr>
        </p:pic>
      </p:grpSp>
      <p:sp>
        <p:nvSpPr>
          <p:cNvPr id="117" name="Rectangle 13"/>
          <p:cNvSpPr>
            <a:spLocks noChangeArrowheads="1"/>
          </p:cNvSpPr>
          <p:nvPr/>
        </p:nvSpPr>
        <p:spPr bwMode="auto">
          <a:xfrm>
            <a:off x="1419225" y="1576390"/>
            <a:ext cx="2143125" cy="257175"/>
          </a:xfrm>
          <a:prstGeom prst="rect">
            <a:avLst/>
          </a:prstGeom>
          <a:solidFill>
            <a:srgbClr val="3366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200" b="1" dirty="0" smtClean="0">
                <a:solidFill>
                  <a:srgbClr val="FFFFFF"/>
                </a:solidFill>
              </a:rPr>
              <a:t>Pool</a:t>
            </a:r>
            <a:endParaRPr lang="en-US" sz="1200" b="1" dirty="0">
              <a:solidFill>
                <a:srgbClr val="FFFFFF"/>
              </a:solidFill>
            </a:endParaRPr>
          </a:p>
        </p:txBody>
      </p:sp>
      <p:grpSp>
        <p:nvGrpSpPr>
          <p:cNvPr id="185" name="Group 184"/>
          <p:cNvGrpSpPr/>
          <p:nvPr/>
        </p:nvGrpSpPr>
        <p:grpSpPr>
          <a:xfrm>
            <a:off x="934156" y="3143251"/>
            <a:ext cx="7267575" cy="180974"/>
            <a:chOff x="934156" y="3143251"/>
            <a:chExt cx="7267575" cy="180974"/>
          </a:xfrm>
        </p:grpSpPr>
        <p:grpSp>
          <p:nvGrpSpPr>
            <p:cNvPr id="129" name="Group 128"/>
            <p:cNvGrpSpPr/>
            <p:nvPr/>
          </p:nvGrpSpPr>
          <p:grpSpPr>
            <a:xfrm>
              <a:off x="934156" y="3143251"/>
              <a:ext cx="2143125" cy="180974"/>
              <a:chOff x="934156" y="3143251"/>
              <a:chExt cx="2143125" cy="180974"/>
            </a:xfrm>
          </p:grpSpPr>
          <p:sp>
            <p:nvSpPr>
              <p:cNvPr id="120" name="Rectangle 13"/>
              <p:cNvSpPr>
                <a:spLocks noChangeArrowheads="1"/>
              </p:cNvSpPr>
              <p:nvPr/>
            </p:nvSpPr>
            <p:spPr bwMode="auto">
              <a:xfrm>
                <a:off x="934156" y="3262314"/>
                <a:ext cx="2143125" cy="61911"/>
              </a:xfrm>
              <a:prstGeom prst="rect">
                <a:avLst/>
              </a:prstGeom>
              <a:solidFill>
                <a:srgbClr val="3366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marL="171450" indent="-171450" algn="ctr">
                  <a:tabLst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endParaRPr lang="en-US" sz="1200" b="1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126" name="Picture 19" descr="BD21298_"/>
              <p:cNvPicPr>
                <a:picLocks noChangeAspect="1" noChangeArrowheads="1"/>
              </p:cNvPicPr>
              <p:nvPr/>
            </p:nvPicPr>
            <p:blipFill>
              <a:blip r:embed="rId6" cstate="email"/>
              <a:srcRect/>
              <a:stretch>
                <a:fillRect/>
              </a:stretch>
            </p:blipFill>
            <p:spPr bwMode="auto">
              <a:xfrm>
                <a:off x="1181099" y="3143251"/>
                <a:ext cx="165099" cy="123824"/>
              </a:xfrm>
              <a:prstGeom prst="rect">
                <a:avLst/>
              </a:prstGeom>
              <a:noFill/>
            </p:spPr>
          </p:pic>
        </p:grpSp>
        <p:grpSp>
          <p:nvGrpSpPr>
            <p:cNvPr id="130" name="Group 129"/>
            <p:cNvGrpSpPr/>
            <p:nvPr/>
          </p:nvGrpSpPr>
          <p:grpSpPr>
            <a:xfrm>
              <a:off x="3496381" y="3143251"/>
              <a:ext cx="2143125" cy="180974"/>
              <a:chOff x="934156" y="3143251"/>
              <a:chExt cx="2143125" cy="180974"/>
            </a:xfrm>
          </p:grpSpPr>
          <p:sp>
            <p:nvSpPr>
              <p:cNvPr id="131" name="Rectangle 13"/>
              <p:cNvSpPr>
                <a:spLocks noChangeArrowheads="1"/>
              </p:cNvSpPr>
              <p:nvPr/>
            </p:nvSpPr>
            <p:spPr bwMode="auto">
              <a:xfrm>
                <a:off x="934156" y="3262314"/>
                <a:ext cx="2143125" cy="61911"/>
              </a:xfrm>
              <a:prstGeom prst="rect">
                <a:avLst/>
              </a:prstGeom>
              <a:solidFill>
                <a:srgbClr val="3366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marL="171450" indent="-171450" algn="ctr">
                  <a:tabLst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endParaRPr lang="en-US" sz="1200" b="1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132" name="Picture 19" descr="BD21298_"/>
              <p:cNvPicPr>
                <a:picLocks noChangeAspect="1" noChangeArrowheads="1"/>
              </p:cNvPicPr>
              <p:nvPr/>
            </p:nvPicPr>
            <p:blipFill>
              <a:blip r:embed="rId6" cstate="email"/>
              <a:srcRect/>
              <a:stretch>
                <a:fillRect/>
              </a:stretch>
            </p:blipFill>
            <p:spPr bwMode="auto">
              <a:xfrm>
                <a:off x="1181099" y="3143251"/>
                <a:ext cx="165099" cy="123824"/>
              </a:xfrm>
              <a:prstGeom prst="rect">
                <a:avLst/>
              </a:prstGeom>
              <a:noFill/>
            </p:spPr>
          </p:pic>
        </p:grpSp>
        <p:grpSp>
          <p:nvGrpSpPr>
            <p:cNvPr id="134" name="Group 133"/>
            <p:cNvGrpSpPr/>
            <p:nvPr/>
          </p:nvGrpSpPr>
          <p:grpSpPr>
            <a:xfrm>
              <a:off x="6058606" y="3143251"/>
              <a:ext cx="2143125" cy="180974"/>
              <a:chOff x="934156" y="3143251"/>
              <a:chExt cx="2143125" cy="180974"/>
            </a:xfrm>
          </p:grpSpPr>
          <p:sp>
            <p:nvSpPr>
              <p:cNvPr id="135" name="Rectangle 13"/>
              <p:cNvSpPr>
                <a:spLocks noChangeArrowheads="1"/>
              </p:cNvSpPr>
              <p:nvPr/>
            </p:nvSpPr>
            <p:spPr bwMode="auto">
              <a:xfrm>
                <a:off x="934156" y="3262314"/>
                <a:ext cx="2143125" cy="61911"/>
              </a:xfrm>
              <a:prstGeom prst="rect">
                <a:avLst/>
              </a:prstGeom>
              <a:solidFill>
                <a:srgbClr val="3366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marL="171450" indent="-171450" algn="ctr">
                  <a:tabLst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endParaRPr lang="en-US" sz="1200" b="1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136" name="Picture 19" descr="BD21298_"/>
              <p:cNvPicPr>
                <a:picLocks noChangeAspect="1" noChangeArrowheads="1"/>
              </p:cNvPicPr>
              <p:nvPr/>
            </p:nvPicPr>
            <p:blipFill>
              <a:blip r:embed="rId6" cstate="email"/>
              <a:srcRect/>
              <a:stretch>
                <a:fillRect/>
              </a:stretch>
            </p:blipFill>
            <p:spPr bwMode="auto">
              <a:xfrm>
                <a:off x="1181099" y="3143251"/>
                <a:ext cx="165099" cy="123824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137" name="TextBox 136"/>
          <p:cNvSpPr txBox="1"/>
          <p:nvPr/>
        </p:nvSpPr>
        <p:spPr>
          <a:xfrm>
            <a:off x="3990975" y="596108"/>
            <a:ext cx="3781426" cy="997742"/>
          </a:xfrm>
          <a:prstGeom prst="rect">
            <a:avLst/>
          </a:prstGeom>
          <a:noFill/>
          <a:ln>
            <a:solidFill>
              <a:srgbClr val="002060"/>
            </a:solidFill>
          </a:ln>
          <a:effectLst/>
        </p:spPr>
        <p:txBody>
          <a:bodyPr wrap="none" rtlCol="0">
            <a:noAutofit/>
          </a:bodyPr>
          <a:lstStyle/>
          <a:p>
            <a:pPr fontAlgn="t"/>
            <a:endParaRPr lang="en-US" sz="800" dirty="0" smtClean="0">
              <a:solidFill>
                <a:srgbClr val="000000"/>
              </a:solidFill>
            </a:endParaRPr>
          </a:p>
          <a:p>
            <a:pPr fontAlgn="t"/>
            <a:r>
              <a:rPr lang="en-US" sz="800" dirty="0" err="1" smtClean="0">
                <a:solidFill>
                  <a:srgbClr val="000000"/>
                </a:solidFill>
              </a:rPr>
              <a:t>clientCache.xml</a:t>
            </a:r>
            <a:endParaRPr lang="en-US" sz="800" dirty="0" smtClean="0">
              <a:solidFill>
                <a:srgbClr val="000000"/>
              </a:solidFill>
            </a:endParaRPr>
          </a:p>
          <a:p>
            <a:pPr fontAlgn="t"/>
            <a:r>
              <a:rPr lang="en-US" sz="800" dirty="0" smtClean="0">
                <a:solidFill>
                  <a:srgbClr val="5F5F5F"/>
                </a:solidFill>
              </a:rPr>
              <a:t>&lt;client-cache&gt; </a:t>
            </a:r>
          </a:p>
          <a:p>
            <a:pPr fontAlgn="t"/>
            <a:r>
              <a:rPr lang="en-US" sz="800" dirty="0" smtClean="0">
                <a:solidFill>
                  <a:srgbClr val="5F5F5F"/>
                </a:solidFill>
              </a:rPr>
              <a:t>    &lt;pool name=“client” </a:t>
            </a:r>
            <a:r>
              <a:rPr lang="en-US" sz="800" b="1" dirty="0" smtClean="0">
                <a:solidFill>
                  <a:schemeClr val="accent1"/>
                </a:solidFill>
              </a:rPr>
              <a:t>min-connections=“2” max-connections=“3”&gt; </a:t>
            </a:r>
          </a:p>
          <a:p>
            <a:pPr fontAlgn="t"/>
            <a:r>
              <a:rPr lang="en-US" sz="800" b="1" dirty="0" smtClean="0">
                <a:solidFill>
                  <a:schemeClr val="accent1"/>
                </a:solidFill>
              </a:rPr>
              <a:t>        &lt;locator host=“</a:t>
            </a:r>
            <a:r>
              <a:rPr lang="en-US" sz="800" b="1" dirty="0" err="1" smtClean="0">
                <a:solidFill>
                  <a:schemeClr val="accent1"/>
                </a:solidFill>
              </a:rPr>
              <a:t>ServerA</a:t>
            </a:r>
            <a:r>
              <a:rPr lang="en-US" sz="800" b="1" dirty="0" smtClean="0">
                <a:solidFill>
                  <a:schemeClr val="accent1"/>
                </a:solidFill>
              </a:rPr>
              <a:t>” port=“40404” /&gt; </a:t>
            </a:r>
          </a:p>
          <a:p>
            <a:pPr fontAlgn="t"/>
            <a:r>
              <a:rPr lang="en-US" sz="800" b="1" dirty="0" smtClean="0">
                <a:solidFill>
                  <a:schemeClr val="accent1"/>
                </a:solidFill>
              </a:rPr>
              <a:t>        &lt;locator host=“</a:t>
            </a:r>
            <a:r>
              <a:rPr lang="en-US" sz="800" b="1" dirty="0" err="1" smtClean="0">
                <a:solidFill>
                  <a:schemeClr val="accent1"/>
                </a:solidFill>
              </a:rPr>
              <a:t>ServerB</a:t>
            </a:r>
            <a:r>
              <a:rPr lang="en-US" sz="800" b="1" dirty="0" smtClean="0">
                <a:solidFill>
                  <a:schemeClr val="accent1"/>
                </a:solidFill>
              </a:rPr>
              <a:t>” port=“40404” /&gt; </a:t>
            </a:r>
          </a:p>
          <a:p>
            <a:pPr fontAlgn="t"/>
            <a:r>
              <a:rPr lang="en-US" sz="800" dirty="0" smtClean="0">
                <a:solidFill>
                  <a:srgbClr val="5F5F5F"/>
                </a:solidFill>
              </a:rPr>
              <a:t>    &lt;/pool&gt; </a:t>
            </a:r>
          </a:p>
          <a:p>
            <a:pPr fontAlgn="t"/>
            <a:r>
              <a:rPr lang="en-US" sz="800" dirty="0" smtClean="0">
                <a:solidFill>
                  <a:srgbClr val="5F5F5F"/>
                </a:solidFill>
              </a:rPr>
              <a:t>&lt;/client-cache&gt; </a:t>
            </a:r>
            <a:endParaRPr lang="en-US" sz="800" dirty="0">
              <a:solidFill>
                <a:srgbClr val="5F5F5F"/>
              </a:solidFill>
            </a:endParaRPr>
          </a:p>
        </p:txBody>
      </p:sp>
      <p:cxnSp>
        <p:nvCxnSpPr>
          <p:cNvPr id="140" name="Straight Arrow Connector 139"/>
          <p:cNvCxnSpPr/>
          <p:nvPr/>
        </p:nvCxnSpPr>
        <p:spPr bwMode="auto">
          <a:xfrm rot="10800000" flipV="1">
            <a:off x="1057142" y="1828800"/>
            <a:ext cx="727209" cy="203716"/>
          </a:xfrm>
          <a:prstGeom prst="straightConnector1">
            <a:avLst/>
          </a:prstGeom>
          <a:solidFill>
            <a:srgbClr val="0095D3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183" name="Group 182"/>
          <p:cNvGrpSpPr/>
          <p:nvPr/>
        </p:nvGrpSpPr>
        <p:grpSpPr>
          <a:xfrm>
            <a:off x="1031875" y="1847808"/>
            <a:ext cx="1111251" cy="295317"/>
            <a:chOff x="1031875" y="1847808"/>
            <a:chExt cx="1111251" cy="295317"/>
          </a:xfrm>
        </p:grpSpPr>
        <p:grpSp>
          <p:nvGrpSpPr>
            <p:cNvPr id="146" name="Group 145"/>
            <p:cNvGrpSpPr/>
            <p:nvPr/>
          </p:nvGrpSpPr>
          <p:grpSpPr>
            <a:xfrm rot="9986835">
              <a:off x="1031875" y="2019300"/>
              <a:ext cx="120650" cy="123825"/>
              <a:chOff x="1625600" y="2238375"/>
              <a:chExt cx="120650" cy="123825"/>
            </a:xfrm>
          </p:grpSpPr>
          <p:sp>
            <p:nvSpPr>
              <p:cNvPr id="144" name="Arc 143"/>
              <p:cNvSpPr/>
              <p:nvPr/>
            </p:nvSpPr>
            <p:spPr bwMode="auto">
              <a:xfrm>
                <a:off x="1625600" y="2241550"/>
                <a:ext cx="120650" cy="120650"/>
              </a:xfrm>
              <a:prstGeom prst="arc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Arc 144"/>
              <p:cNvSpPr/>
              <p:nvPr/>
            </p:nvSpPr>
            <p:spPr bwMode="auto">
              <a:xfrm flipV="1">
                <a:off x="1625600" y="2238375"/>
                <a:ext cx="120650" cy="120650"/>
              </a:xfrm>
              <a:prstGeom prst="arc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47" name="Straight Arrow Connector 146"/>
            <p:cNvCxnSpPr/>
            <p:nvPr/>
          </p:nvCxnSpPr>
          <p:spPr bwMode="auto">
            <a:xfrm rot="10800000" flipV="1">
              <a:off x="1098419" y="1847808"/>
              <a:ext cx="1044707" cy="292658"/>
            </a:xfrm>
            <a:prstGeom prst="straightConnector1">
              <a:avLst/>
            </a:prstGeom>
            <a:solidFill>
              <a:srgbClr val="0095D3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</p:grpSp>
      <p:grpSp>
        <p:nvGrpSpPr>
          <p:cNvPr id="184" name="Group 183"/>
          <p:cNvGrpSpPr/>
          <p:nvPr/>
        </p:nvGrpSpPr>
        <p:grpSpPr>
          <a:xfrm>
            <a:off x="1263649" y="1838325"/>
            <a:ext cx="2562225" cy="1304926"/>
            <a:chOff x="1263649" y="1838325"/>
            <a:chExt cx="2562225" cy="1304926"/>
          </a:xfrm>
        </p:grpSpPr>
        <p:cxnSp>
          <p:nvCxnSpPr>
            <p:cNvPr id="151" name="Straight Arrow Connector 150"/>
            <p:cNvCxnSpPr>
              <a:endCxn id="126" idx="0"/>
            </p:cNvCxnSpPr>
            <p:nvPr/>
          </p:nvCxnSpPr>
          <p:spPr bwMode="auto">
            <a:xfrm rot="5400000">
              <a:off x="1041399" y="2060575"/>
              <a:ext cx="1304926" cy="860426"/>
            </a:xfrm>
            <a:prstGeom prst="straightConnector1">
              <a:avLst/>
            </a:prstGeom>
            <a:solidFill>
              <a:srgbClr val="0095D3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53" name="Straight Arrow Connector 152"/>
            <p:cNvCxnSpPr>
              <a:endCxn id="132" idx="0"/>
            </p:cNvCxnSpPr>
            <p:nvPr/>
          </p:nvCxnSpPr>
          <p:spPr bwMode="auto">
            <a:xfrm>
              <a:off x="2105025" y="1857375"/>
              <a:ext cx="1720849" cy="1285876"/>
            </a:xfrm>
            <a:prstGeom prst="straightConnector1">
              <a:avLst/>
            </a:prstGeom>
            <a:solidFill>
              <a:srgbClr val="0095D3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cxnSp>
        <p:nvCxnSpPr>
          <p:cNvPr id="156" name="Straight Arrow Connector 155"/>
          <p:cNvCxnSpPr>
            <a:endCxn id="136" idx="0"/>
          </p:cNvCxnSpPr>
          <p:nvPr/>
        </p:nvCxnSpPr>
        <p:spPr bwMode="auto">
          <a:xfrm>
            <a:off x="2105025" y="1847850"/>
            <a:ext cx="4283074" cy="1295401"/>
          </a:xfrm>
          <a:prstGeom prst="straightConnector1">
            <a:avLst/>
          </a:prstGeom>
          <a:solidFill>
            <a:srgbClr val="0095D3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94881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13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108371" y="169550"/>
            <a:ext cx="9035700" cy="54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The Need for Automation</a:t>
            </a:r>
            <a:endParaRPr dirty="0"/>
          </a:p>
        </p:txBody>
      </p:sp>
      <p:sp>
        <p:nvSpPr>
          <p:cNvPr id="144" name="Shape 144"/>
          <p:cNvSpPr txBox="1">
            <a:spLocks noGrp="1"/>
          </p:cNvSpPr>
          <p:nvPr>
            <p:ph type="body" idx="2"/>
          </p:nvPr>
        </p:nvSpPr>
        <p:spPr>
          <a:xfrm>
            <a:off x="108371" y="711650"/>
            <a:ext cx="8938867" cy="418463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20000"/>
              </a:lnSpc>
              <a:buNone/>
            </a:pPr>
            <a:r>
              <a:rPr lang="en-US" sz="1400" dirty="0" smtClean="0">
                <a:latin typeface="+mn-lt"/>
                <a:cs typeface="Andale Mono"/>
              </a:rPr>
              <a:t>Managing a </a:t>
            </a:r>
            <a:r>
              <a:rPr lang="en-US" sz="1400" dirty="0" err="1" smtClean="0">
                <a:latin typeface="+mn-lt"/>
                <a:cs typeface="Andale Mono"/>
              </a:rPr>
              <a:t>GemFire</a:t>
            </a:r>
            <a:r>
              <a:rPr lang="en-US" sz="1400" dirty="0" smtClean="0">
                <a:latin typeface="+mn-lt"/>
                <a:cs typeface="Andale Mono"/>
              </a:rPr>
              <a:t> cluster of any size by hand is very difficult and error prone.</a:t>
            </a:r>
          </a:p>
          <a:p>
            <a:pPr marL="285750" indent="-285750">
              <a:lnSpc>
                <a:spcPct val="120000"/>
              </a:lnSpc>
            </a:pPr>
            <a:r>
              <a:rPr lang="en-US" sz="1400" dirty="0" err="1" smtClean="0">
                <a:latin typeface="+mn-lt"/>
                <a:cs typeface="Andale Mono"/>
              </a:rPr>
              <a:t>gfsh</a:t>
            </a:r>
            <a:r>
              <a:rPr lang="en-US" sz="1400" dirty="0" smtClean="0">
                <a:latin typeface="+mn-lt"/>
                <a:cs typeface="Andale Mono"/>
              </a:rPr>
              <a:t> cannot start remote processes</a:t>
            </a:r>
          </a:p>
          <a:p>
            <a:pPr marL="285750" indent="-285750">
              <a:lnSpc>
                <a:spcPct val="120000"/>
              </a:lnSpc>
            </a:pPr>
            <a:r>
              <a:rPr lang="en-US" sz="1400" dirty="0" smtClean="0">
                <a:latin typeface="+mn-lt"/>
                <a:cs typeface="Andale Mono"/>
              </a:rPr>
              <a:t>there can be small configuration differences between each server (e.g. bind addresses).</a:t>
            </a:r>
          </a:p>
          <a:p>
            <a:pPr marL="285750" indent="-285750">
              <a:lnSpc>
                <a:spcPct val="120000"/>
              </a:lnSpc>
            </a:pPr>
            <a:r>
              <a:rPr lang="en-US" sz="1400" dirty="0" smtClean="0">
                <a:latin typeface="+mn-lt"/>
                <a:cs typeface="Andale Mono"/>
              </a:rPr>
              <a:t>Not adhering to procedures carefully can lose data.</a:t>
            </a:r>
          </a:p>
          <a:p>
            <a:pPr>
              <a:lnSpc>
                <a:spcPct val="120000"/>
              </a:lnSpc>
              <a:buNone/>
            </a:pPr>
            <a:endParaRPr lang="en-US" sz="1400" dirty="0" smtClean="0">
              <a:latin typeface="+mn-lt"/>
              <a:cs typeface="Andale Mono"/>
            </a:endParaRPr>
          </a:p>
          <a:p>
            <a:pPr algn="ctr">
              <a:lnSpc>
                <a:spcPct val="120000"/>
              </a:lnSpc>
              <a:buNone/>
            </a:pPr>
            <a:r>
              <a:rPr lang="en-US" dirty="0" smtClean="0">
                <a:solidFill>
                  <a:schemeClr val="accent3"/>
                </a:solidFill>
                <a:latin typeface="+mn-lt"/>
                <a:cs typeface="Andale Mono"/>
              </a:rPr>
              <a:t>Automation is  Essential!</a:t>
            </a:r>
          </a:p>
        </p:txBody>
      </p:sp>
    </p:spTree>
    <p:extLst>
      <p:ext uri="{BB962C8B-B14F-4D97-AF65-F5344CB8AC3E}">
        <p14:creationId xmlns:p14="http://schemas.microsoft.com/office/powerpoint/2010/main" val="2495797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and Export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289150" y="716501"/>
            <a:ext cx="8298469" cy="4143816"/>
          </a:xfrm>
        </p:spPr>
        <p:txBody>
          <a:bodyPr/>
          <a:lstStyle/>
          <a:p>
            <a:pPr>
              <a:buNone/>
            </a:pPr>
            <a:r>
              <a:rPr lang="en-US" sz="1400" dirty="0" smtClean="0"/>
              <a:t>Backup / Restore</a:t>
            </a:r>
          </a:p>
          <a:p>
            <a:pPr marL="285750" indent="-285750"/>
            <a:r>
              <a:rPr lang="en-US" sz="1400" dirty="0" smtClean="0"/>
              <a:t>True system backup</a:t>
            </a:r>
          </a:p>
          <a:p>
            <a:pPr marL="285750" indent="-285750"/>
            <a:r>
              <a:rPr lang="en-US" sz="1400" dirty="0" smtClean="0"/>
              <a:t>Backs up all regions, configurations and jars </a:t>
            </a:r>
          </a:p>
          <a:p>
            <a:pPr marL="285750" indent="-285750"/>
            <a:r>
              <a:rPr lang="en-US" sz="1400" dirty="0" smtClean="0"/>
              <a:t>Supports incremental backups</a:t>
            </a:r>
          </a:p>
          <a:p>
            <a:pPr marL="285750" indent="-285750"/>
            <a:r>
              <a:rPr lang="en-US" sz="1400" dirty="0" smtClean="0"/>
              <a:t>Data is written from all nodes in parallel</a:t>
            </a:r>
          </a:p>
          <a:p>
            <a:pPr marL="285750" indent="-285750"/>
            <a:r>
              <a:rPr lang="en-US" sz="1400" dirty="0" smtClean="0"/>
              <a:t>Is a disk store based operation. </a:t>
            </a:r>
            <a:r>
              <a:rPr lang="en-US" sz="1400" b="1" dirty="0" smtClean="0"/>
              <a:t>Only works for persistent regions</a:t>
            </a:r>
            <a:endParaRPr lang="en-US" sz="1400" dirty="0" smtClean="0"/>
          </a:p>
          <a:p>
            <a:pPr marL="285750" indent="-285750"/>
            <a:r>
              <a:rPr lang="en-US" sz="1400" b="1" dirty="0" smtClean="0"/>
              <a:t>Must be restored into a cluster with the same number of data nodes</a:t>
            </a:r>
          </a:p>
          <a:p>
            <a:pPr marL="285750" indent="-285750"/>
            <a:r>
              <a:rPr lang="en-US" sz="1400" b="1" dirty="0" smtClean="0"/>
              <a:t>Cluster must be stopped during restore</a:t>
            </a:r>
          </a:p>
          <a:p>
            <a:pPr>
              <a:buNone/>
            </a:pPr>
            <a:endParaRPr lang="en-US" sz="1400" b="1" dirty="0"/>
          </a:p>
          <a:p>
            <a:pPr>
              <a:buNone/>
            </a:pPr>
            <a:r>
              <a:rPr lang="en-US" sz="1400" dirty="0" smtClean="0"/>
              <a:t>Export/Import</a:t>
            </a:r>
          </a:p>
          <a:p>
            <a:pPr marL="285750" indent="-285750"/>
            <a:r>
              <a:rPr lang="en-US" sz="1400" dirty="0" smtClean="0"/>
              <a:t>Not a full system backup, great tool for moving data between environments</a:t>
            </a:r>
          </a:p>
          <a:p>
            <a:pPr marL="285750" indent="-285750"/>
            <a:r>
              <a:rPr lang="en-US" sz="1400" dirty="0" smtClean="0"/>
              <a:t>Can export individual regions</a:t>
            </a:r>
          </a:p>
          <a:p>
            <a:pPr marL="285750" indent="-285750"/>
            <a:r>
              <a:rPr lang="en-US" sz="1400" b="1" dirty="0" smtClean="0"/>
              <a:t>All data sent to one node</a:t>
            </a:r>
            <a:r>
              <a:rPr lang="en-US" sz="1400" dirty="0" smtClean="0"/>
              <a:t> for writing to the file system</a:t>
            </a:r>
          </a:p>
          <a:p>
            <a:pPr marL="285750" indent="-285750"/>
            <a:r>
              <a:rPr lang="en-US" sz="1400" dirty="0" smtClean="0"/>
              <a:t>Can be used with non-persistent regions</a:t>
            </a:r>
          </a:p>
          <a:p>
            <a:pPr marL="285750" indent="-285750"/>
            <a:r>
              <a:rPr lang="en-US" sz="1400" dirty="0" smtClean="0"/>
              <a:t>Can be imported into a cluster with a different number of nodes</a:t>
            </a:r>
          </a:p>
          <a:p>
            <a:pPr marL="285750" indent="-285750"/>
            <a:r>
              <a:rPr lang="en-US" sz="1400" dirty="0" smtClean="0"/>
              <a:t>Data can be imported while the cluster is running</a:t>
            </a:r>
          </a:p>
          <a:p>
            <a:pPr marL="285750" indent="-285750"/>
            <a:r>
              <a:rPr lang="en-US" sz="1400" b="1" dirty="0" smtClean="0"/>
              <a:t>You can restore data into a region with a different type </a:t>
            </a:r>
            <a:r>
              <a:rPr lang="en-US" sz="1400" dirty="0" smtClean="0"/>
              <a:t>(e.g. PARTITION </a:t>
            </a:r>
            <a:r>
              <a:rPr lang="en-US" sz="1400" dirty="0" err="1" smtClean="0"/>
              <a:t>vs</a:t>
            </a:r>
            <a:r>
              <a:rPr lang="en-US" sz="1400" dirty="0" smtClean="0"/>
              <a:t> REPLICATE)</a:t>
            </a:r>
          </a:p>
        </p:txBody>
      </p:sp>
    </p:spTree>
    <p:extLst>
      <p:ext uri="{BB962C8B-B14F-4D97-AF65-F5344CB8AC3E}">
        <p14:creationId xmlns:p14="http://schemas.microsoft.com/office/powerpoint/2010/main" val="1609957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5: Backup and Restore - Backup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289150" y="740692"/>
            <a:ext cx="8358945" cy="3964356"/>
          </a:xfrm>
        </p:spPr>
        <p:txBody>
          <a:bodyPr/>
          <a:lstStyle/>
          <a:p>
            <a:pPr>
              <a:buNone/>
            </a:pPr>
            <a:r>
              <a:rPr lang="en-US" sz="1400" dirty="0" smtClean="0">
                <a:latin typeface="Andale Mono"/>
                <a:cs typeface="Andale Mono"/>
              </a:rPr>
              <a:t>In this lab we will see how backup and restore work</a:t>
            </a:r>
          </a:p>
          <a:p>
            <a:pPr>
              <a:buNone/>
            </a:pPr>
            <a:endParaRPr lang="en-US" sz="1400" dirty="0">
              <a:latin typeface="Andale Mono"/>
              <a:cs typeface="Andale Mono"/>
            </a:endParaRPr>
          </a:p>
          <a:p>
            <a:pPr>
              <a:buNone/>
            </a:pPr>
            <a:r>
              <a:rPr lang="en-US" sz="1400" dirty="0" err="1" smtClean="0">
                <a:latin typeface="Andale Mono"/>
                <a:cs typeface="Andale Mono"/>
              </a:rPr>
              <a:t>Ceate</a:t>
            </a:r>
            <a:r>
              <a:rPr lang="en-US" sz="1400" dirty="0" smtClean="0">
                <a:latin typeface="Andale Mono"/>
                <a:cs typeface="Andale Mono"/>
              </a:rPr>
              <a:t> a backup using </a:t>
            </a:r>
            <a:r>
              <a:rPr lang="en-US" sz="1400" dirty="0" err="1" smtClean="0">
                <a:latin typeface="Andale Mono"/>
                <a:cs typeface="Andale Mono"/>
              </a:rPr>
              <a:t>gfsh</a:t>
            </a:r>
            <a:endParaRPr lang="en-US" sz="1400" dirty="0" smtClean="0">
              <a:latin typeface="Andale Mono"/>
              <a:cs typeface="Andale Mono"/>
            </a:endParaRPr>
          </a:p>
          <a:p>
            <a:pPr>
              <a:buNone/>
            </a:pPr>
            <a:r>
              <a:rPr lang="en-US" sz="14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gfsh</a:t>
            </a:r>
            <a:r>
              <a:rPr lang="en-US" sz="1400" dirty="0" smtClean="0">
                <a:solidFill>
                  <a:srgbClr val="0000FF"/>
                </a:solidFill>
                <a:latin typeface="Andale Mono"/>
                <a:cs typeface="Andale Mono"/>
              </a:rPr>
              <a:t>&gt; connect --locator=192.168.1.101[10000]</a:t>
            </a:r>
          </a:p>
          <a:p>
            <a:pPr>
              <a:buNone/>
            </a:pPr>
            <a:r>
              <a:rPr lang="en-US" sz="14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gfsh</a:t>
            </a:r>
            <a:r>
              <a:rPr lang="en-US" sz="1400" dirty="0">
                <a:solidFill>
                  <a:srgbClr val="0000FF"/>
                </a:solidFill>
                <a:latin typeface="Andale Mono"/>
                <a:cs typeface="Andale Mono"/>
              </a:rPr>
              <a:t>&gt; </a:t>
            </a:r>
            <a:r>
              <a:rPr lang="en-US" sz="1400" dirty="0" smtClean="0">
                <a:solidFill>
                  <a:srgbClr val="0000FF"/>
                </a:solidFill>
                <a:latin typeface="Andale Mono"/>
                <a:cs typeface="Andale Mono"/>
              </a:rPr>
              <a:t>backup </a:t>
            </a:r>
            <a:r>
              <a:rPr lang="en-US" sz="1400" dirty="0">
                <a:solidFill>
                  <a:srgbClr val="0000FF"/>
                </a:solidFill>
                <a:latin typeface="Andale Mono"/>
                <a:cs typeface="Andale Mono"/>
              </a:rPr>
              <a:t>disk-store --</a:t>
            </a:r>
            <a:r>
              <a:rPr lang="en-US" sz="1400" dirty="0" err="1">
                <a:solidFill>
                  <a:srgbClr val="0000FF"/>
                </a:solidFill>
                <a:latin typeface="Andale Mono"/>
                <a:cs typeface="Andale Mono"/>
              </a:rPr>
              <a:t>dir</a:t>
            </a:r>
            <a:r>
              <a:rPr lang="en-US" sz="1400" dirty="0" smtClean="0">
                <a:solidFill>
                  <a:srgbClr val="0000FF"/>
                </a:solidFill>
                <a:latin typeface="Andale Mono"/>
                <a:cs typeface="Andale Mono"/>
              </a:rPr>
              <a:t>=backup</a:t>
            </a:r>
          </a:p>
          <a:p>
            <a:pPr>
              <a:buNone/>
            </a:pPr>
            <a:endParaRPr lang="en-US" sz="1400" dirty="0" smtClean="0">
              <a:latin typeface="Andale Mono"/>
              <a:cs typeface="Andale Mono"/>
            </a:endParaRPr>
          </a:p>
          <a:p>
            <a:pPr>
              <a:buNone/>
            </a:pPr>
            <a:endParaRPr lang="en-US" sz="1400" dirty="0">
              <a:latin typeface="Andale Mono"/>
              <a:cs typeface="Andale Mono"/>
            </a:endParaRPr>
          </a:p>
          <a:p>
            <a:pPr>
              <a:buNone/>
            </a:pPr>
            <a:r>
              <a:rPr lang="en-US" sz="1400" dirty="0" smtClean="0">
                <a:latin typeface="Andale Mono"/>
                <a:cs typeface="Andale Mono"/>
              </a:rPr>
              <a:t>log in to one of the data nodes and have a look at the backup directory</a:t>
            </a:r>
          </a:p>
          <a:p>
            <a:pPr>
              <a:buNone/>
            </a:pPr>
            <a:r>
              <a:rPr lang="en-US" sz="1400" dirty="0" smtClean="0">
                <a:latin typeface="Andale Mono"/>
                <a:cs typeface="Andale Mono"/>
              </a:rPr>
              <a:t>underneath the server working directory.</a:t>
            </a:r>
          </a:p>
          <a:p>
            <a:pPr>
              <a:buNone/>
            </a:pPr>
            <a:r>
              <a:rPr lang="en-US" sz="1400" dirty="0" smtClean="0">
                <a:latin typeface="Andale Mono"/>
                <a:cs typeface="Andale Mono"/>
              </a:rPr>
              <a:t>each backup will be in its own time stamped directory</a:t>
            </a:r>
          </a:p>
          <a:p>
            <a:pPr>
              <a:buNone/>
            </a:pPr>
            <a:r>
              <a:rPr lang="en-US" sz="1400" dirty="0" smtClean="0">
                <a:latin typeface="Andale Mono"/>
                <a:cs typeface="Andale Mono"/>
              </a:rPr>
              <a:t>for example: datanode1/backup/</a:t>
            </a:r>
            <a:r>
              <a:rPr lang="mr-IN" sz="1400" dirty="0" smtClean="0">
                <a:latin typeface="Andale Mono"/>
                <a:cs typeface="Andale Mono"/>
              </a:rPr>
              <a:t>2016</a:t>
            </a:r>
            <a:r>
              <a:rPr lang="mr-IN" sz="1400" dirty="0">
                <a:latin typeface="Andale Mono"/>
                <a:cs typeface="Andale Mono"/>
              </a:rPr>
              <a:t>-12-06-20-56-</a:t>
            </a:r>
            <a:r>
              <a:rPr lang="mr-IN" sz="1400" dirty="0" smtClean="0">
                <a:latin typeface="Andale Mono"/>
                <a:cs typeface="Andale Mono"/>
              </a:rPr>
              <a:t>47</a:t>
            </a:r>
            <a:endParaRPr lang="en-US" sz="1400" dirty="0" smtClean="0">
              <a:latin typeface="Andale Mono"/>
              <a:cs typeface="Andale Mono"/>
            </a:endParaRPr>
          </a:p>
          <a:p>
            <a:pPr>
              <a:buNone/>
            </a:pPr>
            <a:endParaRPr lang="en-US" sz="1400" dirty="0" smtClean="0">
              <a:latin typeface="Andale Mono"/>
              <a:cs typeface="Andale Mono"/>
            </a:endParaRPr>
          </a:p>
          <a:p>
            <a:pPr>
              <a:buNone/>
            </a:pPr>
            <a:endParaRPr lang="en-US" sz="1400" dirty="0">
              <a:latin typeface="Andale Mono"/>
              <a:cs typeface="Andale Mono"/>
            </a:endParaRPr>
          </a:p>
          <a:p>
            <a:pPr>
              <a:buNone/>
            </a:pPr>
            <a:r>
              <a:rPr lang="en-US" sz="1400" dirty="0" smtClean="0">
                <a:latin typeface="Andale Mono"/>
                <a:cs typeface="Andale Mono"/>
              </a:rPr>
              <a:t>you will need this directory name for the next part</a:t>
            </a:r>
          </a:p>
        </p:txBody>
      </p:sp>
    </p:spTree>
    <p:extLst>
      <p:ext uri="{BB962C8B-B14F-4D97-AF65-F5344CB8AC3E}">
        <p14:creationId xmlns:p14="http://schemas.microsoft.com/office/powerpoint/2010/main" val="1435933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5: Backup and Restore - Incremental Backup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289150" y="740692"/>
            <a:ext cx="8358945" cy="3964356"/>
          </a:xfrm>
        </p:spPr>
        <p:txBody>
          <a:bodyPr/>
          <a:lstStyle/>
          <a:p>
            <a:pPr>
              <a:buNone/>
            </a:pPr>
            <a:r>
              <a:rPr lang="en-US" sz="1400" dirty="0" smtClean="0">
                <a:latin typeface="Andale Mono"/>
                <a:cs typeface="Andale Mono"/>
              </a:rPr>
              <a:t>In order to verify that backup works, use a query to note some specifics </a:t>
            </a:r>
          </a:p>
          <a:p>
            <a:pPr>
              <a:buNone/>
            </a:pPr>
            <a:r>
              <a:rPr lang="en-US" sz="1400" dirty="0" smtClean="0">
                <a:latin typeface="Andale Mono"/>
                <a:cs typeface="Andale Mono"/>
              </a:rPr>
              <a:t>for person #1 (people loader uses integer keys in sequential order)</a:t>
            </a:r>
          </a:p>
          <a:p>
            <a:pPr>
              <a:buNone/>
            </a:pPr>
            <a:endParaRPr lang="en-US" sz="1400" dirty="0">
              <a:latin typeface="Andale Mono"/>
              <a:cs typeface="Andale Mono"/>
            </a:endParaRPr>
          </a:p>
          <a:p>
            <a:pPr>
              <a:buNone/>
            </a:pPr>
            <a:r>
              <a:rPr lang="en-US" sz="14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gfsh</a:t>
            </a:r>
            <a:r>
              <a:rPr lang="en-US" sz="1400" dirty="0" smtClean="0">
                <a:solidFill>
                  <a:srgbClr val="0000FF"/>
                </a:solidFill>
                <a:latin typeface="Andale Mono"/>
                <a:cs typeface="Andale Mono"/>
              </a:rPr>
              <a:t>&gt; query --query=“select value from /</a:t>
            </a:r>
            <a:r>
              <a:rPr lang="en-US" sz="14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Person.entries</a:t>
            </a:r>
            <a:r>
              <a:rPr lang="en-US" sz="1400" dirty="0" smtClean="0">
                <a:solidFill>
                  <a:srgbClr val="0000FF"/>
                </a:solidFill>
                <a:latin typeface="Andale Mono"/>
                <a:cs typeface="Andale Mono"/>
              </a:rPr>
              <a:t> where key = 1”</a:t>
            </a:r>
          </a:p>
          <a:p>
            <a:pPr>
              <a:buNone/>
            </a:pPr>
            <a:endParaRPr lang="en-US" sz="1400" dirty="0" smtClean="0">
              <a:latin typeface="Andale Mono"/>
              <a:cs typeface="Andale Mono"/>
            </a:endParaRPr>
          </a:p>
          <a:p>
            <a:pPr>
              <a:buNone/>
            </a:pPr>
            <a:r>
              <a:rPr lang="en-US" sz="1400" dirty="0" smtClean="0">
                <a:latin typeface="Andale Mono"/>
                <a:cs typeface="Andale Mono"/>
              </a:rPr>
              <a:t>Load </a:t>
            </a:r>
            <a:r>
              <a:rPr lang="en-US" sz="1400" dirty="0">
                <a:latin typeface="Andale Mono"/>
                <a:cs typeface="Andale Mono"/>
              </a:rPr>
              <a:t>some more data so there is something for the incremental</a:t>
            </a:r>
          </a:p>
          <a:p>
            <a:pPr>
              <a:buNone/>
            </a:pPr>
            <a:r>
              <a:rPr lang="en-US" sz="1400" dirty="0" smtClean="0">
                <a:latin typeface="Andale Mono"/>
                <a:cs typeface="Andale Mono"/>
              </a:rPr>
              <a:t>backup </a:t>
            </a:r>
            <a:r>
              <a:rPr lang="en-US" sz="1400" dirty="0">
                <a:latin typeface="Andale Mono"/>
                <a:cs typeface="Andale Mono"/>
              </a:rPr>
              <a:t>to do. </a:t>
            </a:r>
            <a:endParaRPr lang="en-US" sz="1400" dirty="0" smtClean="0">
              <a:latin typeface="Andale Mono"/>
              <a:cs typeface="Andale Mono"/>
            </a:endParaRPr>
          </a:p>
          <a:p>
            <a:pPr>
              <a:buNone/>
            </a:pPr>
            <a:endParaRPr lang="en-US" sz="1400" dirty="0">
              <a:latin typeface="Andale Mono"/>
              <a:cs typeface="Andale Mono"/>
            </a:endParaRPr>
          </a:p>
          <a:p>
            <a:pPr>
              <a:buNone/>
            </a:pPr>
            <a:r>
              <a:rPr lang="en-US" sz="1400" dirty="0">
                <a:solidFill>
                  <a:srgbClr val="0000FF"/>
                </a:solidFill>
                <a:latin typeface="Andale Mono"/>
                <a:cs typeface="Andale Mono"/>
              </a:rPr>
              <a:t>python </a:t>
            </a:r>
            <a:r>
              <a:rPr lang="en-US" sz="1400" dirty="0" err="1">
                <a:solidFill>
                  <a:srgbClr val="0000FF"/>
                </a:solidFill>
                <a:latin typeface="Andale Mono"/>
                <a:cs typeface="Andale Mono"/>
              </a:rPr>
              <a:t>peopleloader.py</a:t>
            </a:r>
            <a:r>
              <a:rPr lang="en-US" sz="1400" dirty="0">
                <a:solidFill>
                  <a:srgbClr val="0000FF"/>
                </a:solidFill>
                <a:latin typeface="Andale Mono"/>
                <a:cs typeface="Andale Mono"/>
              </a:rPr>
              <a:t> --locator=</a:t>
            </a:r>
            <a:r>
              <a:rPr lang="en-US" sz="1400" dirty="0" err="1">
                <a:solidFill>
                  <a:srgbClr val="0000FF"/>
                </a:solidFill>
                <a:latin typeface="Andale Mono"/>
                <a:cs typeface="Andale Mono"/>
              </a:rPr>
              <a:t>localhost</a:t>
            </a:r>
            <a:r>
              <a:rPr lang="en-US" sz="1400" dirty="0">
                <a:solidFill>
                  <a:srgbClr val="0000FF"/>
                </a:solidFill>
                <a:latin typeface="Andale Mono"/>
                <a:cs typeface="Andale Mono"/>
              </a:rPr>
              <a:t>[10000] --username=app </a:t>
            </a:r>
            <a:endParaRPr lang="en-US" sz="1400" dirty="0" smtClean="0">
              <a:solidFill>
                <a:srgbClr val="0000FF"/>
              </a:solidFill>
              <a:latin typeface="Andale Mono"/>
              <a:cs typeface="Andale Mono"/>
            </a:endParaRPr>
          </a:p>
          <a:p>
            <a:pPr>
              <a:buNone/>
            </a:pPr>
            <a:r>
              <a:rPr lang="en-US" sz="1400" dirty="0">
                <a:solidFill>
                  <a:srgbClr val="0000FF"/>
                </a:solidFill>
                <a:latin typeface="Andale Mono"/>
                <a:cs typeface="Andale Mono"/>
              </a:rPr>
              <a:t> </a:t>
            </a:r>
            <a:r>
              <a:rPr lang="en-US" sz="1400" dirty="0" smtClean="0">
                <a:solidFill>
                  <a:srgbClr val="0000FF"/>
                </a:solidFill>
                <a:latin typeface="Andale Mono"/>
                <a:cs typeface="Andale Mono"/>
              </a:rPr>
              <a:t> -</a:t>
            </a:r>
            <a:r>
              <a:rPr lang="en-US" sz="1400" dirty="0">
                <a:solidFill>
                  <a:srgbClr val="0000FF"/>
                </a:solidFill>
                <a:latin typeface="Andale Mono"/>
                <a:cs typeface="Andale Mono"/>
              </a:rPr>
              <a:t>-password=password --region=Person --threads=10 --count=</a:t>
            </a:r>
            <a:r>
              <a:rPr lang="en-US" sz="1400" dirty="0" smtClean="0">
                <a:solidFill>
                  <a:srgbClr val="0000FF"/>
                </a:solidFill>
                <a:latin typeface="Andale Mono"/>
                <a:cs typeface="Andale Mono"/>
              </a:rPr>
              <a:t>1000</a:t>
            </a:r>
          </a:p>
          <a:p>
            <a:pPr>
              <a:buNone/>
            </a:pPr>
            <a:endParaRPr lang="en-US" sz="1400" dirty="0">
              <a:latin typeface="Andale Mono"/>
              <a:cs typeface="Andale Mono"/>
            </a:endParaRPr>
          </a:p>
          <a:p>
            <a:pPr>
              <a:buNone/>
            </a:pPr>
            <a:r>
              <a:rPr lang="en-US" sz="1400" dirty="0">
                <a:latin typeface="Andale Mono"/>
                <a:cs typeface="Andale Mono"/>
              </a:rPr>
              <a:t>V</a:t>
            </a:r>
            <a:r>
              <a:rPr lang="en-US" sz="1400" dirty="0" smtClean="0">
                <a:latin typeface="Andale Mono"/>
                <a:cs typeface="Andale Mono"/>
              </a:rPr>
              <a:t>erify the data has changed by running the query again</a:t>
            </a:r>
          </a:p>
          <a:p>
            <a:pPr>
              <a:buNone/>
            </a:pPr>
            <a:endParaRPr lang="en-US" sz="1400" dirty="0" smtClean="0">
              <a:latin typeface="Andale Mono"/>
              <a:cs typeface="Andale Mono"/>
            </a:endParaRPr>
          </a:p>
          <a:p>
            <a:pPr>
              <a:buNone/>
            </a:pPr>
            <a:r>
              <a:rPr lang="en-US" sz="1400" dirty="0" err="1">
                <a:solidFill>
                  <a:srgbClr val="0000FF"/>
                </a:solidFill>
                <a:latin typeface="Andale Mono"/>
                <a:cs typeface="Andale Mono"/>
              </a:rPr>
              <a:t>gfsh</a:t>
            </a:r>
            <a:r>
              <a:rPr lang="en-US" sz="1400" dirty="0">
                <a:solidFill>
                  <a:srgbClr val="0000FF"/>
                </a:solidFill>
                <a:latin typeface="Andale Mono"/>
                <a:cs typeface="Andale Mono"/>
              </a:rPr>
              <a:t>&gt; query --query=“select value from /</a:t>
            </a:r>
            <a:r>
              <a:rPr lang="en-US" sz="1400" dirty="0" err="1">
                <a:solidFill>
                  <a:srgbClr val="0000FF"/>
                </a:solidFill>
                <a:latin typeface="Andale Mono"/>
                <a:cs typeface="Andale Mono"/>
              </a:rPr>
              <a:t>Person.entries</a:t>
            </a:r>
            <a:r>
              <a:rPr lang="en-US" sz="1400" dirty="0">
                <a:solidFill>
                  <a:srgbClr val="0000FF"/>
                </a:solidFill>
                <a:latin typeface="Andale Mono"/>
                <a:cs typeface="Andale Mono"/>
              </a:rPr>
              <a:t> where key = 1”</a:t>
            </a:r>
          </a:p>
          <a:p>
            <a:pPr>
              <a:buNone/>
            </a:pPr>
            <a:endParaRPr lang="en-US" sz="1400" dirty="0" smtClean="0">
              <a:latin typeface="Andale Mono"/>
              <a:cs typeface="Andale Mono"/>
            </a:endParaRPr>
          </a:p>
          <a:p>
            <a:pPr>
              <a:buNone/>
            </a:pPr>
            <a:r>
              <a:rPr lang="en-US" sz="1400" dirty="0">
                <a:latin typeface="Andale Mono"/>
                <a:cs typeface="Andale Mono"/>
              </a:rPr>
              <a:t>N</a:t>
            </a:r>
            <a:r>
              <a:rPr lang="en-US" sz="1400" dirty="0" smtClean="0">
                <a:latin typeface="Andale Mono"/>
                <a:cs typeface="Andale Mono"/>
              </a:rPr>
              <a:t>ow take an incremental backup to capture the latest changes.</a:t>
            </a:r>
          </a:p>
          <a:p>
            <a:pPr>
              <a:buNone/>
            </a:pPr>
            <a:r>
              <a:rPr lang="en-US" sz="1400" dirty="0">
                <a:latin typeface="Andale Mono"/>
                <a:cs typeface="Andale Mono"/>
              </a:rPr>
              <a:t>Y</a:t>
            </a:r>
            <a:r>
              <a:rPr lang="en-US" sz="1400" dirty="0" smtClean="0">
                <a:latin typeface="Andale Mono"/>
                <a:cs typeface="Andale Mono"/>
              </a:rPr>
              <a:t>ou will need the directory name for the full backup</a:t>
            </a:r>
          </a:p>
          <a:p>
            <a:pPr>
              <a:buNone/>
            </a:pPr>
            <a:r>
              <a:rPr lang="en-US" sz="1400" dirty="0" smtClean="0">
                <a:latin typeface="Andale Mono"/>
                <a:cs typeface="Andale Mono"/>
              </a:rPr>
              <a:t># from </a:t>
            </a:r>
            <a:r>
              <a:rPr lang="en-US" sz="1400" dirty="0" err="1" smtClean="0">
                <a:latin typeface="Andale Mono"/>
                <a:cs typeface="Andale Mono"/>
              </a:rPr>
              <a:t>gfsh</a:t>
            </a:r>
            <a:r>
              <a:rPr lang="en-US" sz="1400" dirty="0">
                <a:latin typeface="Andale Mono"/>
                <a:cs typeface="Andale Mono"/>
              </a:rPr>
              <a:t> </a:t>
            </a:r>
            <a:r>
              <a:rPr lang="en-US" sz="1400" dirty="0" smtClean="0">
                <a:latin typeface="Andale Mono"/>
                <a:cs typeface="Andale Mono"/>
              </a:rPr>
              <a:t>do the following (use the correct information from your backup)</a:t>
            </a:r>
          </a:p>
          <a:p>
            <a:pPr>
              <a:buNone/>
            </a:pPr>
            <a:r>
              <a:rPr lang="en-US" sz="1400" dirty="0" err="1" smtClean="0">
                <a:latin typeface="Andale Mono"/>
                <a:cs typeface="Andale Mono"/>
              </a:rPr>
              <a:t>gfsh</a:t>
            </a:r>
            <a:r>
              <a:rPr lang="en-US" sz="1400" dirty="0">
                <a:latin typeface="Andale Mono"/>
                <a:cs typeface="Andale Mono"/>
              </a:rPr>
              <a:t> &gt;backup disk-store --</a:t>
            </a:r>
            <a:r>
              <a:rPr lang="en-US" sz="1400" dirty="0" err="1">
                <a:latin typeface="Andale Mono"/>
                <a:cs typeface="Andale Mono"/>
              </a:rPr>
              <a:t>dir</a:t>
            </a:r>
            <a:r>
              <a:rPr lang="en-US" sz="1400" dirty="0">
                <a:latin typeface="Andale Mono"/>
                <a:cs typeface="Andale Mono"/>
              </a:rPr>
              <a:t>=/backup </a:t>
            </a:r>
            <a:endParaRPr lang="en-US" sz="1400" dirty="0" smtClean="0">
              <a:latin typeface="Andale Mono"/>
              <a:cs typeface="Andale Mono"/>
            </a:endParaRPr>
          </a:p>
          <a:p>
            <a:pPr>
              <a:buNone/>
            </a:pPr>
            <a:r>
              <a:rPr lang="en-US" sz="1400" dirty="0">
                <a:latin typeface="Andale Mono"/>
                <a:cs typeface="Andale Mono"/>
              </a:rPr>
              <a:t> </a:t>
            </a:r>
            <a:r>
              <a:rPr lang="en-US" sz="1400" dirty="0" smtClean="0">
                <a:latin typeface="Andale Mono"/>
                <a:cs typeface="Andale Mono"/>
              </a:rPr>
              <a:t>            -</a:t>
            </a:r>
            <a:r>
              <a:rPr lang="en-US" sz="1400" dirty="0">
                <a:latin typeface="Andale Mono"/>
                <a:cs typeface="Andale Mono"/>
              </a:rPr>
              <a:t>-baseline-</a:t>
            </a:r>
            <a:r>
              <a:rPr lang="en-US" sz="1400" dirty="0" err="1">
                <a:latin typeface="Andale Mono"/>
                <a:cs typeface="Andale Mono"/>
              </a:rPr>
              <a:t>dir</a:t>
            </a:r>
            <a:r>
              <a:rPr lang="en-US" sz="1400" dirty="0">
                <a:latin typeface="Andale Mono"/>
                <a:cs typeface="Andale Mono"/>
              </a:rPr>
              <a:t>=/backup/2016-12</a:t>
            </a:r>
            <a:r>
              <a:rPr lang="en-US" sz="1400" dirty="0" smtClean="0">
                <a:latin typeface="Andale Mono"/>
                <a:cs typeface="Andale Mono"/>
              </a:rPr>
              <a:t>-USE-YOUR-INFO </a:t>
            </a:r>
            <a:endParaRPr lang="en-US" sz="1400" dirty="0">
              <a:latin typeface="Andale Mono"/>
              <a:cs typeface="Andale Mono"/>
            </a:endParaRPr>
          </a:p>
          <a:p>
            <a:pPr>
              <a:buNone/>
            </a:pPr>
            <a:endParaRPr lang="en-US" sz="1400" dirty="0" smtClean="0">
              <a:latin typeface="Andale Mono"/>
              <a:cs typeface="Andale Mono"/>
            </a:endParaRPr>
          </a:p>
          <a:p>
            <a:pPr>
              <a:buNone/>
            </a:pPr>
            <a:endParaRPr lang="en-US" sz="1400" dirty="0">
              <a:latin typeface="Andale Mono"/>
              <a:cs typeface="Andale Mono"/>
            </a:endParaRPr>
          </a:p>
          <a:p>
            <a:pPr>
              <a:buNone/>
            </a:pPr>
            <a:endParaRPr lang="en-US" sz="1400" dirty="0">
              <a:latin typeface="Andale Mono"/>
              <a:cs typeface="Andale Mono"/>
            </a:endParaRPr>
          </a:p>
          <a:p>
            <a:pPr>
              <a:buNone/>
            </a:pPr>
            <a:endParaRPr lang="en-US" sz="1400" dirty="0">
              <a:latin typeface="Andale Mono"/>
              <a:cs typeface="Andale Mono"/>
            </a:endParaRPr>
          </a:p>
          <a:p>
            <a:pPr>
              <a:buNone/>
            </a:pPr>
            <a:endParaRPr lang="en-US" sz="1400" dirty="0" smtClean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2162169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5: Backup and Restore - Incremental Backup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289150" y="740692"/>
            <a:ext cx="8358945" cy="3964356"/>
          </a:xfrm>
        </p:spPr>
        <p:txBody>
          <a:bodyPr/>
          <a:lstStyle/>
          <a:p>
            <a:pPr>
              <a:buNone/>
            </a:pPr>
            <a:r>
              <a:rPr lang="en-US" sz="1400" dirty="0" smtClean="0">
                <a:latin typeface="Andale Mono"/>
                <a:cs typeface="Andale Mono"/>
              </a:rPr>
              <a:t>Now take an incremental backup to capture the latest changes.</a:t>
            </a:r>
          </a:p>
          <a:p>
            <a:pPr>
              <a:buNone/>
            </a:pPr>
            <a:r>
              <a:rPr lang="en-US" sz="1400" dirty="0">
                <a:latin typeface="Andale Mono"/>
                <a:cs typeface="Andale Mono"/>
              </a:rPr>
              <a:t>Y</a:t>
            </a:r>
            <a:r>
              <a:rPr lang="en-US" sz="1400" dirty="0" smtClean="0">
                <a:latin typeface="Andale Mono"/>
                <a:cs typeface="Andale Mono"/>
              </a:rPr>
              <a:t>ou will need the directory name for the full backup</a:t>
            </a:r>
          </a:p>
          <a:p>
            <a:pPr>
              <a:buNone/>
            </a:pPr>
            <a:endParaRPr lang="en-US" sz="1400" dirty="0">
              <a:latin typeface="Andale Mono"/>
              <a:cs typeface="Andale Mono"/>
            </a:endParaRPr>
          </a:p>
          <a:p>
            <a:pPr>
              <a:buNone/>
            </a:pPr>
            <a:r>
              <a:rPr lang="en-US" sz="1400" dirty="0">
                <a:latin typeface="Andale Mono"/>
                <a:cs typeface="Andale Mono"/>
              </a:rPr>
              <a:t>F</a:t>
            </a:r>
            <a:r>
              <a:rPr lang="en-US" sz="1400" dirty="0" smtClean="0">
                <a:latin typeface="Andale Mono"/>
                <a:cs typeface="Andale Mono"/>
              </a:rPr>
              <a:t>rom </a:t>
            </a:r>
            <a:r>
              <a:rPr lang="en-US" sz="1400" dirty="0" err="1" smtClean="0">
                <a:latin typeface="Andale Mono"/>
                <a:cs typeface="Andale Mono"/>
              </a:rPr>
              <a:t>gfsh</a:t>
            </a:r>
            <a:r>
              <a:rPr lang="en-US" sz="1400" dirty="0">
                <a:latin typeface="Andale Mono"/>
                <a:cs typeface="Andale Mono"/>
              </a:rPr>
              <a:t> </a:t>
            </a:r>
            <a:r>
              <a:rPr lang="en-US" sz="1400" dirty="0" smtClean="0">
                <a:latin typeface="Andale Mono"/>
                <a:cs typeface="Andale Mono"/>
              </a:rPr>
              <a:t>do the following (use the correct information from your backup)</a:t>
            </a:r>
          </a:p>
          <a:p>
            <a:pPr>
              <a:buNone/>
            </a:pPr>
            <a:endParaRPr lang="en-US" sz="1400" dirty="0" smtClean="0">
              <a:solidFill>
                <a:srgbClr val="0000FF"/>
              </a:solidFill>
              <a:latin typeface="Andale Mono"/>
              <a:cs typeface="Andale Mono"/>
            </a:endParaRPr>
          </a:p>
          <a:p>
            <a:pPr>
              <a:buNone/>
            </a:pPr>
            <a:r>
              <a:rPr lang="en-US" sz="1400" dirty="0" smtClean="0">
                <a:solidFill>
                  <a:srgbClr val="0000FF"/>
                </a:solidFill>
                <a:latin typeface="Andale Mono"/>
                <a:cs typeface="Andale Mono"/>
              </a:rPr>
              <a:t>Cluster</a:t>
            </a:r>
            <a:r>
              <a:rPr lang="en-US" sz="1400" dirty="0">
                <a:solidFill>
                  <a:srgbClr val="0000FF"/>
                </a:solidFill>
                <a:latin typeface="Andale Mono"/>
                <a:cs typeface="Andale Mono"/>
              </a:rPr>
              <a:t>-1 </a:t>
            </a:r>
            <a:r>
              <a:rPr lang="en-US" sz="1400" dirty="0" err="1">
                <a:solidFill>
                  <a:srgbClr val="0000FF"/>
                </a:solidFill>
                <a:latin typeface="Andale Mono"/>
                <a:cs typeface="Andale Mono"/>
              </a:rPr>
              <a:t>gfsh</a:t>
            </a:r>
            <a:r>
              <a:rPr lang="en-US" sz="1400" dirty="0">
                <a:solidFill>
                  <a:srgbClr val="0000FF"/>
                </a:solidFill>
                <a:latin typeface="Andale Mono"/>
                <a:cs typeface="Andale Mono"/>
              </a:rPr>
              <a:t>&gt;backup disk-store --</a:t>
            </a:r>
            <a:r>
              <a:rPr lang="en-US" sz="1400" dirty="0" err="1">
                <a:solidFill>
                  <a:srgbClr val="0000FF"/>
                </a:solidFill>
                <a:latin typeface="Andale Mono"/>
                <a:cs typeface="Andale Mono"/>
              </a:rPr>
              <a:t>dir</a:t>
            </a:r>
            <a:r>
              <a:rPr lang="en-US" sz="1400" dirty="0">
                <a:solidFill>
                  <a:srgbClr val="0000FF"/>
                </a:solidFill>
                <a:latin typeface="Andale Mono"/>
                <a:cs typeface="Andale Mono"/>
              </a:rPr>
              <a:t>=backup --baseline-</a:t>
            </a:r>
            <a:r>
              <a:rPr lang="en-US" sz="1400" dirty="0" err="1">
                <a:solidFill>
                  <a:srgbClr val="0000FF"/>
                </a:solidFill>
                <a:latin typeface="Andale Mono"/>
                <a:cs typeface="Andale Mono"/>
              </a:rPr>
              <a:t>dir</a:t>
            </a:r>
            <a:r>
              <a:rPr lang="en-US" sz="1400" dirty="0">
                <a:solidFill>
                  <a:srgbClr val="0000FF"/>
                </a:solidFill>
                <a:latin typeface="Andale Mono"/>
                <a:cs typeface="Andale Mono"/>
              </a:rPr>
              <a:t>=backup/2017-11-15-13-44-54</a:t>
            </a:r>
            <a:endParaRPr lang="en-US" sz="1400" dirty="0" smtClean="0">
              <a:solidFill>
                <a:srgbClr val="0000FF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3430637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5: Backup and Restore - Examine Backup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289150" y="740692"/>
            <a:ext cx="8358945" cy="4303022"/>
          </a:xfrm>
        </p:spPr>
        <p:txBody>
          <a:bodyPr/>
          <a:lstStyle/>
          <a:p>
            <a:pPr>
              <a:buNone/>
            </a:pPr>
            <a:r>
              <a:rPr lang="en-US" sz="1400" dirty="0" smtClean="0">
                <a:latin typeface="Andale Mono"/>
                <a:cs typeface="Andale Mono"/>
              </a:rPr>
              <a:t># examine the backups by logging in to one of the servers </a:t>
            </a:r>
          </a:p>
          <a:p>
            <a:pPr>
              <a:buNone/>
            </a:pPr>
            <a:r>
              <a:rPr lang="en-US" sz="1200" dirty="0"/>
              <a:t>/backup/</a:t>
            </a:r>
            <a:r>
              <a:rPr lang="mr-IN" sz="1200" dirty="0"/>
              <a:t>2016-12-06-20-56-47</a:t>
            </a:r>
            <a:r>
              <a:rPr lang="en-US" sz="1200" dirty="0" smtClean="0"/>
              <a:t>/                                                                   #each backup in a </a:t>
            </a:r>
            <a:r>
              <a:rPr lang="en-US" sz="1200" dirty="0" err="1" smtClean="0"/>
              <a:t>timestamped</a:t>
            </a:r>
            <a:r>
              <a:rPr lang="en-US" sz="1200" dirty="0" smtClean="0"/>
              <a:t> directory</a:t>
            </a:r>
            <a:endParaRPr lang="en-US" sz="1200" dirty="0"/>
          </a:p>
          <a:p>
            <a:pPr>
              <a:buNone/>
            </a:pPr>
            <a:r>
              <a:rPr lang="en-US" sz="1200" dirty="0"/>
              <a:t> </a:t>
            </a:r>
            <a:r>
              <a:rPr lang="en-US" sz="1200" dirty="0" smtClean="0"/>
              <a:t>            |-192_168_1_101_server101_25117_v2_10981                           #each process has its own folder</a:t>
            </a:r>
            <a:endParaRPr lang="en-US" sz="1200" dirty="0"/>
          </a:p>
          <a:p>
            <a:pPr>
              <a:buNone/>
            </a:pPr>
            <a:r>
              <a:rPr lang="en-US" sz="1200" dirty="0"/>
              <a:t> </a:t>
            </a:r>
            <a:r>
              <a:rPr lang="en-US" sz="1200" dirty="0" smtClean="0"/>
              <a:t>            |  |- </a:t>
            </a:r>
            <a:r>
              <a:rPr lang="en-US" sz="1200" dirty="0" err="1" smtClean="0"/>
              <a:t>config</a:t>
            </a:r>
            <a:r>
              <a:rPr lang="en-US" sz="1200" dirty="0" smtClean="0"/>
              <a:t>                                                                                       #</a:t>
            </a:r>
            <a:r>
              <a:rPr lang="en-US" sz="1200" dirty="0" err="1" smtClean="0"/>
              <a:t>gemfire</a:t>
            </a:r>
            <a:r>
              <a:rPr lang="en-US" sz="1200" dirty="0" smtClean="0"/>
              <a:t> </a:t>
            </a:r>
            <a:r>
              <a:rPr lang="en-US" sz="1200" dirty="0" err="1" smtClean="0"/>
              <a:t>config</a:t>
            </a:r>
            <a:r>
              <a:rPr lang="en-US" sz="1200" dirty="0" smtClean="0"/>
              <a:t> files</a:t>
            </a:r>
            <a:endParaRPr lang="en-US" sz="1200" dirty="0"/>
          </a:p>
          <a:p>
            <a:pPr>
              <a:buNone/>
            </a:pPr>
            <a:r>
              <a:rPr lang="en-US" sz="1200" dirty="0"/>
              <a:t> </a:t>
            </a:r>
            <a:r>
              <a:rPr lang="en-US" sz="1200" dirty="0" smtClean="0"/>
              <a:t>            |  |- user                                                                                         #additional user defined files</a:t>
            </a:r>
            <a:endParaRPr lang="en-US" sz="1200" dirty="0"/>
          </a:p>
          <a:p>
            <a:pPr>
              <a:buNone/>
            </a:pPr>
            <a:r>
              <a:rPr lang="en-US" sz="1200" dirty="0" smtClean="0"/>
              <a:t>             |  |- </a:t>
            </a:r>
            <a:r>
              <a:rPr lang="en-US" sz="1200" b="1" dirty="0" err="1" smtClean="0"/>
              <a:t>restore.sh</a:t>
            </a:r>
            <a:r>
              <a:rPr lang="en-US" sz="1200" dirty="0" smtClean="0"/>
              <a:t>                                                                                #script to copy disk stores to original location</a:t>
            </a:r>
            <a:endParaRPr lang="en-US" sz="1200" dirty="0"/>
          </a:p>
          <a:p>
            <a:pPr>
              <a:buNone/>
            </a:pPr>
            <a:r>
              <a:rPr lang="en-US" sz="1200" dirty="0"/>
              <a:t> </a:t>
            </a:r>
            <a:r>
              <a:rPr lang="en-US" sz="1200" dirty="0" smtClean="0"/>
              <a:t>            |  |- </a:t>
            </a:r>
            <a:r>
              <a:rPr lang="en-US" sz="1200" dirty="0" err="1" smtClean="0"/>
              <a:t>diskstores</a:t>
            </a:r>
            <a:endParaRPr lang="en-US" sz="1200" dirty="0"/>
          </a:p>
          <a:p>
            <a:pPr>
              <a:buNone/>
            </a:pPr>
            <a:r>
              <a:rPr lang="en-US" sz="1200" dirty="0"/>
              <a:t> </a:t>
            </a:r>
            <a:r>
              <a:rPr lang="en-US" sz="1200" dirty="0" smtClean="0"/>
              <a:t>            |  |  |- pdx</a:t>
            </a:r>
            <a:r>
              <a:rPr lang="en-US" sz="1200" dirty="0"/>
              <a:t>-disk-store_c0449b536ab24d3e-</a:t>
            </a:r>
            <a:r>
              <a:rPr lang="en-US" sz="1200" dirty="0" smtClean="0"/>
              <a:t>bece38b2c50b0d40   #contains op logs for one disk store</a:t>
            </a:r>
          </a:p>
          <a:p>
            <a:pPr>
              <a:buNone/>
            </a:pPr>
            <a:r>
              <a:rPr lang="en-US" sz="1200" dirty="0"/>
              <a:t> </a:t>
            </a:r>
            <a:r>
              <a:rPr lang="en-US" sz="1200" dirty="0" smtClean="0"/>
              <a:t>            |  |  |  |- dir0                                                                                   #each disk-</a:t>
            </a:r>
            <a:r>
              <a:rPr lang="en-US" sz="1200" dirty="0" err="1" smtClean="0"/>
              <a:t>dir</a:t>
            </a:r>
            <a:r>
              <a:rPr lang="en-US" sz="1200" dirty="0" smtClean="0"/>
              <a:t> in the disk-store has a directory</a:t>
            </a:r>
          </a:p>
          <a:p>
            <a:pPr>
              <a:buNone/>
            </a:pPr>
            <a:r>
              <a:rPr lang="en-US" sz="1200" dirty="0"/>
              <a:t> </a:t>
            </a:r>
            <a:r>
              <a:rPr lang="en-US" sz="1200" dirty="0" smtClean="0"/>
              <a:t>            |  |  |  |  |- *.</a:t>
            </a:r>
            <a:r>
              <a:rPr lang="en-US" sz="1200" dirty="0" err="1" smtClean="0"/>
              <a:t>drf</a:t>
            </a:r>
            <a:r>
              <a:rPr lang="en-US" sz="1200" dirty="0" smtClean="0"/>
              <a:t>/</a:t>
            </a:r>
            <a:r>
              <a:rPr lang="en-US" sz="1200" dirty="0" err="1" smtClean="0"/>
              <a:t>crf</a:t>
            </a:r>
            <a:r>
              <a:rPr lang="en-US" sz="1200" dirty="0" smtClean="0"/>
              <a:t>/</a:t>
            </a:r>
            <a:r>
              <a:rPr lang="en-US" sz="1200" dirty="0" err="1" smtClean="0"/>
              <a:t>krf</a:t>
            </a:r>
            <a:r>
              <a:rPr lang="en-US" sz="1200" dirty="0" smtClean="0"/>
              <a:t>/if      </a:t>
            </a:r>
          </a:p>
          <a:p>
            <a:pPr>
              <a:buNone/>
            </a:pPr>
            <a:r>
              <a:rPr lang="en-US" sz="1200" dirty="0"/>
              <a:t> </a:t>
            </a:r>
            <a:r>
              <a:rPr lang="en-US" sz="1200" dirty="0" smtClean="0"/>
              <a:t>            |  |  |  |  |- . . . .</a:t>
            </a:r>
            <a:endParaRPr lang="en-US" sz="1200" dirty="0"/>
          </a:p>
          <a:p>
            <a:pPr>
              <a:buNone/>
            </a:pPr>
            <a:r>
              <a:rPr lang="en-US" sz="1200" dirty="0"/>
              <a:t> </a:t>
            </a:r>
            <a:r>
              <a:rPr lang="en-US" sz="1200" dirty="0" smtClean="0"/>
              <a:t>            |  |  |- person-disk</a:t>
            </a:r>
            <a:r>
              <a:rPr lang="en-US" sz="1200" dirty="0"/>
              <a:t>-store_9d1cd3d205834971-</a:t>
            </a:r>
            <a:r>
              <a:rPr lang="en-US" sz="1200" dirty="0" smtClean="0"/>
              <a:t>9b628944a7ef5a98</a:t>
            </a:r>
          </a:p>
          <a:p>
            <a:pPr>
              <a:buNone/>
            </a:pPr>
            <a:r>
              <a:rPr lang="en-US" sz="1200" dirty="0"/>
              <a:t> </a:t>
            </a:r>
            <a:r>
              <a:rPr lang="en-US" sz="1200" dirty="0" smtClean="0"/>
              <a:t>            |  |  |- . . . .</a:t>
            </a:r>
            <a:endParaRPr lang="en-US" sz="1200" dirty="0"/>
          </a:p>
          <a:p>
            <a:pPr>
              <a:buNone/>
            </a:pPr>
            <a:r>
              <a:rPr lang="en-US" sz="1200" dirty="0"/>
              <a:t> </a:t>
            </a:r>
            <a:r>
              <a:rPr lang="en-US" sz="1200" dirty="0" smtClean="0"/>
              <a:t>            |  |- </a:t>
            </a:r>
            <a:r>
              <a:rPr lang="en-US" sz="1200" dirty="0" err="1" smtClean="0"/>
              <a:t>README.txt</a:t>
            </a:r>
            <a:r>
              <a:rPr lang="en-US" sz="1200" dirty="0" smtClean="0"/>
              <a:t> </a:t>
            </a:r>
            <a:endParaRPr lang="en-US" sz="1200" dirty="0"/>
          </a:p>
          <a:p>
            <a:pPr>
              <a:buNone/>
            </a:pPr>
            <a:r>
              <a:rPr lang="en-US" sz="1200" dirty="0"/>
              <a:t> </a:t>
            </a:r>
            <a:r>
              <a:rPr lang="en-US" sz="1200" dirty="0" smtClean="0"/>
              <a:t>         |- 192_168_1_101_locator101_24889_locator_ec_v0_8542         #locators have disk stores too!</a:t>
            </a:r>
          </a:p>
          <a:p>
            <a:pPr>
              <a:buNone/>
            </a:pPr>
            <a:r>
              <a:rPr lang="en-US" sz="1200" dirty="0"/>
              <a:t> </a:t>
            </a:r>
            <a:r>
              <a:rPr lang="en-US" sz="1200" dirty="0" smtClean="0"/>
              <a:t>         |- . . . . </a:t>
            </a:r>
          </a:p>
          <a:p>
            <a:pPr>
              <a:buNone/>
            </a:pPr>
            <a:endParaRPr lang="en-US" sz="1200" dirty="0"/>
          </a:p>
          <a:p>
            <a:pPr>
              <a:buNone/>
            </a:pPr>
            <a:r>
              <a:rPr lang="en-US" sz="1400" dirty="0" smtClean="0">
                <a:latin typeface="Andale Mono"/>
                <a:cs typeface="Andale Mono"/>
              </a:rPr>
              <a:t># note there is one restore script for each process which restores all of</a:t>
            </a:r>
          </a:p>
          <a:p>
            <a:pPr>
              <a:buNone/>
            </a:pPr>
            <a:r>
              <a:rPr lang="en-US" sz="1400" dirty="0" smtClean="0">
                <a:latin typeface="Andale Mono"/>
                <a:cs typeface="Andale Mono"/>
              </a:rPr>
              <a:t># the disk-stores for that process</a:t>
            </a:r>
          </a:p>
          <a:p>
            <a:pPr>
              <a:buNone/>
            </a:pPr>
            <a:endParaRPr lang="en-US" sz="1400" dirty="0">
              <a:latin typeface="Andale Mono"/>
              <a:cs typeface="Andale Mono"/>
            </a:endParaRPr>
          </a:p>
          <a:p>
            <a:pPr>
              <a:buNone/>
            </a:pPr>
            <a:r>
              <a:rPr lang="en-US" sz="1400" dirty="0" smtClean="0">
                <a:latin typeface="Andale Mono"/>
                <a:cs typeface="Andale Mono"/>
              </a:rPr>
              <a:t># !!! incremental backups automatically restore their base backup</a:t>
            </a:r>
          </a:p>
          <a:p>
            <a:pPr>
              <a:buNone/>
            </a:pPr>
            <a:endParaRPr lang="en-US" sz="1200" dirty="0"/>
          </a:p>
          <a:p>
            <a:pPr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36037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5: Backup and Restore - Restore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289150" y="740692"/>
            <a:ext cx="8358945" cy="4303022"/>
          </a:xfrm>
        </p:spPr>
        <p:txBody>
          <a:bodyPr/>
          <a:lstStyle/>
          <a:p>
            <a:pPr>
              <a:buNone/>
            </a:pPr>
            <a:r>
              <a:rPr lang="en-US" sz="1400" dirty="0" smtClean="0">
                <a:latin typeface="Andale Mono"/>
                <a:cs typeface="Andale Mono"/>
              </a:rPr>
              <a:t>clear all of the Person data and recreate the region</a:t>
            </a:r>
          </a:p>
          <a:p>
            <a:pPr>
              <a:buNone/>
            </a:pPr>
            <a:endParaRPr lang="en-US" sz="1400" dirty="0" smtClean="0">
              <a:solidFill>
                <a:srgbClr val="0000FF"/>
              </a:solidFill>
              <a:latin typeface="Andale Mono"/>
              <a:cs typeface="Andale Mono"/>
            </a:endParaRPr>
          </a:p>
          <a:p>
            <a:pPr>
              <a:buNone/>
            </a:pPr>
            <a:r>
              <a:rPr lang="en-US" sz="14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gfsh</a:t>
            </a:r>
            <a:r>
              <a:rPr lang="en-US" sz="1400" dirty="0" smtClean="0">
                <a:solidFill>
                  <a:srgbClr val="0000FF"/>
                </a:solidFill>
                <a:latin typeface="Andale Mono"/>
                <a:cs typeface="Andale Mono"/>
              </a:rPr>
              <a:t> &gt; connect --locator=192.168.1.101[10000]</a:t>
            </a:r>
          </a:p>
          <a:p>
            <a:pPr>
              <a:buNone/>
            </a:pPr>
            <a:r>
              <a:rPr lang="en-US" sz="14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gfsh</a:t>
            </a:r>
            <a:r>
              <a:rPr lang="en-US" sz="1400" dirty="0" smtClean="0">
                <a:solidFill>
                  <a:srgbClr val="0000FF"/>
                </a:solidFill>
                <a:latin typeface="Andale Mono"/>
                <a:cs typeface="Andale Mono"/>
              </a:rPr>
              <a:t> &gt; destroy region --name=Person</a:t>
            </a:r>
          </a:p>
          <a:p>
            <a:pPr>
              <a:buNone/>
            </a:pPr>
            <a:r>
              <a:rPr lang="en-US" sz="14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gfsh</a:t>
            </a:r>
            <a:r>
              <a:rPr lang="en-US" sz="1400" dirty="0" smtClean="0">
                <a:solidFill>
                  <a:srgbClr val="0000FF"/>
                </a:solidFill>
                <a:latin typeface="Andale Mono"/>
                <a:cs typeface="Andale Mono"/>
              </a:rPr>
              <a:t> &gt; destroy disk-store --name=person-disk-store</a:t>
            </a:r>
          </a:p>
          <a:p>
            <a:pPr>
              <a:buNone/>
            </a:pPr>
            <a:r>
              <a:rPr lang="en-US" sz="14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gfsh</a:t>
            </a:r>
            <a:r>
              <a:rPr lang="en-US" sz="1400" dirty="0" smtClean="0">
                <a:solidFill>
                  <a:srgbClr val="0000FF"/>
                </a:solidFill>
                <a:latin typeface="Andale Mono"/>
                <a:cs typeface="Andale Mono"/>
              </a:rPr>
              <a:t> &gt; run --file=</a:t>
            </a:r>
            <a:r>
              <a:rPr lang="en-US" sz="14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create_regions.gfsh</a:t>
            </a:r>
            <a:endParaRPr lang="en-US" sz="1400" dirty="0" smtClean="0">
              <a:solidFill>
                <a:srgbClr val="0000FF"/>
              </a:solidFill>
              <a:latin typeface="Andale Mono"/>
              <a:cs typeface="Andale Mono"/>
            </a:endParaRPr>
          </a:p>
          <a:p>
            <a:pPr>
              <a:buNone/>
            </a:pPr>
            <a:endParaRPr lang="en-US" sz="1400" dirty="0" smtClean="0">
              <a:latin typeface="Andale Mono"/>
              <a:cs typeface="Andale Mono"/>
            </a:endParaRPr>
          </a:p>
          <a:p>
            <a:pPr>
              <a:buNone/>
            </a:pPr>
            <a:r>
              <a:rPr lang="en-US" sz="1400" dirty="0" smtClean="0">
                <a:latin typeface="Andale Mono"/>
                <a:cs typeface="Andale Mono"/>
              </a:rPr>
              <a:t>verify the Person region is now empty.</a:t>
            </a:r>
            <a:endParaRPr lang="en-US" sz="1400" dirty="0">
              <a:latin typeface="Andale Mono"/>
              <a:cs typeface="Andale Mono"/>
            </a:endParaRPr>
          </a:p>
          <a:p>
            <a:pPr>
              <a:buNone/>
            </a:pPr>
            <a:endParaRPr lang="en-US" sz="1400" dirty="0">
              <a:latin typeface="Andale Mono"/>
              <a:cs typeface="Andale Mono"/>
            </a:endParaRPr>
          </a:p>
          <a:p>
            <a:pPr>
              <a:buNone/>
            </a:pPr>
            <a:r>
              <a:rPr lang="en-US" sz="1400" dirty="0">
                <a:latin typeface="Andale Mono"/>
                <a:cs typeface="Andale Mono"/>
              </a:rPr>
              <a:t>s</a:t>
            </a:r>
            <a:r>
              <a:rPr lang="en-US" sz="1400" dirty="0" smtClean="0">
                <a:latin typeface="Andale Mono"/>
                <a:cs typeface="Andale Mono"/>
              </a:rPr>
              <a:t>hutdown the cluster to prepare for restore</a:t>
            </a:r>
          </a:p>
          <a:p>
            <a:pPr>
              <a:buNone/>
            </a:pPr>
            <a:endParaRPr lang="en-US" sz="1400" dirty="0" smtClean="0">
              <a:solidFill>
                <a:srgbClr val="0000FF"/>
              </a:solidFill>
              <a:latin typeface="Andale Mono"/>
              <a:cs typeface="Andale Mono"/>
            </a:endParaRPr>
          </a:p>
          <a:p>
            <a:pPr>
              <a:buNone/>
            </a:pPr>
            <a:r>
              <a:rPr lang="en-US" sz="14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gfsh</a:t>
            </a:r>
            <a:r>
              <a:rPr lang="en-US" sz="1400" dirty="0" smtClean="0">
                <a:solidFill>
                  <a:srgbClr val="0000FF"/>
                </a:solidFill>
                <a:latin typeface="Andale Mono"/>
                <a:cs typeface="Andale Mono"/>
              </a:rPr>
              <a:t> &gt; shutdown --include-locators=true</a:t>
            </a:r>
          </a:p>
          <a:p>
            <a:pPr>
              <a:buNone/>
            </a:pPr>
            <a:endParaRPr lang="en-US" sz="1400" dirty="0">
              <a:latin typeface="Andale Mono"/>
              <a:cs typeface="Andale Mono"/>
            </a:endParaRPr>
          </a:p>
          <a:p>
            <a:pPr>
              <a:buNone/>
            </a:pPr>
            <a:r>
              <a:rPr lang="en-US" sz="1400" dirty="0" smtClean="0">
                <a:latin typeface="Andale Mono"/>
                <a:cs typeface="Andale Mono"/>
              </a:rPr>
              <a:t>now remove all the files from all of the disk store directories</a:t>
            </a:r>
          </a:p>
          <a:p>
            <a:pPr>
              <a:buNone/>
            </a:pPr>
            <a:r>
              <a:rPr lang="en-US" sz="1400" dirty="0" smtClean="0">
                <a:latin typeface="Andale Mono"/>
                <a:cs typeface="Andale Mono"/>
              </a:rPr>
              <a:t>there is one also in the locator working directory </a:t>
            </a:r>
          </a:p>
          <a:p>
            <a:pPr>
              <a:buNone/>
            </a:pPr>
            <a:r>
              <a:rPr lang="en-US" sz="1400" dirty="0" smtClean="0">
                <a:latin typeface="Andale Mono"/>
                <a:cs typeface="Andale Mono"/>
              </a:rPr>
              <a:t>remove the directory </a:t>
            </a:r>
            <a:r>
              <a:rPr lang="en-US" sz="1400" dirty="0" err="1" smtClean="0">
                <a:latin typeface="Andale Mono"/>
                <a:cs typeface="Andale Mono"/>
              </a:rPr>
              <a:t>ConfigDiskDir_locator</a:t>
            </a:r>
            <a:r>
              <a:rPr lang="en-US" sz="1400" dirty="0" smtClean="0">
                <a:latin typeface="Andale Mono"/>
                <a:cs typeface="Andale Mono"/>
              </a:rPr>
              <a:t>*</a:t>
            </a:r>
          </a:p>
          <a:p>
            <a:pPr>
              <a:buNone/>
            </a:pPr>
            <a:endParaRPr lang="en-US" sz="1400" dirty="0">
              <a:latin typeface="Andale Mono"/>
              <a:cs typeface="Andale Mono"/>
            </a:endParaRPr>
          </a:p>
          <a:p>
            <a:pPr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80963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5: Backup and Restore - Restore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289150" y="740692"/>
            <a:ext cx="8358945" cy="4303022"/>
          </a:xfrm>
        </p:spPr>
        <p:txBody>
          <a:bodyPr/>
          <a:lstStyle/>
          <a:p>
            <a:pPr>
              <a:buNone/>
            </a:pPr>
            <a:r>
              <a:rPr lang="en-US" sz="1400" dirty="0" smtClean="0">
                <a:latin typeface="Andale Mono"/>
                <a:cs typeface="Andale Mono"/>
              </a:rPr>
              <a:t>now run all of the restore scripts, one per process on each server</a:t>
            </a:r>
          </a:p>
          <a:p>
            <a:pPr>
              <a:buNone/>
            </a:pPr>
            <a:r>
              <a:rPr lang="en-US" sz="1400" dirty="0" smtClean="0">
                <a:latin typeface="Andale Mono"/>
                <a:cs typeface="Andale Mono"/>
              </a:rPr>
              <a:t>cd to the directory where the restore script lives before running it</a:t>
            </a:r>
          </a:p>
          <a:p>
            <a:pPr>
              <a:buNone/>
            </a:pPr>
            <a:endParaRPr lang="en-US" sz="1400" dirty="0">
              <a:latin typeface="Andale Mono"/>
              <a:cs typeface="Andale Mono"/>
            </a:endParaRPr>
          </a:p>
          <a:p>
            <a:pPr>
              <a:buNone/>
            </a:pPr>
            <a:r>
              <a:rPr lang="en-US" sz="1400" dirty="0" smtClean="0">
                <a:solidFill>
                  <a:srgbClr val="FF6600"/>
                </a:solidFill>
                <a:latin typeface="Andale Mono"/>
                <a:cs typeface="Andale Mono"/>
              </a:rPr>
              <a:t>be sure to run the restore scripts for the second, incremental backup, not the first full backup</a:t>
            </a:r>
          </a:p>
          <a:p>
            <a:pPr>
              <a:buNone/>
            </a:pPr>
            <a:endParaRPr lang="en-US" sz="1400" dirty="0" smtClean="0">
              <a:latin typeface="Andale Mono"/>
              <a:cs typeface="Andale Mono"/>
            </a:endParaRPr>
          </a:p>
          <a:p>
            <a:pPr>
              <a:buNone/>
            </a:pPr>
            <a:r>
              <a:rPr lang="en-US" sz="1400" dirty="0" smtClean="0">
                <a:latin typeface="Andale Mono"/>
                <a:cs typeface="Andale Mono"/>
              </a:rPr>
              <a:t>ok, done!</a:t>
            </a:r>
          </a:p>
          <a:p>
            <a:pPr>
              <a:buNone/>
            </a:pPr>
            <a:endParaRPr lang="en-US" sz="1400" dirty="0">
              <a:latin typeface="Andale Mono"/>
              <a:cs typeface="Andale Mono"/>
            </a:endParaRPr>
          </a:p>
          <a:p>
            <a:pPr>
              <a:buNone/>
            </a:pPr>
            <a:r>
              <a:rPr lang="en-US" sz="1400" dirty="0" smtClean="0">
                <a:latin typeface="Andale Mono"/>
                <a:cs typeface="Andale Mono"/>
              </a:rPr>
              <a:t>start the cluster, connect using </a:t>
            </a:r>
            <a:r>
              <a:rPr lang="en-US" sz="1400" dirty="0" err="1" smtClean="0">
                <a:latin typeface="Andale Mono"/>
                <a:cs typeface="Andale Mono"/>
              </a:rPr>
              <a:t>gfsh</a:t>
            </a:r>
            <a:r>
              <a:rPr lang="en-US" sz="1400" dirty="0" smtClean="0">
                <a:latin typeface="Andale Mono"/>
                <a:cs typeface="Andale Mono"/>
              </a:rPr>
              <a:t> and verify that the latest data is back.</a:t>
            </a:r>
            <a:endParaRPr lang="en-US" sz="1400" dirty="0">
              <a:latin typeface="Andale Mono"/>
              <a:cs typeface="Andale Mono"/>
            </a:endParaRPr>
          </a:p>
          <a:p>
            <a:pPr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33547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Best Practices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289150" y="936185"/>
            <a:ext cx="8346850" cy="3720482"/>
          </a:xfrm>
        </p:spPr>
        <p:txBody>
          <a:bodyPr/>
          <a:lstStyle/>
          <a:p>
            <a:pPr marL="285750" indent="-285750">
              <a:lnSpc>
                <a:spcPct val="130000"/>
              </a:lnSpc>
            </a:pPr>
            <a:r>
              <a:rPr lang="en-US" dirty="0" smtClean="0"/>
              <a:t>If you do not auto-compact, compact the disk stores before taking a backup to reduce the size</a:t>
            </a:r>
          </a:p>
          <a:p>
            <a:pPr marL="285750" indent="-285750">
              <a:lnSpc>
                <a:spcPct val="130000"/>
              </a:lnSpc>
            </a:pPr>
            <a:r>
              <a:rPr lang="en-US" dirty="0" smtClean="0"/>
              <a:t>Back up to SAN or move the backup files off of local disk as soon as the backup completes</a:t>
            </a:r>
          </a:p>
          <a:p>
            <a:pPr marL="285750" indent="-285750">
              <a:lnSpc>
                <a:spcPct val="130000"/>
              </a:lnSpc>
            </a:pPr>
            <a:r>
              <a:rPr lang="en-US" dirty="0" smtClean="0"/>
              <a:t>Periodically verify them by restoring to another, identical cluster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204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6 - Export/Import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289149" y="851518"/>
            <a:ext cx="8552469" cy="4010768"/>
          </a:xfrm>
        </p:spPr>
        <p:txBody>
          <a:bodyPr/>
          <a:lstStyle/>
          <a:p>
            <a:pPr>
              <a:buNone/>
            </a:pPr>
            <a:r>
              <a:rPr lang="en-US" dirty="0" smtClean="0">
                <a:latin typeface="Andale Mono"/>
                <a:cs typeface="Andale Mono"/>
              </a:rPr>
              <a:t>In this lab we will move the data in the partitioned, persistent </a:t>
            </a:r>
          </a:p>
          <a:p>
            <a:pPr>
              <a:buNone/>
            </a:pPr>
            <a:r>
              <a:rPr lang="en-US" dirty="0" smtClean="0">
                <a:latin typeface="Andale Mono"/>
                <a:cs typeface="Andale Mono"/>
              </a:rPr>
              <a:t>Person region to a new replicate Customer region</a:t>
            </a:r>
          </a:p>
          <a:p>
            <a:pPr>
              <a:buNone/>
            </a:pPr>
            <a:endParaRPr lang="en-US" dirty="0" smtClean="0">
              <a:latin typeface="Andale Mono"/>
              <a:cs typeface="Andale Mono"/>
            </a:endParaRPr>
          </a:p>
          <a:p>
            <a:pPr>
              <a:buNone/>
            </a:pPr>
            <a:r>
              <a:rPr lang="en-US" dirty="0" smtClean="0">
                <a:latin typeface="Andale Mono"/>
                <a:cs typeface="Andale Mono"/>
              </a:rPr>
              <a:t>First run the export:</a:t>
            </a:r>
          </a:p>
          <a:p>
            <a:pPr>
              <a:buNone/>
            </a:pPr>
            <a:endParaRPr lang="en-US" dirty="0" smtClean="0">
              <a:latin typeface="Andale Mono"/>
              <a:cs typeface="Andale Mono"/>
            </a:endParaRPr>
          </a:p>
          <a:p>
            <a:pPr>
              <a:buNone/>
            </a:pPr>
            <a:r>
              <a:rPr lang="en-US" dirty="0" err="1" smtClean="0">
                <a:solidFill>
                  <a:srgbClr val="0000FF"/>
                </a:solidFill>
                <a:latin typeface="Andale Mono"/>
                <a:cs typeface="Andale Mono"/>
              </a:rPr>
              <a:t>gfsh</a:t>
            </a:r>
            <a:r>
              <a:rPr lang="en-US" dirty="0" smtClean="0">
                <a:solidFill>
                  <a:srgbClr val="0000FF"/>
                </a:solidFill>
                <a:latin typeface="Andale Mono"/>
                <a:cs typeface="Andale Mono"/>
              </a:rPr>
              <a:t> &gt;export data --region=Person --member=datanode3 </a:t>
            </a:r>
          </a:p>
          <a:p>
            <a:pPr>
              <a:buNone/>
            </a:pPr>
            <a:r>
              <a:rPr lang="en-US" dirty="0">
                <a:solidFill>
                  <a:srgbClr val="0000FF"/>
                </a:solidFill>
                <a:latin typeface="Andale Mono"/>
                <a:cs typeface="Andale Mono"/>
              </a:rPr>
              <a:t> </a:t>
            </a:r>
            <a:r>
              <a:rPr lang="en-US" dirty="0" smtClean="0">
                <a:solidFill>
                  <a:srgbClr val="0000FF"/>
                </a:solidFill>
                <a:latin typeface="Andale Mono"/>
                <a:cs typeface="Andale Mono"/>
              </a:rPr>
              <a:t>                 --file=/backup/</a:t>
            </a:r>
            <a:r>
              <a:rPr lang="en-US" dirty="0" err="1" smtClean="0">
                <a:solidFill>
                  <a:srgbClr val="0000FF"/>
                </a:solidFill>
                <a:latin typeface="Andale Mono"/>
                <a:cs typeface="Andale Mono"/>
              </a:rPr>
              <a:t>person.gfd</a:t>
            </a:r>
            <a:endParaRPr lang="en-US" dirty="0" smtClean="0">
              <a:solidFill>
                <a:srgbClr val="0000FF"/>
              </a:solidFill>
              <a:latin typeface="Andale Mono"/>
              <a:cs typeface="Andale Mono"/>
            </a:endParaRPr>
          </a:p>
          <a:p>
            <a:pPr>
              <a:buNone/>
            </a:pPr>
            <a:endParaRPr lang="en-US" dirty="0" smtClean="0">
              <a:latin typeface="Andale Mono"/>
              <a:cs typeface="Andale Mono"/>
            </a:endParaRP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  <a:latin typeface="Andale Mono"/>
                <a:cs typeface="Andale Mono"/>
              </a:rPr>
              <a:t>Note that all of the data is written to the specified member.</a:t>
            </a:r>
            <a:endParaRPr lang="en-US" dirty="0">
              <a:solidFill>
                <a:srgbClr val="FF0000"/>
              </a:solidFill>
              <a:latin typeface="Andale Mono"/>
              <a:cs typeface="Andale Mono"/>
            </a:endParaRPr>
          </a:p>
          <a:p>
            <a:pPr>
              <a:buNone/>
            </a:pPr>
            <a:endParaRPr lang="en-US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523439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Replicated Regions</a:t>
            </a:r>
            <a:endParaRPr lang="en-US" dirty="0"/>
          </a:p>
        </p:txBody>
      </p:sp>
      <p:sp>
        <p:nvSpPr>
          <p:cNvPr id="54" name="Rectangle 4"/>
          <p:cNvSpPr>
            <a:spLocks noChangeArrowheads="1"/>
          </p:cNvSpPr>
          <p:nvPr/>
        </p:nvSpPr>
        <p:spPr bwMode="auto">
          <a:xfrm>
            <a:off x="929489" y="3268267"/>
            <a:ext cx="2155060" cy="1234679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Rectangle 13"/>
          <p:cNvSpPr>
            <a:spLocks noChangeArrowheads="1"/>
          </p:cNvSpPr>
          <p:nvPr/>
        </p:nvSpPr>
        <p:spPr bwMode="auto">
          <a:xfrm>
            <a:off x="934156" y="3262314"/>
            <a:ext cx="2143125" cy="61911"/>
          </a:xfrm>
          <a:prstGeom prst="rect">
            <a:avLst/>
          </a:prstGeom>
          <a:solidFill>
            <a:srgbClr val="3366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1200" b="1" dirty="0">
              <a:solidFill>
                <a:srgbClr val="FFFFFF"/>
              </a:solidFill>
            </a:endParaRPr>
          </a:p>
        </p:txBody>
      </p:sp>
      <p:sp>
        <p:nvSpPr>
          <p:cNvPr id="58" name="Rectangle 4"/>
          <p:cNvSpPr>
            <a:spLocks noChangeArrowheads="1"/>
          </p:cNvSpPr>
          <p:nvPr/>
        </p:nvSpPr>
        <p:spPr bwMode="auto">
          <a:xfrm>
            <a:off x="3491714" y="3268267"/>
            <a:ext cx="2155060" cy="1234679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68" name="Rectangle 4"/>
          <p:cNvSpPr>
            <a:spLocks noChangeArrowheads="1"/>
          </p:cNvSpPr>
          <p:nvPr/>
        </p:nvSpPr>
        <p:spPr bwMode="auto">
          <a:xfrm>
            <a:off x="6053939" y="3268267"/>
            <a:ext cx="2155060" cy="1234679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92"/>
          <p:cNvGrpSpPr/>
          <p:nvPr/>
        </p:nvGrpSpPr>
        <p:grpSpPr>
          <a:xfrm>
            <a:off x="3026569" y="3581399"/>
            <a:ext cx="554831" cy="907258"/>
            <a:chOff x="3026569" y="3581399"/>
            <a:chExt cx="554831" cy="907258"/>
          </a:xfrm>
        </p:grpSpPr>
        <p:sp>
          <p:nvSpPr>
            <p:cNvPr id="80" name="Moon 79"/>
            <p:cNvSpPr/>
            <p:nvPr/>
          </p:nvSpPr>
          <p:spPr bwMode="auto">
            <a:xfrm rot="5400000">
              <a:off x="3133725" y="4025883"/>
              <a:ext cx="304800" cy="482600"/>
            </a:xfrm>
            <a:prstGeom prst="moon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81" name="Moon 80"/>
            <p:cNvSpPr/>
            <p:nvPr/>
          </p:nvSpPr>
          <p:spPr bwMode="auto">
            <a:xfrm rot="16200000" flipV="1">
              <a:off x="3133725" y="3509176"/>
              <a:ext cx="304800" cy="482600"/>
            </a:xfrm>
            <a:prstGeom prst="moon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 bwMode="auto">
            <a:xfrm>
              <a:off x="3047506" y="3779044"/>
              <a:ext cx="469194" cy="459582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85" name="Rectangle 84"/>
            <p:cNvSpPr/>
            <p:nvPr/>
          </p:nvSpPr>
          <p:spPr bwMode="auto">
            <a:xfrm>
              <a:off x="3026569" y="3581399"/>
              <a:ext cx="52387" cy="907257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86" name="Rectangle 85"/>
            <p:cNvSpPr/>
            <p:nvPr/>
          </p:nvSpPr>
          <p:spPr bwMode="auto">
            <a:xfrm>
              <a:off x="3495675" y="3581399"/>
              <a:ext cx="85725" cy="907258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87" name="Rectangle 86"/>
            <p:cNvSpPr/>
            <p:nvPr/>
          </p:nvSpPr>
          <p:spPr bwMode="auto">
            <a:xfrm>
              <a:off x="3064669" y="3731420"/>
              <a:ext cx="45719" cy="5715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 bwMode="auto">
            <a:xfrm>
              <a:off x="3459956" y="3707606"/>
              <a:ext cx="61913" cy="607219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29" name="Rectangle 13"/>
          <p:cNvSpPr>
            <a:spLocks noChangeArrowheads="1"/>
          </p:cNvSpPr>
          <p:nvPr/>
        </p:nvSpPr>
        <p:spPr bwMode="auto">
          <a:xfrm>
            <a:off x="3496381" y="3262314"/>
            <a:ext cx="2143125" cy="61911"/>
          </a:xfrm>
          <a:prstGeom prst="rect">
            <a:avLst/>
          </a:prstGeom>
          <a:solidFill>
            <a:srgbClr val="3366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1200" b="1" dirty="0">
              <a:solidFill>
                <a:srgbClr val="FFFFFF"/>
              </a:solidFill>
            </a:endParaRPr>
          </a:p>
        </p:txBody>
      </p:sp>
      <p:sp>
        <p:nvSpPr>
          <p:cNvPr id="30" name="Rectangle 13"/>
          <p:cNvSpPr>
            <a:spLocks noChangeArrowheads="1"/>
          </p:cNvSpPr>
          <p:nvPr/>
        </p:nvSpPr>
        <p:spPr bwMode="auto">
          <a:xfrm>
            <a:off x="6058606" y="3262314"/>
            <a:ext cx="2143125" cy="61911"/>
          </a:xfrm>
          <a:prstGeom prst="rect">
            <a:avLst/>
          </a:prstGeom>
          <a:solidFill>
            <a:srgbClr val="3366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1200" b="1" dirty="0">
              <a:solidFill>
                <a:srgbClr val="FFFFFF"/>
              </a:solidFill>
            </a:endParaRPr>
          </a:p>
        </p:txBody>
      </p:sp>
      <p:grpSp>
        <p:nvGrpSpPr>
          <p:cNvPr id="31" name="Group 92"/>
          <p:cNvGrpSpPr/>
          <p:nvPr/>
        </p:nvGrpSpPr>
        <p:grpSpPr>
          <a:xfrm>
            <a:off x="5588794" y="3581399"/>
            <a:ext cx="554831" cy="907258"/>
            <a:chOff x="3026569" y="3581399"/>
            <a:chExt cx="554831" cy="907258"/>
          </a:xfrm>
        </p:grpSpPr>
        <p:sp>
          <p:nvSpPr>
            <p:cNvPr id="32" name="Moon 31"/>
            <p:cNvSpPr/>
            <p:nvPr/>
          </p:nvSpPr>
          <p:spPr bwMode="auto">
            <a:xfrm rot="5400000">
              <a:off x="3133725" y="4025883"/>
              <a:ext cx="304800" cy="482600"/>
            </a:xfrm>
            <a:prstGeom prst="moon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34" name="Moon 33"/>
            <p:cNvSpPr/>
            <p:nvPr/>
          </p:nvSpPr>
          <p:spPr bwMode="auto">
            <a:xfrm rot="16200000" flipV="1">
              <a:off x="3133725" y="3509176"/>
              <a:ext cx="304800" cy="482600"/>
            </a:xfrm>
            <a:prstGeom prst="moon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3047506" y="3779044"/>
              <a:ext cx="469194" cy="459582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3026569" y="3581399"/>
              <a:ext cx="52387" cy="907257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3495675" y="3581399"/>
              <a:ext cx="85725" cy="907258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3064669" y="3731420"/>
              <a:ext cx="45719" cy="5715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3459956" y="3707606"/>
              <a:ext cx="61913" cy="607219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44" name="AutoShape 44"/>
          <p:cNvSpPr>
            <a:spLocks noChangeArrowheads="1"/>
          </p:cNvSpPr>
          <p:nvPr/>
        </p:nvSpPr>
        <p:spPr bwMode="auto">
          <a:xfrm>
            <a:off x="3590550" y="4257675"/>
            <a:ext cx="1958975" cy="178593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Products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45" name="AutoShape 44"/>
          <p:cNvSpPr>
            <a:spLocks noChangeArrowheads="1"/>
          </p:cNvSpPr>
          <p:nvPr/>
        </p:nvSpPr>
        <p:spPr bwMode="auto">
          <a:xfrm>
            <a:off x="3590550" y="4257675"/>
            <a:ext cx="1958975" cy="178593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Products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62" name="AutoShape 44"/>
          <p:cNvSpPr>
            <a:spLocks noChangeArrowheads="1"/>
          </p:cNvSpPr>
          <p:nvPr/>
        </p:nvSpPr>
        <p:spPr bwMode="auto">
          <a:xfrm>
            <a:off x="3590550" y="4257675"/>
            <a:ext cx="1958975" cy="178593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Products</a:t>
            </a:r>
            <a:endParaRPr lang="en-US" sz="105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73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32099E-6 L -0.28021 -4.32099E-6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8.64198E-7 L 0.28125 8.64198E-7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  <p:bldP spid="45" grpId="0" animBg="1"/>
      <p:bldP spid="45" grpId="1" animBg="1"/>
      <p:bldP spid="6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6 - Export/Import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289149" y="851518"/>
            <a:ext cx="8552469" cy="4010768"/>
          </a:xfrm>
        </p:spPr>
        <p:txBody>
          <a:bodyPr/>
          <a:lstStyle/>
          <a:p>
            <a:pPr>
              <a:buNone/>
            </a:pPr>
            <a:r>
              <a:rPr lang="en-US" dirty="0" smtClean="0">
                <a:latin typeface="Andale Mono"/>
                <a:cs typeface="Andale Mono"/>
              </a:rPr>
              <a:t>now create the non-persistent, replicated customer region</a:t>
            </a:r>
          </a:p>
          <a:p>
            <a:pPr>
              <a:buNone/>
            </a:pPr>
            <a:endParaRPr lang="en-US" dirty="0" smtClean="0">
              <a:latin typeface="Andale Mono"/>
              <a:cs typeface="Andale Mono"/>
            </a:endParaRPr>
          </a:p>
          <a:p>
            <a:pPr>
              <a:buNone/>
            </a:pPr>
            <a:r>
              <a:rPr lang="en-US" dirty="0" err="1" smtClean="0">
                <a:solidFill>
                  <a:srgbClr val="0000FF"/>
                </a:solidFill>
                <a:latin typeface="Andale Mono"/>
                <a:cs typeface="Andale Mono"/>
              </a:rPr>
              <a:t>gfsh</a:t>
            </a:r>
            <a:r>
              <a:rPr lang="en-US" dirty="0" smtClean="0">
                <a:solidFill>
                  <a:srgbClr val="0000FF"/>
                </a:solidFill>
                <a:latin typeface="Andale Mono"/>
                <a:cs typeface="Andale Mono"/>
              </a:rPr>
              <a:t> &gt; create region --name=Customer --type=REPLICATE</a:t>
            </a:r>
          </a:p>
          <a:p>
            <a:pPr>
              <a:buNone/>
            </a:pPr>
            <a:endParaRPr lang="en-US" dirty="0">
              <a:latin typeface="Andale Mono"/>
              <a:cs typeface="Andale Mono"/>
            </a:endParaRPr>
          </a:p>
          <a:p>
            <a:pPr>
              <a:buNone/>
            </a:pPr>
            <a:r>
              <a:rPr lang="en-US" dirty="0" smtClean="0">
                <a:latin typeface="Andale Mono"/>
                <a:cs typeface="Andale Mono"/>
              </a:rPr>
              <a:t>and restore the data into Customer ...</a:t>
            </a:r>
          </a:p>
          <a:p>
            <a:pPr>
              <a:buNone/>
            </a:pPr>
            <a:r>
              <a:rPr lang="en-US" dirty="0" err="1" smtClean="0">
                <a:solidFill>
                  <a:srgbClr val="0000FF"/>
                </a:solidFill>
                <a:latin typeface="Andale Mono"/>
                <a:cs typeface="Andale Mono"/>
              </a:rPr>
              <a:t>gfsh</a:t>
            </a:r>
            <a:r>
              <a:rPr lang="en-US" dirty="0" smtClean="0">
                <a:solidFill>
                  <a:srgbClr val="0000FF"/>
                </a:solidFill>
                <a:latin typeface="Andale Mono"/>
                <a:cs typeface="Andale Mono"/>
              </a:rPr>
              <a:t> &gt; import data --region=Customer --member=datanode3</a:t>
            </a:r>
          </a:p>
          <a:p>
            <a:pPr>
              <a:buNone/>
            </a:pPr>
            <a:r>
              <a:rPr lang="en-US" dirty="0">
                <a:solidFill>
                  <a:srgbClr val="0000FF"/>
                </a:solidFill>
                <a:latin typeface="Andale Mono"/>
                <a:cs typeface="Andale Mono"/>
              </a:rPr>
              <a:t> </a:t>
            </a:r>
            <a:r>
              <a:rPr lang="en-US" dirty="0" smtClean="0">
                <a:solidFill>
                  <a:srgbClr val="0000FF"/>
                </a:solidFill>
                <a:latin typeface="Andale Mono"/>
                <a:cs typeface="Andale Mono"/>
              </a:rPr>
              <a:t>                  --file=/backup/</a:t>
            </a:r>
            <a:r>
              <a:rPr lang="en-US" dirty="0" err="1" smtClean="0">
                <a:solidFill>
                  <a:srgbClr val="0000FF"/>
                </a:solidFill>
                <a:latin typeface="Andale Mono"/>
                <a:cs typeface="Andale Mono"/>
              </a:rPr>
              <a:t>person.gfd</a:t>
            </a:r>
            <a:endParaRPr lang="en-US" dirty="0" smtClean="0">
              <a:solidFill>
                <a:srgbClr val="0000FF"/>
              </a:solidFill>
              <a:latin typeface="Andale Mono"/>
              <a:cs typeface="Andale Mono"/>
            </a:endParaRPr>
          </a:p>
          <a:p>
            <a:pPr>
              <a:buNone/>
            </a:pPr>
            <a:endParaRPr lang="en-US" dirty="0">
              <a:solidFill>
                <a:srgbClr val="0000FF"/>
              </a:solidFill>
              <a:latin typeface="Andale Mono"/>
              <a:cs typeface="Andale Mono"/>
            </a:endParaRPr>
          </a:p>
          <a:p>
            <a:pPr>
              <a:buNone/>
            </a:pPr>
            <a:r>
              <a:rPr lang="en-US" dirty="0" smtClean="0">
                <a:solidFill>
                  <a:schemeClr val="tx1"/>
                </a:solidFill>
                <a:latin typeface="Andale Mono"/>
                <a:cs typeface="Andale Mono"/>
              </a:rPr>
              <a:t>Run a query to verify</a:t>
            </a:r>
          </a:p>
        </p:txBody>
      </p:sp>
    </p:spTree>
    <p:extLst>
      <p:ext uri="{BB962C8B-B14F-4D97-AF65-F5344CB8AC3E}">
        <p14:creationId xmlns:p14="http://schemas.microsoft.com/office/powerpoint/2010/main" val="1895124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108371" y="169550"/>
            <a:ext cx="9035700" cy="54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How to Stay Out of Trouble</a:t>
            </a:r>
            <a:endParaRPr dirty="0"/>
          </a:p>
        </p:txBody>
      </p:sp>
      <p:sp>
        <p:nvSpPr>
          <p:cNvPr id="144" name="Shape 144"/>
          <p:cNvSpPr txBox="1">
            <a:spLocks noGrp="1"/>
          </p:cNvSpPr>
          <p:nvPr>
            <p:ph type="body" idx="2"/>
          </p:nvPr>
        </p:nvSpPr>
        <p:spPr>
          <a:xfrm>
            <a:off x="108371" y="728595"/>
            <a:ext cx="8930579" cy="426673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20000"/>
              </a:lnSpc>
              <a:buNone/>
            </a:pPr>
            <a:r>
              <a:rPr lang="en-US" dirty="0" smtClean="0">
                <a:solidFill>
                  <a:srgbClr val="0000FF"/>
                </a:solidFill>
                <a:latin typeface="Andale Mono"/>
                <a:cs typeface="Andale Mono"/>
              </a:rPr>
              <a:t>Automate</a:t>
            </a:r>
          </a:p>
          <a:p>
            <a:pPr>
              <a:lnSpc>
                <a:spcPct val="120000"/>
              </a:lnSpc>
              <a:buNone/>
            </a:pPr>
            <a:endParaRPr lang="en-US" dirty="0">
              <a:solidFill>
                <a:srgbClr val="0000FF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dirty="0" smtClean="0">
                <a:solidFill>
                  <a:srgbClr val="0000FF"/>
                </a:solidFill>
                <a:latin typeface="Andale Mono"/>
                <a:cs typeface="Andale Mono"/>
              </a:rPr>
              <a:t>Have processes that prevent multiple people from performing cluster admin operations (starting, stopping) at the same time</a:t>
            </a:r>
          </a:p>
          <a:p>
            <a:pPr>
              <a:lnSpc>
                <a:spcPct val="120000"/>
              </a:lnSpc>
              <a:buNone/>
            </a:pPr>
            <a:endParaRPr lang="en-US" dirty="0">
              <a:solidFill>
                <a:srgbClr val="0000FF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b="1" dirty="0" smtClean="0">
                <a:solidFill>
                  <a:srgbClr val="FF6600"/>
                </a:solidFill>
                <a:latin typeface="Andale Mono"/>
                <a:cs typeface="Andale Mono"/>
              </a:rPr>
              <a:t>Always</a:t>
            </a:r>
            <a:r>
              <a:rPr lang="en-US" dirty="0" smtClean="0">
                <a:solidFill>
                  <a:srgbClr val="FF6600"/>
                </a:solidFill>
                <a:latin typeface="Andale Mono"/>
                <a:cs typeface="Andale Mono"/>
              </a:rPr>
              <a:t> </a:t>
            </a:r>
            <a:r>
              <a:rPr lang="en-US" dirty="0" smtClean="0">
                <a:solidFill>
                  <a:srgbClr val="0000FF"/>
                </a:solidFill>
                <a:latin typeface="Andale Mono"/>
                <a:cs typeface="Andale Mono"/>
              </a:rPr>
              <a:t>check redundancy before stopping a member</a:t>
            </a:r>
          </a:p>
          <a:p>
            <a:pPr>
              <a:lnSpc>
                <a:spcPct val="120000"/>
              </a:lnSpc>
              <a:buNone/>
            </a:pPr>
            <a:endParaRPr lang="en-US" dirty="0">
              <a:solidFill>
                <a:srgbClr val="0000FF"/>
              </a:solidFill>
              <a:latin typeface="Andale Mono"/>
              <a:cs typeface="Andale Mono"/>
            </a:endParaRPr>
          </a:p>
          <a:p>
            <a:pPr>
              <a:lnSpc>
                <a:spcPct val="120000"/>
              </a:lnSpc>
              <a:buNone/>
            </a:pPr>
            <a:r>
              <a:rPr lang="en-US" dirty="0" smtClean="0">
                <a:solidFill>
                  <a:srgbClr val="0000FF"/>
                </a:solidFill>
                <a:latin typeface="Andale Mono"/>
                <a:cs typeface="Andale Mono"/>
              </a:rPr>
              <a:t>Monitor All Resources</a:t>
            </a:r>
          </a:p>
          <a:p>
            <a:pPr>
              <a:lnSpc>
                <a:spcPct val="120000"/>
              </a:lnSpc>
              <a:buNone/>
            </a:pPr>
            <a:endParaRPr lang="en-US" dirty="0" smtClean="0">
              <a:solidFill>
                <a:srgbClr val="0000FF"/>
              </a:solidFill>
              <a:latin typeface="Andale Mono"/>
              <a:cs typeface="Andale Mon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2190" y="1415143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416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108371" y="169550"/>
            <a:ext cx="9035700" cy="54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When a Member Gets Kicked Out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532190" y="1415143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 descr="KickedOu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457" y="711650"/>
            <a:ext cx="4468617" cy="428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741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2"/>
          </p:nvPr>
        </p:nvSpPr>
        <p:spPr>
          <a:xfrm>
            <a:off x="289150" y="1972827"/>
            <a:ext cx="8535329" cy="648792"/>
          </a:xfrm>
        </p:spPr>
        <p:txBody>
          <a:bodyPr/>
          <a:lstStyle/>
          <a:p>
            <a:pPr algn="ctr">
              <a:buNone/>
            </a:pPr>
            <a:r>
              <a:rPr lang="en-US" sz="2400" dirty="0" smtClean="0">
                <a:latin typeface="Andale Mono"/>
                <a:cs typeface="Andale Mono"/>
              </a:rPr>
              <a:t>Q &amp; A</a:t>
            </a:r>
            <a:endParaRPr lang="en-US" sz="2400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2298419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1950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/>
          <p:cNvGrpSpPr/>
          <p:nvPr/>
        </p:nvGrpSpPr>
        <p:grpSpPr>
          <a:xfrm>
            <a:off x="929489" y="3268267"/>
            <a:ext cx="7279510" cy="1234679"/>
            <a:chOff x="929489" y="3268267"/>
            <a:chExt cx="7279510" cy="1234679"/>
          </a:xfrm>
        </p:grpSpPr>
        <p:sp>
          <p:nvSpPr>
            <p:cNvPr id="54" name="Rectangle 4"/>
            <p:cNvSpPr>
              <a:spLocks noChangeArrowheads="1"/>
            </p:cNvSpPr>
            <p:nvPr/>
          </p:nvSpPr>
          <p:spPr bwMode="auto">
            <a:xfrm>
              <a:off x="929489" y="3268267"/>
              <a:ext cx="2155060" cy="1234679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4"/>
            <p:cNvSpPr>
              <a:spLocks noChangeArrowheads="1"/>
            </p:cNvSpPr>
            <p:nvPr/>
          </p:nvSpPr>
          <p:spPr bwMode="auto">
            <a:xfrm>
              <a:off x="3491714" y="3268267"/>
              <a:ext cx="2155060" cy="1234679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Rectangle 4"/>
            <p:cNvSpPr>
              <a:spLocks noChangeArrowheads="1"/>
            </p:cNvSpPr>
            <p:nvPr/>
          </p:nvSpPr>
          <p:spPr bwMode="auto">
            <a:xfrm>
              <a:off x="6053939" y="3268267"/>
              <a:ext cx="2155060" cy="1234679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" name="Group 92"/>
            <p:cNvGrpSpPr/>
            <p:nvPr/>
          </p:nvGrpSpPr>
          <p:grpSpPr>
            <a:xfrm>
              <a:off x="3026569" y="3581399"/>
              <a:ext cx="554831" cy="907258"/>
              <a:chOff x="3026569" y="3581399"/>
              <a:chExt cx="554831" cy="907258"/>
            </a:xfrm>
          </p:grpSpPr>
          <p:sp>
            <p:nvSpPr>
              <p:cNvPr id="80" name="Moon 79"/>
              <p:cNvSpPr/>
              <p:nvPr/>
            </p:nvSpPr>
            <p:spPr bwMode="auto">
              <a:xfrm rot="5400000">
                <a:off x="3133725" y="4025883"/>
                <a:ext cx="304800" cy="482600"/>
              </a:xfrm>
              <a:prstGeom prst="moon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1" name="Moon 80"/>
              <p:cNvSpPr/>
              <p:nvPr/>
            </p:nvSpPr>
            <p:spPr bwMode="auto">
              <a:xfrm rot="16200000" flipV="1">
                <a:off x="3133725" y="3509176"/>
                <a:ext cx="304800" cy="482600"/>
              </a:xfrm>
              <a:prstGeom prst="moon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 bwMode="auto">
              <a:xfrm>
                <a:off x="3047506" y="3779044"/>
                <a:ext cx="469194" cy="4595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 bwMode="auto">
              <a:xfrm>
                <a:off x="3026569" y="3581399"/>
                <a:ext cx="52387" cy="90725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6" name="Rectangle 85"/>
              <p:cNvSpPr/>
              <p:nvPr/>
            </p:nvSpPr>
            <p:spPr bwMode="auto">
              <a:xfrm>
                <a:off x="3495675" y="3581399"/>
                <a:ext cx="85725" cy="907258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7" name="Rectangle 86"/>
              <p:cNvSpPr/>
              <p:nvPr/>
            </p:nvSpPr>
            <p:spPr bwMode="auto">
              <a:xfrm>
                <a:off x="3064669" y="3731420"/>
                <a:ext cx="45719" cy="5715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 bwMode="auto">
              <a:xfrm>
                <a:off x="3459956" y="3707606"/>
                <a:ext cx="61913" cy="60721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3" name="Group 92"/>
            <p:cNvGrpSpPr/>
            <p:nvPr/>
          </p:nvGrpSpPr>
          <p:grpSpPr>
            <a:xfrm>
              <a:off x="5588794" y="3581399"/>
              <a:ext cx="554831" cy="907258"/>
              <a:chOff x="3026569" y="3581399"/>
              <a:chExt cx="554831" cy="907258"/>
            </a:xfrm>
          </p:grpSpPr>
          <p:sp>
            <p:nvSpPr>
              <p:cNvPr id="32" name="Moon 31"/>
              <p:cNvSpPr/>
              <p:nvPr/>
            </p:nvSpPr>
            <p:spPr bwMode="auto">
              <a:xfrm rot="5400000">
                <a:off x="3133725" y="4025883"/>
                <a:ext cx="304800" cy="482600"/>
              </a:xfrm>
              <a:prstGeom prst="moon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4" name="Moon 33"/>
              <p:cNvSpPr/>
              <p:nvPr/>
            </p:nvSpPr>
            <p:spPr bwMode="auto">
              <a:xfrm rot="16200000" flipV="1">
                <a:off x="3133725" y="3509176"/>
                <a:ext cx="304800" cy="482600"/>
              </a:xfrm>
              <a:prstGeom prst="moon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 bwMode="auto">
              <a:xfrm>
                <a:off x="3047506" y="3779044"/>
                <a:ext cx="469194" cy="4595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 bwMode="auto">
              <a:xfrm>
                <a:off x="3026569" y="3581399"/>
                <a:ext cx="52387" cy="90725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 bwMode="auto">
              <a:xfrm>
                <a:off x="3495675" y="3581399"/>
                <a:ext cx="85725" cy="907258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 bwMode="auto">
              <a:xfrm>
                <a:off x="3064669" y="3731420"/>
                <a:ext cx="45719" cy="5715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 bwMode="auto">
              <a:xfrm>
                <a:off x="3459956" y="3707606"/>
                <a:ext cx="61913" cy="60721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42" name="AutoShape 44"/>
          <p:cNvSpPr>
            <a:spLocks noChangeArrowheads="1"/>
          </p:cNvSpPr>
          <p:nvPr/>
        </p:nvSpPr>
        <p:spPr bwMode="auto">
          <a:xfrm>
            <a:off x="3590550" y="3371850"/>
            <a:ext cx="1958975" cy="178593"/>
          </a:xfrm>
          <a:prstGeom prst="roundRect">
            <a:avLst>
              <a:gd name="adj" fmla="val 16667"/>
            </a:avLst>
          </a:prstGeom>
          <a:gradFill>
            <a:gsLst>
              <a:gs pos="100000">
                <a:srgbClr val="0000FF"/>
              </a:gs>
              <a:gs pos="0">
                <a:srgbClr val="808080"/>
              </a:gs>
            </a:gsLst>
            <a:lin ang="10800000" scaled="1"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Customers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43" name="AutoShape 44"/>
          <p:cNvSpPr>
            <a:spLocks noChangeArrowheads="1"/>
          </p:cNvSpPr>
          <p:nvPr/>
        </p:nvSpPr>
        <p:spPr bwMode="auto">
          <a:xfrm>
            <a:off x="3590550" y="3371850"/>
            <a:ext cx="1958975" cy="17859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100000">
                <a:srgbClr val="808080"/>
              </a:gs>
              <a:gs pos="0">
                <a:srgbClr val="0000FF"/>
              </a:gs>
            </a:gsLst>
            <a:lin ang="10800000" scaled="1"/>
            <a:tileRect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Customers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46" name="AutoShape 44"/>
          <p:cNvSpPr>
            <a:spLocks noChangeArrowheads="1"/>
          </p:cNvSpPr>
          <p:nvPr/>
        </p:nvSpPr>
        <p:spPr bwMode="auto">
          <a:xfrm>
            <a:off x="3590550" y="3371850"/>
            <a:ext cx="1958975" cy="17859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20000">
                <a:srgbClr val="808080"/>
              </a:gs>
              <a:gs pos="50000">
                <a:srgbClr val="0000FF"/>
              </a:gs>
              <a:gs pos="80000">
                <a:srgbClr val="808080"/>
              </a:gs>
            </a:gsLst>
            <a:lin ang="0" scaled="1"/>
            <a:tileRect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Customers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41" name="AutoShape 44"/>
          <p:cNvSpPr>
            <a:spLocks noChangeArrowheads="1"/>
          </p:cNvSpPr>
          <p:nvPr/>
        </p:nvSpPr>
        <p:spPr bwMode="auto">
          <a:xfrm>
            <a:off x="3590550" y="3371850"/>
            <a:ext cx="1958975" cy="178593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Customers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603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Partitioned Regions</a:t>
            </a: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934156" y="3262314"/>
            <a:ext cx="7267575" cy="61911"/>
            <a:chOff x="934156" y="3262314"/>
            <a:chExt cx="7267575" cy="61911"/>
          </a:xfrm>
        </p:grpSpPr>
        <p:sp>
          <p:nvSpPr>
            <p:cNvPr id="33" name="Rectangle 13"/>
            <p:cNvSpPr>
              <a:spLocks noChangeArrowheads="1"/>
            </p:cNvSpPr>
            <p:nvPr/>
          </p:nvSpPr>
          <p:spPr bwMode="auto">
            <a:xfrm>
              <a:off x="934156" y="3262314"/>
              <a:ext cx="2143125" cy="61911"/>
            </a:xfrm>
            <a:prstGeom prst="rect">
              <a:avLst/>
            </a:prstGeom>
            <a:solidFill>
              <a:srgbClr val="33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endParaRPr lang="en-US" sz="1200" b="1" dirty="0">
                <a:solidFill>
                  <a:srgbClr val="FFFFFF"/>
                </a:solidFill>
              </a:endParaRPr>
            </a:p>
          </p:txBody>
        </p:sp>
        <p:sp>
          <p:nvSpPr>
            <p:cNvPr id="29" name="Rectangle 13"/>
            <p:cNvSpPr>
              <a:spLocks noChangeArrowheads="1"/>
            </p:cNvSpPr>
            <p:nvPr/>
          </p:nvSpPr>
          <p:spPr bwMode="auto">
            <a:xfrm>
              <a:off x="3496381" y="3262314"/>
              <a:ext cx="2143125" cy="61911"/>
            </a:xfrm>
            <a:prstGeom prst="rect">
              <a:avLst/>
            </a:prstGeom>
            <a:solidFill>
              <a:srgbClr val="33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endParaRPr lang="en-US" sz="1200" b="1" dirty="0">
                <a:solidFill>
                  <a:srgbClr val="FFFFFF"/>
                </a:solidFill>
              </a:endParaRPr>
            </a:p>
          </p:txBody>
        </p:sp>
        <p:sp>
          <p:nvSpPr>
            <p:cNvPr id="30" name="Rectangle 13"/>
            <p:cNvSpPr>
              <a:spLocks noChangeArrowheads="1"/>
            </p:cNvSpPr>
            <p:nvPr/>
          </p:nvSpPr>
          <p:spPr bwMode="auto">
            <a:xfrm>
              <a:off x="6058606" y="3262314"/>
              <a:ext cx="2143125" cy="61911"/>
            </a:xfrm>
            <a:prstGeom prst="rect">
              <a:avLst/>
            </a:prstGeom>
            <a:solidFill>
              <a:srgbClr val="33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endParaRPr lang="en-US" sz="12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31" name="AutoShape 44" descr="Left:  Products"/>
          <p:cNvSpPr>
            <a:spLocks noChangeArrowheads="1"/>
          </p:cNvSpPr>
          <p:nvPr/>
        </p:nvSpPr>
        <p:spPr bwMode="auto">
          <a:xfrm>
            <a:off x="1028308" y="4257652"/>
            <a:ext cx="1958975" cy="178593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Products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40" name="AutoShape 44" descr="Right:  Products"/>
          <p:cNvSpPr>
            <a:spLocks noChangeArrowheads="1"/>
          </p:cNvSpPr>
          <p:nvPr/>
        </p:nvSpPr>
        <p:spPr bwMode="auto">
          <a:xfrm>
            <a:off x="6162299" y="4257679"/>
            <a:ext cx="1958975" cy="178593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Products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62" name="AutoShape 44"/>
          <p:cNvSpPr>
            <a:spLocks noChangeArrowheads="1"/>
          </p:cNvSpPr>
          <p:nvPr/>
        </p:nvSpPr>
        <p:spPr bwMode="auto">
          <a:xfrm>
            <a:off x="3590550" y="4257675"/>
            <a:ext cx="1958975" cy="178593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Products</a:t>
            </a:r>
            <a:endParaRPr lang="en-US" sz="105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31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32099E-6 L -0.28021 -4.32099E-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0.00185 L 0.28125 -0.00185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  <p:bldP spid="43" grpId="0" animBg="1"/>
      <p:bldP spid="46" grpId="0" animBg="1"/>
      <p:bldP spid="41" grpId="0" animBg="1"/>
      <p:bldP spid="4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69"/>
          <p:cNvGrpSpPr/>
          <p:nvPr/>
        </p:nvGrpSpPr>
        <p:grpSpPr>
          <a:xfrm>
            <a:off x="867282" y="806049"/>
            <a:ext cx="613609" cy="492918"/>
            <a:chOff x="3625850" y="2015724"/>
            <a:chExt cx="613609" cy="492918"/>
          </a:xfrm>
        </p:grpSpPr>
        <p:sp>
          <p:nvSpPr>
            <p:cNvPr id="23" name="Line 10"/>
            <p:cNvSpPr>
              <a:spLocks noChangeShapeType="1"/>
            </p:cNvSpPr>
            <p:nvPr/>
          </p:nvSpPr>
          <p:spPr bwMode="auto">
            <a:xfrm>
              <a:off x="3761230" y="2095972"/>
              <a:ext cx="911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24" name="Picture 20" descr="MCDD01775_0000[1]"/>
            <p:cNvPicPr>
              <a:picLocks noChangeAspect="1" noChangeArrowheads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>
              <a:off x="3625850" y="2026373"/>
              <a:ext cx="150423" cy="139196"/>
            </a:xfrm>
            <a:prstGeom prst="rect">
              <a:avLst/>
            </a:prstGeom>
            <a:noFill/>
          </p:spPr>
        </p:pic>
        <p:grpSp>
          <p:nvGrpSpPr>
            <p:cNvPr id="25" name="Group 26"/>
            <p:cNvGrpSpPr>
              <a:grpSpLocks/>
            </p:cNvGrpSpPr>
            <p:nvPr/>
          </p:nvGrpSpPr>
          <p:grpSpPr bwMode="auto">
            <a:xfrm>
              <a:off x="3828195" y="2015724"/>
              <a:ext cx="411268" cy="492918"/>
              <a:chOff x="2980" y="2203"/>
              <a:chExt cx="349" cy="414"/>
            </a:xfrm>
          </p:grpSpPr>
          <p:pic>
            <p:nvPicPr>
              <p:cNvPr id="26" name="Picture 27" descr="MCED00214_0000[1]"/>
              <p:cNvPicPr>
                <a:picLocks noChangeAspect="1" noChangeArrowheads="1"/>
              </p:cNvPicPr>
              <p:nvPr/>
            </p:nvPicPr>
            <p:blipFill>
              <a:blip r:embed="rId4" cstate="email"/>
              <a:srcRect/>
              <a:stretch>
                <a:fillRect/>
              </a:stretch>
            </p:blipFill>
            <p:spPr bwMode="auto">
              <a:xfrm>
                <a:off x="3047" y="2269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27" name="Picture 28" descr="MCED00214_0000[1]"/>
              <p:cNvPicPr>
                <a:picLocks noChangeAspect="1" noChangeArrowheads="1"/>
              </p:cNvPicPr>
              <p:nvPr/>
            </p:nvPicPr>
            <p:blipFill>
              <a:blip r:embed="rId4" cstate="email"/>
              <a:srcRect/>
              <a:stretch>
                <a:fillRect/>
              </a:stretch>
            </p:blipFill>
            <p:spPr bwMode="auto">
              <a:xfrm>
                <a:off x="3146" y="2269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28" name="Picture 29" descr="MCED00214_0000[1]"/>
              <p:cNvPicPr>
                <a:picLocks noChangeAspect="1" noChangeArrowheads="1"/>
              </p:cNvPicPr>
              <p:nvPr/>
            </p:nvPicPr>
            <p:blipFill>
              <a:blip r:embed="rId4" cstate="email"/>
              <a:srcRect/>
              <a:stretch>
                <a:fillRect/>
              </a:stretch>
            </p:blipFill>
            <p:spPr bwMode="auto">
              <a:xfrm>
                <a:off x="3047" y="2368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29" name="Picture 30" descr="MCED00214_0000[1]"/>
              <p:cNvPicPr>
                <a:picLocks noChangeAspect="1" noChangeArrowheads="1"/>
              </p:cNvPicPr>
              <p:nvPr/>
            </p:nvPicPr>
            <p:blipFill>
              <a:blip r:embed="rId4" cstate="email"/>
              <a:srcRect/>
              <a:stretch>
                <a:fillRect/>
              </a:stretch>
            </p:blipFill>
            <p:spPr bwMode="auto">
              <a:xfrm>
                <a:off x="3212" y="2203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30" name="Picture 31" descr="MCED00214_0000[1]"/>
              <p:cNvPicPr>
                <a:picLocks noChangeAspect="1" noChangeArrowheads="1"/>
              </p:cNvPicPr>
              <p:nvPr/>
            </p:nvPicPr>
            <p:blipFill>
              <a:blip r:embed="rId4" cstate="email"/>
              <a:srcRect/>
              <a:stretch>
                <a:fillRect/>
              </a:stretch>
            </p:blipFill>
            <p:spPr bwMode="auto">
              <a:xfrm>
                <a:off x="3212" y="2269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31" name="Picture 32" descr="MCED00214_0000[1]"/>
              <p:cNvPicPr>
                <a:picLocks noChangeAspect="1" noChangeArrowheads="1"/>
              </p:cNvPicPr>
              <p:nvPr/>
            </p:nvPicPr>
            <p:blipFill>
              <a:blip r:embed="rId4" cstate="email"/>
              <a:srcRect/>
              <a:stretch>
                <a:fillRect/>
              </a:stretch>
            </p:blipFill>
            <p:spPr bwMode="auto">
              <a:xfrm>
                <a:off x="3212" y="2335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32" name="Picture 33" descr="MCED00214_0000[1]"/>
              <p:cNvPicPr>
                <a:picLocks noChangeAspect="1" noChangeArrowheads="1"/>
              </p:cNvPicPr>
              <p:nvPr/>
            </p:nvPicPr>
            <p:blipFill>
              <a:blip r:embed="rId4" cstate="email"/>
              <a:srcRect/>
              <a:stretch>
                <a:fillRect/>
              </a:stretch>
            </p:blipFill>
            <p:spPr bwMode="auto">
              <a:xfrm>
                <a:off x="3113" y="2434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33" name="Picture 34" descr="MCED00214_0000[1]"/>
              <p:cNvPicPr>
                <a:picLocks noChangeAspect="1" noChangeArrowheads="1"/>
              </p:cNvPicPr>
              <p:nvPr/>
            </p:nvPicPr>
            <p:blipFill>
              <a:blip r:embed="rId4" cstate="email"/>
              <a:srcRect/>
              <a:stretch>
                <a:fillRect/>
              </a:stretch>
            </p:blipFill>
            <p:spPr bwMode="auto">
              <a:xfrm>
                <a:off x="3179" y="2500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34" name="Picture 35" descr="MCED00214_0000[1]"/>
              <p:cNvPicPr>
                <a:picLocks noChangeAspect="1" noChangeArrowheads="1"/>
              </p:cNvPicPr>
              <p:nvPr/>
            </p:nvPicPr>
            <p:blipFill>
              <a:blip r:embed="rId4" cstate="email"/>
              <a:srcRect/>
              <a:stretch>
                <a:fillRect/>
              </a:stretch>
            </p:blipFill>
            <p:spPr bwMode="auto">
              <a:xfrm>
                <a:off x="2980" y="2218"/>
                <a:ext cx="118" cy="117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Partition Buckets</a:t>
            </a:r>
            <a:endParaRPr lang="en-US" dirty="0"/>
          </a:p>
        </p:txBody>
      </p:sp>
      <p:grpSp>
        <p:nvGrpSpPr>
          <p:cNvPr id="3" name="Group 45"/>
          <p:cNvGrpSpPr>
            <a:grpSpLocks/>
          </p:cNvGrpSpPr>
          <p:nvPr/>
        </p:nvGrpSpPr>
        <p:grpSpPr bwMode="auto">
          <a:xfrm>
            <a:off x="652950" y="1343026"/>
            <a:ext cx="1298567" cy="621506"/>
            <a:chOff x="2071" y="2226"/>
            <a:chExt cx="818" cy="522"/>
          </a:xfrm>
        </p:grpSpPr>
        <p:sp>
          <p:nvSpPr>
            <p:cNvPr id="4" name="Line 46"/>
            <p:cNvSpPr>
              <a:spLocks noChangeShapeType="1"/>
            </p:cNvSpPr>
            <p:nvPr/>
          </p:nvSpPr>
          <p:spPr bwMode="auto">
            <a:xfrm>
              <a:off x="2463" y="2226"/>
              <a:ext cx="0" cy="5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 Box 47"/>
            <p:cNvSpPr txBox="1">
              <a:spLocks noChangeArrowheads="1"/>
            </p:cNvSpPr>
            <p:nvPr/>
          </p:nvSpPr>
          <p:spPr bwMode="auto">
            <a:xfrm>
              <a:off x="2071" y="2302"/>
              <a:ext cx="818" cy="310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600" b="1" dirty="0">
                  <a:solidFill>
                    <a:schemeClr val="tx1"/>
                  </a:solidFill>
                </a:rPr>
                <a:t>put(</a:t>
              </a:r>
              <a:r>
                <a:rPr lang="en-US" sz="600" b="1" dirty="0" err="1">
                  <a:solidFill>
                    <a:schemeClr val="tx1"/>
                  </a:solidFill>
                </a:rPr>
                <a:t>key,value</a:t>
              </a:r>
              <a:r>
                <a:rPr lang="en-US" sz="600" b="1" dirty="0" smtClean="0">
                  <a:solidFill>
                    <a:schemeClr val="tx1"/>
                  </a:solidFill>
                </a:rPr>
                <a:t>)</a:t>
              </a:r>
            </a:p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600" b="1" dirty="0" smtClean="0">
                  <a:solidFill>
                    <a:schemeClr val="tx1"/>
                  </a:solidFill>
                </a:rPr>
                <a:t> or</a:t>
              </a:r>
            </a:p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600" b="1" dirty="0" smtClean="0">
                  <a:solidFill>
                    <a:schemeClr val="tx1"/>
                  </a:solidFill>
                </a:rPr>
                <a:t> put(key, value, </a:t>
              </a:r>
              <a:r>
                <a:rPr lang="en-US" sz="600" b="1" dirty="0" err="1" smtClean="0">
                  <a:solidFill>
                    <a:schemeClr val="tx1"/>
                  </a:solidFill>
                </a:rPr>
                <a:t>contextObject</a:t>
              </a:r>
              <a:r>
                <a:rPr lang="en-US" sz="600" b="1" dirty="0" smtClean="0">
                  <a:solidFill>
                    <a:schemeClr val="tx1"/>
                  </a:solidFill>
                </a:rPr>
                <a:t>)</a:t>
              </a:r>
              <a:endParaRPr lang="en-US" sz="6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6" name="Picture 20" descr="MCDD01775_0000[1]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1200657" y="1959698"/>
            <a:ext cx="150423" cy="139196"/>
          </a:xfrm>
          <a:prstGeom prst="rect">
            <a:avLst/>
          </a:prstGeom>
          <a:noFill/>
        </p:spPr>
      </p:pic>
      <p:grpSp>
        <p:nvGrpSpPr>
          <p:cNvPr id="80" name="Group 79"/>
          <p:cNvGrpSpPr/>
          <p:nvPr/>
        </p:nvGrpSpPr>
        <p:grpSpPr>
          <a:xfrm>
            <a:off x="923925" y="2073317"/>
            <a:ext cx="3124200" cy="393658"/>
            <a:chOff x="923925" y="2054267"/>
            <a:chExt cx="3124200" cy="393658"/>
          </a:xfrm>
        </p:grpSpPr>
        <p:sp>
          <p:nvSpPr>
            <p:cNvPr id="77" name="Parallelogram 76"/>
            <p:cNvSpPr/>
            <p:nvPr/>
          </p:nvSpPr>
          <p:spPr bwMode="auto">
            <a:xfrm>
              <a:off x="923925" y="2105025"/>
              <a:ext cx="3124200" cy="342900"/>
            </a:xfrm>
            <a:prstGeom prst="parallelogram">
              <a:avLst/>
            </a:prstGeom>
            <a:solidFill>
              <a:srgbClr val="DDDDDD"/>
            </a:solidFill>
            <a:ln w="6350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282731" y="2054267"/>
              <a:ext cx="133722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b="1" dirty="0" smtClean="0">
                  <a:solidFill>
                    <a:srgbClr val="333333"/>
                  </a:solidFill>
                  <a:latin typeface="+mn-lt"/>
                  <a:ea typeface="+mn-ea"/>
                </a:rPr>
                <a:t>Partition Resolver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39826" y="2228850"/>
              <a:ext cx="286328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b="1" dirty="0" err="1" smtClean="0">
                  <a:solidFill>
                    <a:srgbClr val="333333"/>
                  </a:solidFill>
                  <a:latin typeface="+mn-lt"/>
                  <a:ea typeface="+mn-ea"/>
                </a:rPr>
                <a:t>Serializable</a:t>
              </a:r>
              <a:r>
                <a:rPr lang="en-US" sz="800" b="1" dirty="0" smtClean="0">
                  <a:solidFill>
                    <a:srgbClr val="333333"/>
                  </a:solidFill>
                  <a:latin typeface="+mn-lt"/>
                  <a:ea typeface="+mn-ea"/>
                </a:rPr>
                <a:t> </a:t>
              </a:r>
              <a:r>
                <a:rPr lang="en-US" sz="800" b="1" u="sng" dirty="0" smtClean="0">
                  <a:solidFill>
                    <a:srgbClr val="333333"/>
                  </a:solidFill>
                  <a:latin typeface="+mn-lt"/>
                  <a:ea typeface="+mn-ea"/>
                </a:rPr>
                <a:t> </a:t>
              </a:r>
              <a:r>
                <a:rPr lang="en-US" sz="800" b="1" u="sng" dirty="0" err="1" smtClean="0">
                  <a:solidFill>
                    <a:srgbClr val="333333"/>
                  </a:solidFill>
                  <a:latin typeface="+mn-lt"/>
                  <a:ea typeface="+mn-ea"/>
                </a:rPr>
                <a:t>getRoutingObject</a:t>
              </a:r>
              <a:r>
                <a:rPr lang="en-US" sz="800" dirty="0" smtClean="0">
                  <a:solidFill>
                    <a:srgbClr val="333333"/>
                  </a:solidFill>
                  <a:latin typeface="+mn-lt"/>
                  <a:ea typeface="+mn-ea"/>
                </a:rPr>
                <a:t>(</a:t>
              </a:r>
              <a:r>
                <a:rPr lang="en-US" sz="800" dirty="0" err="1" smtClean="0">
                  <a:solidFill>
                    <a:srgbClr val="333333"/>
                  </a:solidFill>
                  <a:latin typeface="+mn-lt"/>
                  <a:ea typeface="+mn-ea"/>
                </a:rPr>
                <a:t>EntryOperation</a:t>
              </a:r>
              <a:r>
                <a:rPr lang="en-US" sz="800" dirty="0" smtClean="0">
                  <a:solidFill>
                    <a:srgbClr val="333333"/>
                  </a:solidFill>
                  <a:latin typeface="+mn-lt"/>
                  <a:ea typeface="+mn-ea"/>
                </a:rPr>
                <a:t>&lt;K,V&gt; op)</a:t>
              </a:r>
            </a:p>
          </p:txBody>
        </p:sp>
      </p:grpSp>
      <p:sp>
        <p:nvSpPr>
          <p:cNvPr id="20" name="Flowchart: Manual Operation 19"/>
          <p:cNvSpPr/>
          <p:nvPr/>
        </p:nvSpPr>
        <p:spPr bwMode="auto">
          <a:xfrm>
            <a:off x="895349" y="3009900"/>
            <a:ext cx="847725" cy="304800"/>
          </a:xfrm>
          <a:prstGeom prst="flowChartManualOperation">
            <a:avLst/>
          </a:prstGeom>
          <a:solidFill>
            <a:srgbClr val="DDDDDD"/>
          </a:solidFill>
          <a:ln w="19050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lIns="0" tIns="0" rIns="0" bIns="0" rtlCol="0" anchor="ctr"/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en-US" sz="800" dirty="0" err="1" smtClean="0">
                <a:solidFill>
                  <a:srgbClr val="000000"/>
                </a:solidFill>
              </a:rPr>
              <a:t>hashCode</a:t>
            </a:r>
            <a:r>
              <a:rPr lang="en-US" sz="800" dirty="0" smtClean="0">
                <a:solidFill>
                  <a:srgbClr val="000000"/>
                </a:solidFill>
              </a:rPr>
              <a:t>()</a:t>
            </a:r>
          </a:p>
        </p:txBody>
      </p:sp>
      <p:cxnSp>
        <p:nvCxnSpPr>
          <p:cNvPr id="21" name="Straight Arrow Connector 20"/>
          <p:cNvCxnSpPr/>
          <p:nvPr/>
        </p:nvCxnSpPr>
        <p:spPr bwMode="auto">
          <a:xfrm rot="5400000">
            <a:off x="1202535" y="2539207"/>
            <a:ext cx="201609" cy="1588"/>
          </a:xfrm>
          <a:prstGeom prst="straightConnector1">
            <a:avLst/>
          </a:prstGeom>
          <a:solidFill>
            <a:srgbClr val="0095D3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4210050" y="831057"/>
            <a:ext cx="4800600" cy="1543051"/>
          </a:xfrm>
          <a:prstGeom prst="rect">
            <a:avLst/>
          </a:prstGeom>
          <a:noFill/>
          <a:ln>
            <a:solidFill>
              <a:srgbClr val="002060"/>
            </a:solidFill>
          </a:ln>
          <a:effectLst/>
        </p:spPr>
        <p:txBody>
          <a:bodyPr wrap="none" rtlCol="0">
            <a:noAutofit/>
          </a:bodyPr>
          <a:lstStyle/>
          <a:p>
            <a:pPr fontAlgn="t"/>
            <a:endParaRPr lang="en-US" sz="800" dirty="0" smtClean="0">
              <a:solidFill>
                <a:srgbClr val="000000"/>
              </a:solidFill>
            </a:endParaRPr>
          </a:p>
          <a:p>
            <a:pPr fontAlgn="t"/>
            <a:r>
              <a:rPr lang="en-US" sz="800" dirty="0" err="1" smtClean="0">
                <a:solidFill>
                  <a:srgbClr val="000000"/>
                </a:solidFill>
              </a:rPr>
              <a:t>serverCache.xml</a:t>
            </a:r>
            <a:endParaRPr lang="en-US" sz="800" dirty="0" smtClean="0">
              <a:solidFill>
                <a:srgbClr val="000000"/>
              </a:solidFill>
            </a:endParaRPr>
          </a:p>
          <a:p>
            <a:pPr fontAlgn="t"/>
            <a:r>
              <a:rPr lang="en-US" sz="800" dirty="0" smtClean="0">
                <a:solidFill>
                  <a:srgbClr val="5F5F5F"/>
                </a:solidFill>
              </a:rPr>
              <a:t>&lt;cache&gt; </a:t>
            </a:r>
          </a:p>
          <a:p>
            <a:pPr fontAlgn="t"/>
            <a:r>
              <a:rPr lang="en-US" sz="800" dirty="0" smtClean="0">
                <a:solidFill>
                  <a:srgbClr val="5F5F5F"/>
                </a:solidFill>
              </a:rPr>
              <a:t>    &lt;region name=“Customers” data-policy=“partition” redundancy=“1”</a:t>
            </a:r>
            <a:r>
              <a:rPr lang="en-US" sz="800" dirty="0" smtClean="0">
                <a:solidFill>
                  <a:srgbClr val="808080"/>
                </a:solidFill>
              </a:rPr>
              <a:t> </a:t>
            </a:r>
            <a:r>
              <a:rPr lang="en-US" sz="800" dirty="0" smtClean="0"/>
              <a:t>total-num-buckets=“113”</a:t>
            </a:r>
            <a:r>
              <a:rPr lang="en-US" sz="800" dirty="0" smtClean="0">
                <a:solidFill>
                  <a:srgbClr val="808080"/>
                </a:solidFill>
              </a:rPr>
              <a:t>&gt; </a:t>
            </a:r>
          </a:p>
          <a:p>
            <a:pPr fontAlgn="t"/>
            <a:r>
              <a:rPr lang="en-US" sz="800" b="1" dirty="0" smtClean="0"/>
              <a:t>        &lt;region-attributes&gt;</a:t>
            </a:r>
          </a:p>
          <a:p>
            <a:pPr fontAlgn="t"/>
            <a:r>
              <a:rPr lang="en-US" sz="800" b="1" dirty="0" smtClean="0"/>
              <a:t>            &lt;partition-attributes&gt;</a:t>
            </a:r>
          </a:p>
          <a:p>
            <a:pPr fontAlgn="t"/>
            <a:r>
              <a:rPr lang="en-US" sz="800" b="1" dirty="0" smtClean="0"/>
              <a:t>                &lt;partition-resolver=“</a:t>
            </a:r>
            <a:r>
              <a:rPr lang="en-US" sz="800" b="1" dirty="0" err="1" smtClean="0"/>
              <a:t>CustomerPartitionResolver</a:t>
            </a:r>
            <a:r>
              <a:rPr lang="en-US" sz="800" b="1" dirty="0" smtClean="0"/>
              <a:t>”&gt;</a:t>
            </a:r>
          </a:p>
          <a:p>
            <a:pPr fontAlgn="t"/>
            <a:r>
              <a:rPr lang="en-US" sz="800" b="1" dirty="0" smtClean="0"/>
              <a:t>                     &lt;class-name&gt;</a:t>
            </a:r>
            <a:r>
              <a:rPr lang="en-US" sz="800" b="1" dirty="0" err="1" smtClean="0"/>
              <a:t>myPackage.CustomerPartitionResolver</a:t>
            </a:r>
            <a:r>
              <a:rPr lang="en-US" sz="800" b="1" dirty="0" smtClean="0"/>
              <a:t> &lt;/class-name&gt; </a:t>
            </a:r>
          </a:p>
          <a:p>
            <a:pPr fontAlgn="t"/>
            <a:r>
              <a:rPr lang="en-US" sz="800" b="1" dirty="0" smtClean="0"/>
              <a:t>                &lt;/partition-resolver&gt;</a:t>
            </a:r>
          </a:p>
          <a:p>
            <a:pPr fontAlgn="t"/>
            <a:r>
              <a:rPr lang="en-US" sz="800" b="1" dirty="0" smtClean="0"/>
              <a:t>            &lt;/partition-attributes&gt;</a:t>
            </a:r>
          </a:p>
          <a:p>
            <a:pPr fontAlgn="t"/>
            <a:r>
              <a:rPr lang="en-US" sz="800" b="1" dirty="0" smtClean="0"/>
              <a:t>        &lt;region-attributes&gt;</a:t>
            </a:r>
          </a:p>
          <a:p>
            <a:pPr fontAlgn="t"/>
            <a:r>
              <a:rPr lang="en-US" sz="800" dirty="0" smtClean="0">
                <a:solidFill>
                  <a:srgbClr val="5F5F5F"/>
                </a:solidFill>
              </a:rPr>
              <a:t>    &lt;region&gt;</a:t>
            </a:r>
          </a:p>
          <a:p>
            <a:pPr fontAlgn="t"/>
            <a:r>
              <a:rPr lang="en-US" sz="800" dirty="0" smtClean="0">
                <a:solidFill>
                  <a:srgbClr val="5F5F5F"/>
                </a:solidFill>
              </a:rPr>
              <a:t>&lt;/cache&gt; </a:t>
            </a:r>
            <a:endParaRPr lang="en-US" sz="800" dirty="0">
              <a:solidFill>
                <a:srgbClr val="5F5F5F"/>
              </a:solidFill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1229176" y="2647549"/>
            <a:ext cx="139053" cy="139053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5000">
                <a:srgbClr val="FF0000"/>
              </a:gs>
            </a:gsLst>
            <a:path path="circle">
              <a:fillToRect l="50000" t="50000" r="50000" b="50000"/>
            </a:path>
            <a:tileRect/>
          </a:gradFill>
          <a:ln w="3175">
            <a:solidFill>
              <a:srgbClr val="00B050"/>
            </a:solidFill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en-US" sz="1800" dirty="0" err="1" smtClean="0">
              <a:solidFill>
                <a:srgbClr val="FFFFFF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353131" y="2628900"/>
            <a:ext cx="12025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 smtClean="0">
                <a:solidFill>
                  <a:srgbClr val="333333"/>
                </a:solidFill>
                <a:latin typeface="+mn-lt"/>
                <a:ea typeface="+mn-ea"/>
              </a:rPr>
              <a:t>“the Routing Object”</a:t>
            </a:r>
            <a:endParaRPr lang="en-US" sz="800" dirty="0" smtClean="0">
              <a:solidFill>
                <a:srgbClr val="333333"/>
              </a:solidFill>
              <a:latin typeface="+mn-lt"/>
              <a:ea typeface="+mn-ea"/>
            </a:endParaRPr>
          </a:p>
        </p:txBody>
      </p:sp>
      <p:cxnSp>
        <p:nvCxnSpPr>
          <p:cNvPr id="51" name="Straight Arrow Connector 50"/>
          <p:cNvCxnSpPr/>
          <p:nvPr/>
        </p:nvCxnSpPr>
        <p:spPr bwMode="auto">
          <a:xfrm rot="5400000">
            <a:off x="1202535" y="2910683"/>
            <a:ext cx="201609" cy="1588"/>
          </a:xfrm>
          <a:prstGeom prst="straightConnector1">
            <a:avLst/>
          </a:prstGeom>
          <a:solidFill>
            <a:srgbClr val="0095D3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106" name="Group 105"/>
          <p:cNvGrpSpPr/>
          <p:nvPr/>
        </p:nvGrpSpPr>
        <p:grpSpPr>
          <a:xfrm>
            <a:off x="590551" y="2025566"/>
            <a:ext cx="610107" cy="1146799"/>
            <a:chOff x="590551" y="2025566"/>
            <a:chExt cx="610107" cy="1146799"/>
          </a:xfrm>
        </p:grpSpPr>
        <p:sp>
          <p:nvSpPr>
            <p:cNvPr id="59" name="Arc 58"/>
            <p:cNvSpPr/>
            <p:nvPr/>
          </p:nvSpPr>
          <p:spPr bwMode="auto">
            <a:xfrm rot="10800000" flipV="1">
              <a:off x="590551" y="2025566"/>
              <a:ext cx="120650" cy="120650"/>
            </a:xfrm>
            <a:prstGeom prst="arc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Arc 59"/>
            <p:cNvSpPr/>
            <p:nvPr/>
          </p:nvSpPr>
          <p:spPr bwMode="auto">
            <a:xfrm rot="10800000">
              <a:off x="590551" y="3050774"/>
              <a:ext cx="120650" cy="120650"/>
            </a:xfrm>
            <a:prstGeom prst="arc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Arrow Connector 61"/>
            <p:cNvCxnSpPr>
              <a:stCxn id="6" idx="1"/>
            </p:cNvCxnSpPr>
            <p:nvPr/>
          </p:nvCxnSpPr>
          <p:spPr bwMode="auto">
            <a:xfrm rot="10800000">
              <a:off x="641351" y="2025566"/>
              <a:ext cx="559307" cy="3730"/>
            </a:xfrm>
            <a:prstGeom prst="straightConnector1">
              <a:avLst/>
            </a:prstGeom>
            <a:solidFill>
              <a:srgbClr val="0095D3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63"/>
            <p:cNvCxnSpPr/>
            <p:nvPr/>
          </p:nvCxnSpPr>
          <p:spPr bwMode="auto">
            <a:xfrm rot="5400000">
              <a:off x="76511" y="2597059"/>
              <a:ext cx="1028080" cy="0"/>
            </a:xfrm>
            <a:prstGeom prst="line">
              <a:avLst/>
            </a:prstGeom>
            <a:solidFill>
              <a:srgbClr val="0095D3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" name="Straight Arrow Connector 66"/>
            <p:cNvCxnSpPr/>
            <p:nvPr/>
          </p:nvCxnSpPr>
          <p:spPr bwMode="auto">
            <a:xfrm rot="10800000">
              <a:off x="641352" y="3170777"/>
              <a:ext cx="361310" cy="1588"/>
            </a:xfrm>
            <a:prstGeom prst="straightConnector1">
              <a:avLst/>
            </a:prstGeom>
            <a:solidFill>
              <a:srgbClr val="0095D3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triangle" w="med" len="med"/>
              <a:tailEnd type="none" w="med" len="med"/>
            </a:ln>
            <a:effectLst/>
          </p:spPr>
        </p:cxnSp>
      </p:grpSp>
      <p:sp>
        <p:nvSpPr>
          <p:cNvPr id="70" name="TextBox 69"/>
          <p:cNvSpPr txBox="1"/>
          <p:nvPr/>
        </p:nvSpPr>
        <p:spPr>
          <a:xfrm>
            <a:off x="6350" y="2356687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 smtClean="0">
                <a:solidFill>
                  <a:srgbClr val="333333"/>
                </a:solidFill>
                <a:latin typeface="+mn-lt"/>
                <a:ea typeface="+mn-ea"/>
              </a:rPr>
              <a:t>If no</a:t>
            </a:r>
          </a:p>
          <a:p>
            <a:pPr algn="ctr"/>
            <a:r>
              <a:rPr lang="en-US" sz="800" b="1" dirty="0" smtClean="0">
                <a:solidFill>
                  <a:srgbClr val="333333"/>
                </a:solidFill>
                <a:latin typeface="+mn-lt"/>
                <a:ea typeface="+mn-ea"/>
              </a:rPr>
              <a:t>Partition</a:t>
            </a:r>
          </a:p>
          <a:p>
            <a:pPr algn="ctr"/>
            <a:r>
              <a:rPr lang="en-US" sz="800" b="1" dirty="0" smtClean="0">
                <a:solidFill>
                  <a:srgbClr val="333333"/>
                </a:solidFill>
                <a:latin typeface="+mn-lt"/>
                <a:ea typeface="+mn-ea"/>
              </a:rPr>
              <a:t>Resolver</a:t>
            </a:r>
            <a:endParaRPr lang="en-US" sz="800" dirty="0" smtClean="0">
              <a:solidFill>
                <a:srgbClr val="333333"/>
              </a:solidFill>
              <a:latin typeface="+mn-lt"/>
              <a:ea typeface="+mn-ea"/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1351080" y="2029296"/>
            <a:ext cx="1549866" cy="255332"/>
            <a:chOff x="1351080" y="2029296"/>
            <a:chExt cx="1549866" cy="255332"/>
          </a:xfrm>
        </p:grpSpPr>
        <p:sp>
          <p:nvSpPr>
            <p:cNvPr id="71" name="Arc 70"/>
            <p:cNvSpPr/>
            <p:nvPr/>
          </p:nvSpPr>
          <p:spPr bwMode="auto">
            <a:xfrm rot="10800000" flipH="1" flipV="1">
              <a:off x="2778707" y="2031916"/>
              <a:ext cx="120650" cy="120650"/>
            </a:xfrm>
            <a:prstGeom prst="arc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Arrow Connector 71"/>
            <p:cNvCxnSpPr>
              <a:endCxn id="6" idx="3"/>
            </p:cNvCxnSpPr>
            <p:nvPr/>
          </p:nvCxnSpPr>
          <p:spPr bwMode="auto">
            <a:xfrm rot="10800000">
              <a:off x="1351080" y="2029296"/>
              <a:ext cx="1487366" cy="1588"/>
            </a:xfrm>
            <a:prstGeom prst="straightConnector1">
              <a:avLst/>
            </a:prstGeom>
            <a:solidFill>
              <a:srgbClr val="0095D3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" name="Straight Arrow Connector 72"/>
            <p:cNvCxnSpPr/>
            <p:nvPr/>
          </p:nvCxnSpPr>
          <p:spPr bwMode="auto">
            <a:xfrm rot="5400000">
              <a:off x="2799347" y="2183030"/>
              <a:ext cx="201609" cy="1588"/>
            </a:xfrm>
            <a:prstGeom prst="straightConnector1">
              <a:avLst/>
            </a:prstGeom>
            <a:solidFill>
              <a:srgbClr val="0095D3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cxnSp>
        <p:nvCxnSpPr>
          <p:cNvPr id="76" name="Straight Arrow Connector 75"/>
          <p:cNvCxnSpPr/>
          <p:nvPr/>
        </p:nvCxnSpPr>
        <p:spPr bwMode="auto">
          <a:xfrm rot="5400000">
            <a:off x="1203328" y="3415506"/>
            <a:ext cx="201612" cy="1588"/>
          </a:xfrm>
          <a:prstGeom prst="straightConnector1">
            <a:avLst/>
          </a:prstGeom>
          <a:solidFill>
            <a:srgbClr val="0095D3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78" name="TextBox 77"/>
          <p:cNvSpPr txBox="1"/>
          <p:nvPr/>
        </p:nvSpPr>
        <p:spPr>
          <a:xfrm>
            <a:off x="916492" y="3540353"/>
            <a:ext cx="19335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 smtClean="0">
                <a:solidFill>
                  <a:srgbClr val="333333"/>
                </a:solidFill>
                <a:latin typeface="+mn-lt"/>
                <a:ea typeface="+mn-ea"/>
              </a:rPr>
              <a:t>(</a:t>
            </a:r>
            <a:r>
              <a:rPr lang="en-US" sz="800" b="1" dirty="0" err="1" smtClean="0">
                <a:solidFill>
                  <a:srgbClr val="333333"/>
                </a:solidFill>
                <a:latin typeface="+mn-lt"/>
                <a:ea typeface="+mn-ea"/>
              </a:rPr>
              <a:t>hashCode</a:t>
            </a:r>
            <a:r>
              <a:rPr lang="en-US" sz="800" b="1" dirty="0" smtClean="0">
                <a:solidFill>
                  <a:srgbClr val="333333"/>
                </a:solidFill>
                <a:latin typeface="+mn-lt"/>
                <a:ea typeface="+mn-ea"/>
              </a:rPr>
              <a:t> % total-num-buckets) +1</a:t>
            </a:r>
            <a:endParaRPr lang="en-US" sz="800" dirty="0" smtClean="0">
              <a:solidFill>
                <a:srgbClr val="333333"/>
              </a:solidFill>
              <a:latin typeface="+mn-lt"/>
              <a:ea typeface="+mn-ea"/>
            </a:endParaRPr>
          </a:p>
        </p:txBody>
      </p:sp>
      <p:cxnSp>
        <p:nvCxnSpPr>
          <p:cNvPr id="79" name="Straight Arrow Connector 78"/>
          <p:cNvCxnSpPr/>
          <p:nvPr/>
        </p:nvCxnSpPr>
        <p:spPr bwMode="auto">
          <a:xfrm rot="5400000">
            <a:off x="1642268" y="3885178"/>
            <a:ext cx="201612" cy="1588"/>
          </a:xfrm>
          <a:prstGeom prst="straightConnector1">
            <a:avLst/>
          </a:prstGeom>
          <a:solidFill>
            <a:srgbClr val="0095D3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81" name="TextBox 80"/>
          <p:cNvSpPr txBox="1"/>
          <p:nvPr/>
        </p:nvSpPr>
        <p:spPr>
          <a:xfrm>
            <a:off x="1228358" y="3980200"/>
            <a:ext cx="10278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>
                <a:solidFill>
                  <a:srgbClr val="333333"/>
                </a:solidFill>
                <a:latin typeface="+mn-lt"/>
                <a:ea typeface="+mn-ea"/>
              </a:rPr>
              <a:t>bucketId</a:t>
            </a:r>
            <a:endParaRPr lang="en-US" sz="1600" dirty="0" smtClean="0">
              <a:solidFill>
                <a:srgbClr val="333333"/>
              </a:solidFill>
              <a:latin typeface="+mn-lt"/>
              <a:ea typeface="+mn-ea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871681" y="4352925"/>
            <a:ext cx="174438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 smtClean="0">
                <a:solidFill>
                  <a:srgbClr val="333333"/>
                </a:solidFill>
                <a:latin typeface="+mn-lt"/>
                <a:ea typeface="+mn-ea"/>
              </a:rPr>
              <a:t>(where  0 &lt; </a:t>
            </a:r>
            <a:r>
              <a:rPr lang="en-US" sz="600" b="1" dirty="0" err="1" smtClean="0">
                <a:solidFill>
                  <a:srgbClr val="333333"/>
                </a:solidFill>
                <a:latin typeface="+mn-lt"/>
                <a:ea typeface="+mn-ea"/>
              </a:rPr>
              <a:t>bucketId</a:t>
            </a:r>
            <a:r>
              <a:rPr lang="en-US" sz="600" b="1" dirty="0" smtClean="0">
                <a:solidFill>
                  <a:srgbClr val="333333"/>
                </a:solidFill>
                <a:latin typeface="+mn-lt"/>
                <a:ea typeface="+mn-ea"/>
              </a:rPr>
              <a:t> &lt;= total-num-buckets)</a:t>
            </a:r>
            <a:endParaRPr lang="en-US" sz="600" dirty="0" smtClean="0">
              <a:solidFill>
                <a:srgbClr val="333333"/>
              </a:solidFill>
              <a:latin typeface="+mn-lt"/>
              <a:ea typeface="+mn-ea"/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4229099" y="3643436"/>
            <a:ext cx="542925" cy="677655"/>
            <a:chOff x="4229099" y="3643436"/>
            <a:chExt cx="542925" cy="677655"/>
          </a:xfrm>
        </p:grpSpPr>
        <p:pic>
          <p:nvPicPr>
            <p:cNvPr id="83" name="Picture 82" descr="bucket.jpg"/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4229099" y="3643436"/>
              <a:ext cx="542925" cy="677655"/>
            </a:xfrm>
            <a:prstGeom prst="rect">
              <a:avLst/>
            </a:prstGeom>
          </p:spPr>
        </p:pic>
        <p:sp>
          <p:nvSpPr>
            <p:cNvPr id="84" name="TextBox 83"/>
            <p:cNvSpPr txBox="1"/>
            <p:nvPr/>
          </p:nvSpPr>
          <p:spPr>
            <a:xfrm>
              <a:off x="4343400" y="385762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FFFF"/>
                  </a:solidFill>
                  <a:latin typeface="+mn-lt"/>
                  <a:ea typeface="+mn-ea"/>
                </a:rPr>
                <a:t>1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4791074" y="3643436"/>
            <a:ext cx="542925" cy="677655"/>
            <a:chOff x="4229099" y="3643436"/>
            <a:chExt cx="542925" cy="677655"/>
          </a:xfrm>
        </p:grpSpPr>
        <p:pic>
          <p:nvPicPr>
            <p:cNvPr id="87" name="Picture 86" descr="bucket.jpg"/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4229099" y="3643436"/>
              <a:ext cx="542925" cy="677655"/>
            </a:xfrm>
            <a:prstGeom prst="rect">
              <a:avLst/>
            </a:prstGeom>
          </p:spPr>
        </p:pic>
        <p:sp>
          <p:nvSpPr>
            <p:cNvPr id="88" name="TextBox 87"/>
            <p:cNvSpPr txBox="1"/>
            <p:nvPr/>
          </p:nvSpPr>
          <p:spPr>
            <a:xfrm>
              <a:off x="4343400" y="385762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FFFF"/>
                  </a:solidFill>
                  <a:latin typeface="+mn-lt"/>
                  <a:ea typeface="+mn-ea"/>
                </a:rPr>
                <a:t>2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5343524" y="3643436"/>
            <a:ext cx="542925" cy="677655"/>
            <a:chOff x="4229099" y="3643436"/>
            <a:chExt cx="542925" cy="677655"/>
          </a:xfrm>
        </p:grpSpPr>
        <p:pic>
          <p:nvPicPr>
            <p:cNvPr id="90" name="Picture 89" descr="bucket.jpg"/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4229099" y="3643436"/>
              <a:ext cx="542925" cy="677655"/>
            </a:xfrm>
            <a:prstGeom prst="rect">
              <a:avLst/>
            </a:prstGeom>
          </p:spPr>
        </p:pic>
        <p:sp>
          <p:nvSpPr>
            <p:cNvPr id="91" name="TextBox 90"/>
            <p:cNvSpPr txBox="1"/>
            <p:nvPr/>
          </p:nvSpPr>
          <p:spPr>
            <a:xfrm>
              <a:off x="4343400" y="385762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FFFF"/>
                  </a:solidFill>
                  <a:latin typeface="+mn-lt"/>
                  <a:ea typeface="+mn-ea"/>
                </a:rPr>
                <a:t>3</a:t>
              </a: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5915024" y="3643436"/>
            <a:ext cx="542925" cy="677655"/>
            <a:chOff x="4229099" y="3643436"/>
            <a:chExt cx="542925" cy="677655"/>
          </a:xfrm>
        </p:grpSpPr>
        <p:pic>
          <p:nvPicPr>
            <p:cNvPr id="93" name="Picture 92" descr="bucket.jpg"/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4229099" y="3643436"/>
              <a:ext cx="542925" cy="677655"/>
            </a:xfrm>
            <a:prstGeom prst="rect">
              <a:avLst/>
            </a:prstGeom>
          </p:spPr>
        </p:pic>
        <p:sp>
          <p:nvSpPr>
            <p:cNvPr id="94" name="TextBox 93"/>
            <p:cNvSpPr txBox="1"/>
            <p:nvPr/>
          </p:nvSpPr>
          <p:spPr>
            <a:xfrm>
              <a:off x="4343400" y="385762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FFFF"/>
                  </a:solidFill>
                  <a:latin typeface="+mn-lt"/>
                  <a:ea typeface="+mn-ea"/>
                </a:rPr>
                <a:t>4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6476999" y="3643436"/>
            <a:ext cx="542925" cy="677655"/>
            <a:chOff x="4229099" y="3643436"/>
            <a:chExt cx="542925" cy="677655"/>
          </a:xfrm>
        </p:grpSpPr>
        <p:pic>
          <p:nvPicPr>
            <p:cNvPr id="96" name="Picture 95" descr="bucket.jpg"/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4229099" y="3643436"/>
              <a:ext cx="542925" cy="677655"/>
            </a:xfrm>
            <a:prstGeom prst="rect">
              <a:avLst/>
            </a:prstGeom>
          </p:spPr>
        </p:pic>
        <p:sp>
          <p:nvSpPr>
            <p:cNvPr id="97" name="TextBox 96"/>
            <p:cNvSpPr txBox="1"/>
            <p:nvPr/>
          </p:nvSpPr>
          <p:spPr>
            <a:xfrm>
              <a:off x="4343400" y="385762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FFFF"/>
                  </a:solidFill>
                  <a:latin typeface="+mn-lt"/>
                  <a:ea typeface="+mn-ea"/>
                </a:rPr>
                <a:t>5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7029449" y="3643436"/>
            <a:ext cx="542925" cy="677655"/>
            <a:chOff x="4229099" y="3643436"/>
            <a:chExt cx="542925" cy="677655"/>
          </a:xfrm>
        </p:grpSpPr>
        <p:pic>
          <p:nvPicPr>
            <p:cNvPr id="99" name="Picture 98" descr="bucket.jpg"/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4229099" y="3643436"/>
              <a:ext cx="542925" cy="677655"/>
            </a:xfrm>
            <a:prstGeom prst="rect">
              <a:avLst/>
            </a:prstGeom>
          </p:spPr>
        </p:pic>
        <p:sp>
          <p:nvSpPr>
            <p:cNvPr id="100" name="TextBox 99"/>
            <p:cNvSpPr txBox="1"/>
            <p:nvPr/>
          </p:nvSpPr>
          <p:spPr>
            <a:xfrm>
              <a:off x="4343400" y="385762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FFFF"/>
                  </a:solidFill>
                  <a:latin typeface="+mn-lt"/>
                  <a:ea typeface="+mn-ea"/>
                </a:rPr>
                <a:t>6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7591424" y="3643436"/>
            <a:ext cx="542925" cy="677655"/>
            <a:chOff x="4229099" y="3643436"/>
            <a:chExt cx="542925" cy="677655"/>
          </a:xfrm>
        </p:grpSpPr>
        <p:pic>
          <p:nvPicPr>
            <p:cNvPr id="102" name="Picture 101" descr="bucket.jpg"/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4229099" y="3643436"/>
              <a:ext cx="542925" cy="677655"/>
            </a:xfrm>
            <a:prstGeom prst="rect">
              <a:avLst/>
            </a:prstGeom>
          </p:spPr>
        </p:pic>
        <p:sp>
          <p:nvSpPr>
            <p:cNvPr id="103" name="TextBox 102"/>
            <p:cNvSpPr txBox="1"/>
            <p:nvPr/>
          </p:nvSpPr>
          <p:spPr>
            <a:xfrm>
              <a:off x="4343400" y="385762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FFFF"/>
                  </a:solidFill>
                  <a:latin typeface="+mn-lt"/>
                  <a:ea typeface="+mn-ea"/>
                </a:rPr>
                <a:t>7</a:t>
              </a:r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8162925" y="389572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 smtClean="0">
                <a:solidFill>
                  <a:srgbClr val="333333"/>
                </a:solidFill>
                <a:latin typeface="+mn-lt"/>
                <a:ea typeface="+mn-ea"/>
              </a:rPr>
              <a:t>…</a:t>
            </a:r>
          </a:p>
        </p:txBody>
      </p:sp>
      <p:grpSp>
        <p:nvGrpSpPr>
          <p:cNvPr id="180" name="Group 179"/>
          <p:cNvGrpSpPr/>
          <p:nvPr/>
        </p:nvGrpSpPr>
        <p:grpSpPr>
          <a:xfrm>
            <a:off x="867282" y="806049"/>
            <a:ext cx="613612" cy="217884"/>
            <a:chOff x="1534032" y="806049"/>
            <a:chExt cx="613612" cy="217884"/>
          </a:xfrm>
        </p:grpSpPr>
        <p:sp>
          <p:nvSpPr>
            <p:cNvPr id="168" name="Line 10"/>
            <p:cNvSpPr>
              <a:spLocks noChangeShapeType="1"/>
            </p:cNvSpPr>
            <p:nvPr/>
          </p:nvSpPr>
          <p:spPr bwMode="auto">
            <a:xfrm>
              <a:off x="1669412" y="886297"/>
              <a:ext cx="911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169" name="Picture 20" descr="MCDD01775_0000[1]"/>
            <p:cNvPicPr>
              <a:picLocks noChangeAspect="1" noChangeArrowheads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>
              <a:off x="1534032" y="816698"/>
              <a:ext cx="150423" cy="139196"/>
            </a:xfrm>
            <a:prstGeom prst="rect">
              <a:avLst/>
            </a:prstGeom>
            <a:noFill/>
          </p:spPr>
        </p:pic>
        <p:pic>
          <p:nvPicPr>
            <p:cNvPr id="171" name="Picture 27" descr="MCED00214_0000[1]"/>
            <p:cNvPicPr>
              <a:picLocks noChangeAspect="1"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auto">
            <a:xfrm>
              <a:off x="1815330" y="884630"/>
              <a:ext cx="137875" cy="139303"/>
            </a:xfrm>
            <a:prstGeom prst="rect">
              <a:avLst/>
            </a:prstGeom>
            <a:noFill/>
          </p:spPr>
        </p:pic>
        <p:pic>
          <p:nvPicPr>
            <p:cNvPr id="172" name="Picture 28" descr="MCED00214_0000[1]"/>
            <p:cNvPicPr>
              <a:picLocks noChangeAspect="1"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auto">
            <a:xfrm>
              <a:off x="1931993" y="884630"/>
              <a:ext cx="137875" cy="139303"/>
            </a:xfrm>
            <a:prstGeom prst="rect">
              <a:avLst/>
            </a:prstGeom>
            <a:noFill/>
          </p:spPr>
        </p:pic>
        <p:pic>
          <p:nvPicPr>
            <p:cNvPr id="174" name="Picture 30" descr="MCED00214_0000[1]"/>
            <p:cNvPicPr>
              <a:picLocks noChangeAspect="1"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auto">
            <a:xfrm>
              <a:off x="2009769" y="806049"/>
              <a:ext cx="137875" cy="139303"/>
            </a:xfrm>
            <a:prstGeom prst="rect">
              <a:avLst/>
            </a:prstGeom>
            <a:noFill/>
          </p:spPr>
        </p:pic>
        <p:pic>
          <p:nvPicPr>
            <p:cNvPr id="175" name="Picture 31" descr="MCED00214_0000[1]"/>
            <p:cNvPicPr>
              <a:picLocks noChangeAspect="1"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auto">
            <a:xfrm>
              <a:off x="2009769" y="884630"/>
              <a:ext cx="137875" cy="139303"/>
            </a:xfrm>
            <a:prstGeom prst="rect">
              <a:avLst/>
            </a:prstGeom>
            <a:noFill/>
          </p:spPr>
        </p:pic>
        <p:pic>
          <p:nvPicPr>
            <p:cNvPr id="179" name="Picture 35" descr="MCED00214_0000[1]"/>
            <p:cNvPicPr>
              <a:picLocks noChangeAspect="1"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auto">
            <a:xfrm>
              <a:off x="1736376" y="823908"/>
              <a:ext cx="139053" cy="139303"/>
            </a:xfrm>
            <a:prstGeom prst="rect">
              <a:avLst/>
            </a:prstGeom>
            <a:noFill/>
          </p:spPr>
        </p:pic>
      </p:grpSp>
      <p:grpSp>
        <p:nvGrpSpPr>
          <p:cNvPr id="166" name="Group 165"/>
          <p:cNvGrpSpPr/>
          <p:nvPr/>
        </p:nvGrpSpPr>
        <p:grpSpPr>
          <a:xfrm>
            <a:off x="1148579" y="972736"/>
            <a:ext cx="332314" cy="335756"/>
            <a:chOff x="2062979" y="1048936"/>
            <a:chExt cx="332314" cy="335756"/>
          </a:xfrm>
        </p:grpSpPr>
        <p:pic>
          <p:nvPicPr>
            <p:cNvPr id="159" name="Picture 29" descr="MCED00214_0000[1]"/>
            <p:cNvPicPr>
              <a:picLocks noChangeAspect="1"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auto">
            <a:xfrm>
              <a:off x="2062979" y="1088227"/>
              <a:ext cx="137875" cy="139303"/>
            </a:xfrm>
            <a:prstGeom prst="rect">
              <a:avLst/>
            </a:prstGeom>
            <a:noFill/>
          </p:spPr>
        </p:pic>
        <p:pic>
          <p:nvPicPr>
            <p:cNvPr id="162" name="Picture 32" descr="MCED00214_0000[1]"/>
            <p:cNvPicPr>
              <a:picLocks noChangeAspect="1"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auto">
            <a:xfrm>
              <a:off x="2257418" y="1048936"/>
              <a:ext cx="137875" cy="139303"/>
            </a:xfrm>
            <a:prstGeom prst="rect">
              <a:avLst/>
            </a:prstGeom>
            <a:noFill/>
          </p:spPr>
        </p:pic>
        <p:pic>
          <p:nvPicPr>
            <p:cNvPr id="163" name="Picture 33" descr="MCED00214_0000[1]"/>
            <p:cNvPicPr>
              <a:picLocks noChangeAspect="1"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auto">
            <a:xfrm>
              <a:off x="2140755" y="1166808"/>
              <a:ext cx="137875" cy="139303"/>
            </a:xfrm>
            <a:prstGeom prst="rect">
              <a:avLst/>
            </a:prstGeom>
            <a:noFill/>
          </p:spPr>
        </p:pic>
        <p:pic>
          <p:nvPicPr>
            <p:cNvPr id="164" name="Picture 34" descr="MCED00214_0000[1]"/>
            <p:cNvPicPr>
              <a:picLocks noChangeAspect="1"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auto">
            <a:xfrm>
              <a:off x="2218530" y="1245389"/>
              <a:ext cx="137875" cy="139303"/>
            </a:xfrm>
            <a:prstGeom prst="rect">
              <a:avLst/>
            </a:prstGeom>
            <a:noFill/>
          </p:spPr>
        </p:pic>
      </p:grpSp>
      <p:sp>
        <p:nvSpPr>
          <p:cNvPr id="107" name="TextBox 106"/>
          <p:cNvSpPr txBox="1"/>
          <p:nvPr/>
        </p:nvSpPr>
        <p:spPr>
          <a:xfrm>
            <a:off x="4210050" y="2488408"/>
            <a:ext cx="4800600" cy="397667"/>
          </a:xfrm>
          <a:prstGeom prst="rect">
            <a:avLst/>
          </a:prstGeom>
          <a:noFill/>
          <a:ln>
            <a:solidFill>
              <a:srgbClr val="002060"/>
            </a:solidFill>
          </a:ln>
          <a:effectLst/>
        </p:spPr>
        <p:txBody>
          <a:bodyPr wrap="none" rtlCol="0">
            <a:noAutofit/>
          </a:bodyPr>
          <a:lstStyle/>
          <a:p>
            <a:pPr fontAlgn="t"/>
            <a:endParaRPr lang="en-US" sz="800" dirty="0" smtClean="0">
              <a:solidFill>
                <a:srgbClr val="000000"/>
              </a:solidFill>
            </a:endParaRPr>
          </a:p>
          <a:p>
            <a:pPr fontAlgn="t"/>
            <a:r>
              <a:rPr lang="en-US" sz="800" dirty="0" smtClean="0">
                <a:solidFill>
                  <a:srgbClr val="000000"/>
                </a:solidFill>
              </a:rPr>
              <a:t>Alternatively, ….</a:t>
            </a:r>
          </a:p>
          <a:p>
            <a:pPr fontAlgn="t"/>
            <a:r>
              <a:rPr lang="en-US" sz="800" dirty="0" smtClean="0">
                <a:solidFill>
                  <a:srgbClr val="000000"/>
                </a:solidFill>
              </a:rPr>
              <a:t>    the  Key class or the Context Object class may implement the </a:t>
            </a:r>
            <a:r>
              <a:rPr lang="en-US" sz="800" dirty="0" err="1" smtClean="0">
                <a:solidFill>
                  <a:srgbClr val="000000"/>
                </a:solidFill>
              </a:rPr>
              <a:t>PartitionResolver</a:t>
            </a:r>
            <a:r>
              <a:rPr lang="en-US" sz="800" dirty="0" smtClean="0">
                <a:solidFill>
                  <a:srgbClr val="000000"/>
                </a:solidFill>
              </a:rPr>
              <a:t> interface</a:t>
            </a:r>
            <a:endParaRPr lang="en-US" sz="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13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0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22222E-6 L 0.54687 0.55 " pathEditMode="relative" rAng="0" ptsTypes="AA">
                                      <p:cBhvr>
                                        <p:cTn id="121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00" y="27500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3" dur="1000" fill="hold"/>
                                        <p:tgtEl>
                                          <p:spTgt spid="180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12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93827E-6 L 0.53438 0.53704 " pathEditMode="relative" rAng="0" ptsTypes="AA">
                                      <p:cBhvr>
                                        <p:cTn id="125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00" y="26900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2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50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6" grpId="0" animBg="1"/>
      <p:bldP spid="48" grpId="0" animBg="1"/>
      <p:bldP spid="50" grpId="0"/>
      <p:bldP spid="70" grpId="0"/>
      <p:bldP spid="78" grpId="0"/>
      <p:bldP spid="81" grpId="0"/>
      <p:bldP spid="82" grpId="0"/>
      <p:bldP spid="104" grpId="0"/>
      <p:bldP spid="10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6"/>
          <p:cNvGrpSpPr/>
          <p:nvPr/>
        </p:nvGrpSpPr>
        <p:grpSpPr>
          <a:xfrm>
            <a:off x="929489" y="3268267"/>
            <a:ext cx="7279510" cy="1234679"/>
            <a:chOff x="929489" y="3268267"/>
            <a:chExt cx="7279510" cy="1234679"/>
          </a:xfrm>
        </p:grpSpPr>
        <p:sp>
          <p:nvSpPr>
            <p:cNvPr id="54" name="Rectangle 4"/>
            <p:cNvSpPr>
              <a:spLocks noChangeArrowheads="1"/>
            </p:cNvSpPr>
            <p:nvPr/>
          </p:nvSpPr>
          <p:spPr bwMode="auto">
            <a:xfrm>
              <a:off x="929489" y="3268267"/>
              <a:ext cx="2155060" cy="1234679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4"/>
            <p:cNvSpPr>
              <a:spLocks noChangeArrowheads="1"/>
            </p:cNvSpPr>
            <p:nvPr/>
          </p:nvSpPr>
          <p:spPr bwMode="auto">
            <a:xfrm>
              <a:off x="3491714" y="3268267"/>
              <a:ext cx="2155060" cy="1234679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Rectangle 4"/>
            <p:cNvSpPr>
              <a:spLocks noChangeArrowheads="1"/>
            </p:cNvSpPr>
            <p:nvPr/>
          </p:nvSpPr>
          <p:spPr bwMode="auto">
            <a:xfrm>
              <a:off x="6053939" y="3268267"/>
              <a:ext cx="2155060" cy="1234679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92"/>
            <p:cNvGrpSpPr/>
            <p:nvPr/>
          </p:nvGrpSpPr>
          <p:grpSpPr>
            <a:xfrm>
              <a:off x="3026569" y="3581399"/>
              <a:ext cx="554831" cy="907258"/>
              <a:chOff x="3026569" y="3581399"/>
              <a:chExt cx="554831" cy="907258"/>
            </a:xfrm>
          </p:grpSpPr>
          <p:sp>
            <p:nvSpPr>
              <p:cNvPr id="80" name="Moon 79"/>
              <p:cNvSpPr/>
              <p:nvPr/>
            </p:nvSpPr>
            <p:spPr bwMode="auto">
              <a:xfrm rot="5400000">
                <a:off x="3133725" y="4025883"/>
                <a:ext cx="304800" cy="482600"/>
              </a:xfrm>
              <a:prstGeom prst="moon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1" name="Moon 80"/>
              <p:cNvSpPr/>
              <p:nvPr/>
            </p:nvSpPr>
            <p:spPr bwMode="auto">
              <a:xfrm rot="16200000" flipV="1">
                <a:off x="3133725" y="3509176"/>
                <a:ext cx="304800" cy="482600"/>
              </a:xfrm>
              <a:prstGeom prst="moon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 bwMode="auto">
              <a:xfrm>
                <a:off x="3047506" y="3779044"/>
                <a:ext cx="469194" cy="4595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 bwMode="auto">
              <a:xfrm>
                <a:off x="3026569" y="3581399"/>
                <a:ext cx="52387" cy="90725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6" name="Rectangle 85"/>
              <p:cNvSpPr/>
              <p:nvPr/>
            </p:nvSpPr>
            <p:spPr bwMode="auto">
              <a:xfrm>
                <a:off x="3495675" y="3581399"/>
                <a:ext cx="85725" cy="907258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7" name="Rectangle 86"/>
              <p:cNvSpPr/>
              <p:nvPr/>
            </p:nvSpPr>
            <p:spPr bwMode="auto">
              <a:xfrm>
                <a:off x="3064669" y="3731420"/>
                <a:ext cx="45719" cy="5715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 bwMode="auto">
              <a:xfrm>
                <a:off x="3459956" y="3707606"/>
                <a:ext cx="61913" cy="60721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4" name="Group 92"/>
            <p:cNvGrpSpPr/>
            <p:nvPr/>
          </p:nvGrpSpPr>
          <p:grpSpPr>
            <a:xfrm>
              <a:off x="5588794" y="3581399"/>
              <a:ext cx="554831" cy="907258"/>
              <a:chOff x="3026569" y="3581399"/>
              <a:chExt cx="554831" cy="907258"/>
            </a:xfrm>
          </p:grpSpPr>
          <p:sp>
            <p:nvSpPr>
              <p:cNvPr id="32" name="Moon 31"/>
              <p:cNvSpPr/>
              <p:nvPr/>
            </p:nvSpPr>
            <p:spPr bwMode="auto">
              <a:xfrm rot="5400000">
                <a:off x="3133725" y="4025883"/>
                <a:ext cx="304800" cy="482600"/>
              </a:xfrm>
              <a:prstGeom prst="moon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4" name="Moon 33"/>
              <p:cNvSpPr/>
              <p:nvPr/>
            </p:nvSpPr>
            <p:spPr bwMode="auto">
              <a:xfrm rot="16200000" flipV="1">
                <a:off x="3133725" y="3509176"/>
                <a:ext cx="304800" cy="482600"/>
              </a:xfrm>
              <a:prstGeom prst="moon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 bwMode="auto">
              <a:xfrm>
                <a:off x="3047506" y="3779044"/>
                <a:ext cx="469194" cy="4595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 bwMode="auto">
              <a:xfrm>
                <a:off x="3026569" y="3581399"/>
                <a:ext cx="52387" cy="90725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 bwMode="auto">
              <a:xfrm>
                <a:off x="3495675" y="3581399"/>
                <a:ext cx="85725" cy="907258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 bwMode="auto">
              <a:xfrm>
                <a:off x="3064669" y="3731420"/>
                <a:ext cx="45719" cy="5715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 bwMode="auto">
              <a:xfrm>
                <a:off x="3459956" y="3707606"/>
                <a:ext cx="61913" cy="60721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42" name="AutoShape 44"/>
          <p:cNvSpPr>
            <a:spLocks noChangeArrowheads="1"/>
          </p:cNvSpPr>
          <p:nvPr/>
        </p:nvSpPr>
        <p:spPr bwMode="auto">
          <a:xfrm>
            <a:off x="1028308" y="3371827"/>
            <a:ext cx="1958975" cy="178593"/>
          </a:xfrm>
          <a:prstGeom prst="roundRect">
            <a:avLst>
              <a:gd name="adj" fmla="val 16667"/>
            </a:avLst>
          </a:prstGeom>
          <a:gradFill>
            <a:gsLst>
              <a:gs pos="100000">
                <a:srgbClr val="0000FF"/>
              </a:gs>
              <a:gs pos="0">
                <a:srgbClr val="000000"/>
              </a:gs>
            </a:gsLst>
            <a:lin ang="10800000" scaled="1"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err="1" smtClean="0">
                <a:solidFill>
                  <a:srgbClr val="FFFFFF"/>
                </a:solidFill>
              </a:rPr>
              <a:t>Customers</a:t>
            </a:r>
            <a:r>
              <a:rPr lang="en-US" sz="1050" b="1" baseline="-25000" dirty="0" err="1" smtClean="0">
                <a:solidFill>
                  <a:srgbClr val="FFFFFF"/>
                </a:solidFill>
              </a:rPr>
              <a:t>R</a:t>
            </a:r>
            <a:endParaRPr lang="en-US" sz="1050" b="1" baseline="-25000" dirty="0">
              <a:solidFill>
                <a:srgbClr val="FFFFFF"/>
              </a:solidFill>
            </a:endParaRPr>
          </a:p>
        </p:txBody>
      </p:sp>
      <p:sp>
        <p:nvSpPr>
          <p:cNvPr id="43" name="AutoShape 44"/>
          <p:cNvSpPr>
            <a:spLocks noChangeArrowheads="1"/>
          </p:cNvSpPr>
          <p:nvPr/>
        </p:nvSpPr>
        <p:spPr bwMode="auto">
          <a:xfrm>
            <a:off x="6162300" y="3362325"/>
            <a:ext cx="1958975" cy="17859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100000">
                <a:srgbClr val="000000"/>
              </a:gs>
              <a:gs pos="0">
                <a:srgbClr val="0000FF"/>
              </a:gs>
            </a:gsLst>
            <a:lin ang="10800000" scaled="1"/>
            <a:tileRect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err="1" smtClean="0">
                <a:solidFill>
                  <a:srgbClr val="FFFFFF"/>
                </a:solidFill>
              </a:rPr>
              <a:t>Customers</a:t>
            </a:r>
            <a:r>
              <a:rPr lang="en-US" sz="1050" b="1" baseline="-25000" dirty="0" err="1" smtClean="0">
                <a:solidFill>
                  <a:srgbClr val="FFFFFF"/>
                </a:solidFill>
              </a:rPr>
              <a:t>R</a:t>
            </a:r>
            <a:endParaRPr lang="en-US" sz="1050" b="1" baseline="-25000" dirty="0">
              <a:solidFill>
                <a:srgbClr val="FFFFFF"/>
              </a:solidFill>
            </a:endParaRPr>
          </a:p>
        </p:txBody>
      </p:sp>
      <p:sp>
        <p:nvSpPr>
          <p:cNvPr id="48" name="AutoShape 44"/>
          <p:cNvSpPr>
            <a:spLocks noChangeArrowheads="1"/>
          </p:cNvSpPr>
          <p:nvPr/>
        </p:nvSpPr>
        <p:spPr bwMode="auto">
          <a:xfrm>
            <a:off x="3590550" y="3362325"/>
            <a:ext cx="1958975" cy="17859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20000">
                <a:srgbClr val="000000"/>
              </a:gs>
              <a:gs pos="50000">
                <a:srgbClr val="0000FF"/>
              </a:gs>
              <a:gs pos="80000">
                <a:srgbClr val="000000"/>
              </a:gs>
            </a:gsLst>
            <a:lin ang="0" scaled="1"/>
            <a:tileRect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err="1" smtClean="0">
                <a:solidFill>
                  <a:srgbClr val="FFFFFF"/>
                </a:solidFill>
              </a:rPr>
              <a:t>Customers</a:t>
            </a:r>
            <a:r>
              <a:rPr lang="en-US" sz="1050" b="1" baseline="-25000" dirty="0" err="1" smtClean="0">
                <a:solidFill>
                  <a:srgbClr val="FFFFFF"/>
                </a:solidFill>
              </a:rPr>
              <a:t>R</a:t>
            </a:r>
            <a:endParaRPr lang="en-US" sz="1050" b="1" baseline="-25000" dirty="0">
              <a:solidFill>
                <a:srgbClr val="FFFFFF"/>
              </a:solidFill>
            </a:endParaRPr>
          </a:p>
        </p:txBody>
      </p:sp>
      <p:sp>
        <p:nvSpPr>
          <p:cNvPr id="44" name="AutoShape 44" descr="Left:  Customers"/>
          <p:cNvSpPr>
            <a:spLocks noChangeArrowheads="1"/>
          </p:cNvSpPr>
          <p:nvPr/>
        </p:nvSpPr>
        <p:spPr bwMode="auto">
          <a:xfrm>
            <a:off x="1028308" y="3371827"/>
            <a:ext cx="1958975" cy="178593"/>
          </a:xfrm>
          <a:prstGeom prst="roundRect">
            <a:avLst>
              <a:gd name="adj" fmla="val 16667"/>
            </a:avLst>
          </a:prstGeom>
          <a:gradFill>
            <a:gsLst>
              <a:gs pos="100000">
                <a:srgbClr val="0000FF"/>
              </a:gs>
              <a:gs pos="0">
                <a:srgbClr val="808080"/>
              </a:gs>
            </a:gsLst>
            <a:lin ang="10800000" scaled="1"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Customers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45" name="AutoShape 44" descr="Right:  Customers"/>
          <p:cNvSpPr>
            <a:spLocks noChangeArrowheads="1"/>
          </p:cNvSpPr>
          <p:nvPr/>
        </p:nvSpPr>
        <p:spPr bwMode="auto">
          <a:xfrm>
            <a:off x="6162299" y="3362325"/>
            <a:ext cx="1958975" cy="17859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100000">
                <a:srgbClr val="808080"/>
              </a:gs>
              <a:gs pos="0">
                <a:srgbClr val="0000FF"/>
              </a:gs>
            </a:gsLst>
            <a:lin ang="10800000" scaled="1"/>
            <a:tileRect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Customers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46" name="AutoShape 44"/>
          <p:cNvSpPr>
            <a:spLocks noChangeArrowheads="1"/>
          </p:cNvSpPr>
          <p:nvPr/>
        </p:nvSpPr>
        <p:spPr bwMode="auto">
          <a:xfrm>
            <a:off x="3590550" y="3362325"/>
            <a:ext cx="1958975" cy="17859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20000">
                <a:srgbClr val="808080"/>
              </a:gs>
              <a:gs pos="50000">
                <a:srgbClr val="0000FF"/>
              </a:gs>
              <a:gs pos="80000">
                <a:srgbClr val="808080"/>
              </a:gs>
            </a:gsLst>
            <a:lin ang="0" scaled="1"/>
            <a:tileRect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Customers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603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Partition Redundancy</a:t>
            </a:r>
            <a:endParaRPr lang="en-US" dirty="0"/>
          </a:p>
        </p:txBody>
      </p:sp>
      <p:grpSp>
        <p:nvGrpSpPr>
          <p:cNvPr id="5" name="Group 47"/>
          <p:cNvGrpSpPr/>
          <p:nvPr/>
        </p:nvGrpSpPr>
        <p:grpSpPr>
          <a:xfrm>
            <a:off x="934156" y="3262314"/>
            <a:ext cx="7267575" cy="61911"/>
            <a:chOff x="934156" y="3262314"/>
            <a:chExt cx="7267575" cy="61911"/>
          </a:xfrm>
        </p:grpSpPr>
        <p:sp>
          <p:nvSpPr>
            <p:cNvPr id="33" name="Rectangle 13"/>
            <p:cNvSpPr>
              <a:spLocks noChangeArrowheads="1"/>
            </p:cNvSpPr>
            <p:nvPr/>
          </p:nvSpPr>
          <p:spPr bwMode="auto">
            <a:xfrm>
              <a:off x="934156" y="3262314"/>
              <a:ext cx="2143125" cy="61911"/>
            </a:xfrm>
            <a:prstGeom prst="rect">
              <a:avLst/>
            </a:prstGeom>
            <a:solidFill>
              <a:srgbClr val="33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endParaRPr lang="en-US" sz="1200" b="1" dirty="0">
                <a:solidFill>
                  <a:srgbClr val="FFFFFF"/>
                </a:solidFill>
              </a:endParaRPr>
            </a:p>
          </p:txBody>
        </p:sp>
        <p:sp>
          <p:nvSpPr>
            <p:cNvPr id="29" name="Rectangle 13"/>
            <p:cNvSpPr>
              <a:spLocks noChangeArrowheads="1"/>
            </p:cNvSpPr>
            <p:nvPr/>
          </p:nvSpPr>
          <p:spPr bwMode="auto">
            <a:xfrm>
              <a:off x="3496381" y="3262314"/>
              <a:ext cx="2143125" cy="61911"/>
            </a:xfrm>
            <a:prstGeom prst="rect">
              <a:avLst/>
            </a:prstGeom>
            <a:solidFill>
              <a:srgbClr val="33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endParaRPr lang="en-US" sz="1200" b="1" dirty="0">
                <a:solidFill>
                  <a:srgbClr val="FFFFFF"/>
                </a:solidFill>
              </a:endParaRPr>
            </a:p>
          </p:txBody>
        </p:sp>
        <p:sp>
          <p:nvSpPr>
            <p:cNvPr id="30" name="Rectangle 13"/>
            <p:cNvSpPr>
              <a:spLocks noChangeArrowheads="1"/>
            </p:cNvSpPr>
            <p:nvPr/>
          </p:nvSpPr>
          <p:spPr bwMode="auto">
            <a:xfrm>
              <a:off x="6058606" y="3262314"/>
              <a:ext cx="2143125" cy="61911"/>
            </a:xfrm>
            <a:prstGeom prst="rect">
              <a:avLst/>
            </a:prstGeom>
            <a:solidFill>
              <a:srgbClr val="33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endParaRPr lang="en-US" sz="12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31" name="AutoShape 44" descr="Left:  Products"/>
          <p:cNvSpPr>
            <a:spLocks noChangeArrowheads="1"/>
          </p:cNvSpPr>
          <p:nvPr/>
        </p:nvSpPr>
        <p:spPr bwMode="auto">
          <a:xfrm>
            <a:off x="1028308" y="4257652"/>
            <a:ext cx="1958975" cy="178593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Products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40" name="AutoShape 44" descr="Right:  Products"/>
          <p:cNvSpPr>
            <a:spLocks noChangeArrowheads="1"/>
          </p:cNvSpPr>
          <p:nvPr/>
        </p:nvSpPr>
        <p:spPr bwMode="auto">
          <a:xfrm>
            <a:off x="6162299" y="4257679"/>
            <a:ext cx="1958975" cy="178593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Products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62" name="AutoShape 44"/>
          <p:cNvSpPr>
            <a:spLocks noChangeArrowheads="1"/>
          </p:cNvSpPr>
          <p:nvPr/>
        </p:nvSpPr>
        <p:spPr bwMode="auto">
          <a:xfrm>
            <a:off x="3590550" y="4257675"/>
            <a:ext cx="1958975" cy="178593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 dirty="0" smtClean="0">
                <a:solidFill>
                  <a:srgbClr val="FFFFFF"/>
                </a:solidFill>
              </a:rPr>
              <a:t>Products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660774" y="669133"/>
            <a:ext cx="5095876" cy="683417"/>
          </a:xfrm>
          <a:prstGeom prst="rect">
            <a:avLst/>
          </a:prstGeom>
          <a:noFill/>
          <a:ln>
            <a:solidFill>
              <a:srgbClr val="002060"/>
            </a:solidFill>
          </a:ln>
          <a:effectLst/>
        </p:spPr>
        <p:txBody>
          <a:bodyPr wrap="none" rtlCol="0">
            <a:noAutofit/>
          </a:bodyPr>
          <a:lstStyle/>
          <a:p>
            <a:pPr fontAlgn="t"/>
            <a:endParaRPr lang="en-US" sz="800" dirty="0">
              <a:solidFill>
                <a:srgbClr val="5F5F5F"/>
              </a:solidFill>
            </a:endParaRPr>
          </a:p>
          <a:p>
            <a:pPr fontAlgn="t"/>
            <a:r>
              <a:rPr lang="en-US" sz="800" dirty="0" smtClean="0">
                <a:solidFill>
                  <a:srgbClr val="5F5F5F"/>
                </a:solidFill>
              </a:rPr>
              <a:t>// </a:t>
            </a:r>
            <a:r>
              <a:rPr lang="en-US" sz="800" dirty="0" err="1" smtClean="0">
                <a:solidFill>
                  <a:srgbClr val="5F5F5F"/>
                </a:solidFill>
              </a:rPr>
              <a:t>gfsh</a:t>
            </a:r>
            <a:endParaRPr lang="en-US" sz="800" dirty="0" smtClean="0">
              <a:solidFill>
                <a:srgbClr val="5F5F5F"/>
              </a:solidFill>
            </a:endParaRPr>
          </a:p>
          <a:p>
            <a:pPr fontAlgn="t"/>
            <a:r>
              <a:rPr lang="en-US" sz="800" dirty="0" smtClean="0">
                <a:solidFill>
                  <a:srgbClr val="5F5F5F"/>
                </a:solidFill>
              </a:rPr>
              <a:t>create region --name=Customers --type=PARTITION_REDUNDANT --redundant-copies=1</a:t>
            </a:r>
            <a:endParaRPr lang="en-US" sz="80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4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9 0.00216 L 0.28472 0.02747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00" y="130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4 0.00123 L 0.28732 0.02747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00" y="130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0.00555 L -0.55625 0.02808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00" y="1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  <p:bldP spid="43" grpId="0" animBg="1"/>
      <p:bldP spid="43" grpId="1" animBg="1"/>
      <p:bldP spid="48" grpId="0" animBg="1"/>
      <p:bldP spid="48" grpId="1" animBg="1"/>
      <p:bldP spid="49" grpId="0" animBg="1"/>
    </p:bldLst>
  </p:timing>
</p:sld>
</file>

<file path=ppt/theme/theme1.xml><?xml version="1.0" encoding="utf-8"?>
<a:theme xmlns:a="http://schemas.openxmlformats.org/drawingml/2006/main" name="Pivotal Main">
  <a:themeElements>
    <a:clrScheme name="Custom 30">
      <a:dk1>
        <a:srgbClr val="000000"/>
      </a:dk1>
      <a:lt1>
        <a:srgbClr val="FFFFFF"/>
      </a:lt1>
      <a:dk2>
        <a:srgbClr val="474747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14077</TotalTime>
  <Words>6082</Words>
  <Application>Microsoft Macintosh PowerPoint</Application>
  <PresentationFormat>On-screen Show (16:9)</PresentationFormat>
  <Paragraphs>1066</Paragraphs>
  <Slides>64</Slides>
  <Notes>50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Pivotal Main</vt:lpstr>
      <vt:lpstr>GemFire Technical Background for Operators</vt:lpstr>
      <vt:lpstr>GemFire Distributed Membership System</vt:lpstr>
      <vt:lpstr>Cluster Startup</vt:lpstr>
      <vt:lpstr>Demo</vt:lpstr>
      <vt:lpstr>Clients and Locators</vt:lpstr>
      <vt:lpstr>Replicated Regions</vt:lpstr>
      <vt:lpstr>Partitioned Regions</vt:lpstr>
      <vt:lpstr>Partition Buckets</vt:lpstr>
      <vt:lpstr>Partition Redundancy</vt:lpstr>
      <vt:lpstr>Partition Redundancy Detail</vt:lpstr>
      <vt:lpstr>Bucket Promotion</vt:lpstr>
      <vt:lpstr>Redundancy Recovery</vt:lpstr>
      <vt:lpstr>Basic Cache Operations</vt:lpstr>
      <vt:lpstr>Colocated Regions</vt:lpstr>
      <vt:lpstr>Rebalancing</vt:lpstr>
      <vt:lpstr>Single-Hop Optimization</vt:lpstr>
      <vt:lpstr>Parallel, Shared Nothing Persistence</vt:lpstr>
      <vt:lpstr>Parallel, Shared Nothing Persistence</vt:lpstr>
      <vt:lpstr>Parallel, Shared Nothing Persistence</vt:lpstr>
      <vt:lpstr>Shutdown</vt:lpstr>
      <vt:lpstr>Parallel Recovery</vt:lpstr>
      <vt:lpstr>Disk Stores</vt:lpstr>
      <vt:lpstr>Disk Stores - Rollover</vt:lpstr>
      <vt:lpstr>Disk Stores - Compaction</vt:lpstr>
      <vt:lpstr>GemFire and the File System</vt:lpstr>
      <vt:lpstr>GemFire and the File System</vt:lpstr>
      <vt:lpstr>GemFire and the Network</vt:lpstr>
      <vt:lpstr>The Cluster Configuration Service - How It Works</vt:lpstr>
      <vt:lpstr>The Cluster Configuration Service</vt:lpstr>
      <vt:lpstr>Lab Prerequisites</vt:lpstr>
      <vt:lpstr>Cluster Start Instructions</vt:lpstr>
      <vt:lpstr>Lab 0: Set Up, Using gfsh</vt:lpstr>
      <vt:lpstr>Lab 0: Set Up, Using gfsh - continued</vt:lpstr>
      <vt:lpstr>Lab 0: Set Up, Using gfsh - continued</vt:lpstr>
      <vt:lpstr>Lab 0: Set Up, Using gfsh - continued</vt:lpstr>
      <vt:lpstr>Lab 0: Set Up, Using gfsh - continued</vt:lpstr>
      <vt:lpstr>Lab 1: Proper Startup Procedure w\ Disk Stores</vt:lpstr>
      <vt:lpstr>Lab 1: Proper Startup Procedure w\ Disk Stores</vt:lpstr>
      <vt:lpstr>Lab 1: Proper Startup Procedure w\ Disk Stores</vt:lpstr>
      <vt:lpstr>Lab 2: Rolling Bounce</vt:lpstr>
      <vt:lpstr>Lab 2: Rolling Bounce</vt:lpstr>
      <vt:lpstr>Lab 2: Rolling Bounce</vt:lpstr>
      <vt:lpstr>Lab 2: Rolling Bounce</vt:lpstr>
      <vt:lpstr>Lab 3: Shrink</vt:lpstr>
      <vt:lpstr>Lab 3: Shrink</vt:lpstr>
      <vt:lpstr>Lab 3: Shrink</vt:lpstr>
      <vt:lpstr>Lab 4: Grow</vt:lpstr>
      <vt:lpstr>Lab 4: Grow</vt:lpstr>
      <vt:lpstr>Recap of Best Practices for Starting and Stopping</vt:lpstr>
      <vt:lpstr>The Need for Automation</vt:lpstr>
      <vt:lpstr>Backup and Export</vt:lpstr>
      <vt:lpstr>Lab 5: Backup and Restore - Backup</vt:lpstr>
      <vt:lpstr>Lab 5: Backup and Restore - Incremental Backup</vt:lpstr>
      <vt:lpstr>Lab 5: Backup and Restore - Incremental Backup</vt:lpstr>
      <vt:lpstr>Lab 5: Backup and Restore - Examine Backup</vt:lpstr>
      <vt:lpstr>Lab 5: Backup and Restore - Restore</vt:lpstr>
      <vt:lpstr>Lab 5: Backup and Restore - Restore</vt:lpstr>
      <vt:lpstr>Backup Best Practices</vt:lpstr>
      <vt:lpstr>Lab 6 - Export/Import</vt:lpstr>
      <vt:lpstr>Lab 6 - Export/Import</vt:lpstr>
      <vt:lpstr>How to Stay Out of Trouble</vt:lpstr>
      <vt:lpstr>When a Member Gets Kicked Out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GemFire Operations Training</dc:title>
  <cp:lastModifiedBy>Randy May</cp:lastModifiedBy>
  <cp:revision>368</cp:revision>
  <dcterms:modified xsi:type="dcterms:W3CDTF">2018-10-03T23:51:12Z</dcterms:modified>
</cp:coreProperties>
</file>